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43"/>
  </p:notesMasterIdLst>
  <p:sldIdLst>
    <p:sldId id="256" r:id="rId5"/>
    <p:sldId id="2147470472" r:id="rId6"/>
    <p:sldId id="2147470471" r:id="rId7"/>
    <p:sldId id="2147470463" r:id="rId8"/>
    <p:sldId id="1173" r:id="rId9"/>
    <p:sldId id="2147470503" r:id="rId10"/>
    <p:sldId id="2147470432" r:id="rId11"/>
    <p:sldId id="2147470499" r:id="rId12"/>
    <p:sldId id="1194" r:id="rId13"/>
    <p:sldId id="2147470506" r:id="rId14"/>
    <p:sldId id="2147470504" r:id="rId15"/>
    <p:sldId id="2147470507" r:id="rId16"/>
    <p:sldId id="2147470502" r:id="rId17"/>
    <p:sldId id="2147470508" r:id="rId18"/>
    <p:sldId id="1130" r:id="rId19"/>
    <p:sldId id="1263" r:id="rId20"/>
    <p:sldId id="1271" r:id="rId21"/>
    <p:sldId id="1270" r:id="rId22"/>
    <p:sldId id="1261" r:id="rId23"/>
    <p:sldId id="2147470509" r:id="rId24"/>
    <p:sldId id="1269" r:id="rId25"/>
    <p:sldId id="1180" r:id="rId26"/>
    <p:sldId id="1195" r:id="rId27"/>
    <p:sldId id="1196" r:id="rId28"/>
    <p:sldId id="1181" r:id="rId29"/>
    <p:sldId id="1137" r:id="rId30"/>
    <p:sldId id="1198" r:id="rId31"/>
    <p:sldId id="1202" r:id="rId32"/>
    <p:sldId id="1144" r:id="rId33"/>
    <p:sldId id="2147470513" r:id="rId34"/>
    <p:sldId id="2147470510" r:id="rId35"/>
    <p:sldId id="1273" r:id="rId36"/>
    <p:sldId id="2147470512" r:id="rId37"/>
    <p:sldId id="2147470495" r:id="rId38"/>
    <p:sldId id="1274" r:id="rId39"/>
    <p:sldId id="2147470511" r:id="rId40"/>
    <p:sldId id="1272" r:id="rId41"/>
    <p:sldId id="46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9"/>
    <a:srgbClr val="3E826E"/>
    <a:srgbClr val="146790"/>
    <a:srgbClr val="14678F"/>
    <a:srgbClr val="547A82"/>
    <a:srgbClr val="BDDBDB"/>
    <a:srgbClr val="F2F2F2"/>
    <a:srgbClr val="D7DED5"/>
    <a:srgbClr val="011638"/>
    <a:srgbClr val="557A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18" autoAdjust="0"/>
  </p:normalViewPr>
  <p:slideViewPr>
    <p:cSldViewPr snapToGrid="0">
      <p:cViewPr varScale="1">
        <p:scale>
          <a:sx n="80" d="100"/>
          <a:sy n="80" d="100"/>
        </p:scale>
        <p:origin x="17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9BDFF-B30C-411A-B057-E42D75119156}" type="doc">
      <dgm:prSet loTypeId="urn:microsoft.com/office/officeart/2005/8/layout/hProcess9" loCatId="process" qsTypeId="urn:microsoft.com/office/officeart/2005/8/quickstyle/3d1" qsCatId="3D" csTypeId="urn:microsoft.com/office/officeart/2005/8/colors/accent1_2" csCatId="accent1" phldr="1"/>
      <dgm:spPr/>
    </dgm:pt>
    <dgm:pt modelId="{DAA5301A-0689-4B01-871D-548A21D461CE}">
      <dgm:prSet phldrT="[Text]"/>
      <dgm:spPr>
        <a:solidFill>
          <a:srgbClr val="3E826E"/>
        </a:solidFill>
      </dgm:spPr>
      <dgm:t>
        <a:bodyPr/>
        <a:lstStyle/>
        <a:p>
          <a:pPr>
            <a:buNone/>
          </a:pPr>
          <a:r>
            <a:rPr lang="en-US" dirty="0"/>
            <a:t>Outlines participants’ unique roles and responsibilities</a:t>
          </a:r>
        </a:p>
      </dgm:t>
    </dgm:pt>
    <dgm:pt modelId="{011CE617-E88E-4A9C-AD6E-67AE45D2518E}" type="parTrans" cxnId="{DB8915A8-7D31-49A0-A3FA-5AFACD634F0D}">
      <dgm:prSet/>
      <dgm:spPr/>
      <dgm:t>
        <a:bodyPr/>
        <a:lstStyle/>
        <a:p>
          <a:endParaRPr lang="en-US"/>
        </a:p>
      </dgm:t>
    </dgm:pt>
    <dgm:pt modelId="{279A7837-A26E-4722-B4BD-2A49C6DED756}" type="sibTrans" cxnId="{DB8915A8-7D31-49A0-A3FA-5AFACD634F0D}">
      <dgm:prSet/>
      <dgm:spPr/>
      <dgm:t>
        <a:bodyPr/>
        <a:lstStyle/>
        <a:p>
          <a:endParaRPr lang="en-US"/>
        </a:p>
      </dgm:t>
    </dgm:pt>
    <dgm:pt modelId="{7F23082C-73D1-4B92-B5B5-253B12155FF2}">
      <dgm:prSet/>
      <dgm:spPr/>
      <dgm:t>
        <a:bodyPr/>
        <a:lstStyle/>
        <a:p>
          <a:r>
            <a:rPr lang="en-US" dirty="0"/>
            <a:t>Establishes a binding commitment to enter training</a:t>
          </a:r>
        </a:p>
      </dgm:t>
    </dgm:pt>
    <dgm:pt modelId="{9BB3E3B4-7AE1-46DB-923A-34B613B728DE}" type="parTrans" cxnId="{C95B1BB8-C839-43C2-9DC6-0C2B20D1A666}">
      <dgm:prSet/>
      <dgm:spPr/>
      <dgm:t>
        <a:bodyPr/>
        <a:lstStyle/>
        <a:p>
          <a:endParaRPr lang="en-US"/>
        </a:p>
      </dgm:t>
    </dgm:pt>
    <dgm:pt modelId="{46EEE393-98A4-4149-A1EB-986DC6653AED}" type="sibTrans" cxnId="{C95B1BB8-C839-43C2-9DC6-0C2B20D1A666}">
      <dgm:prSet/>
      <dgm:spPr/>
      <dgm:t>
        <a:bodyPr/>
        <a:lstStyle/>
        <a:p>
          <a:endParaRPr lang="en-US"/>
        </a:p>
      </dgm:t>
    </dgm:pt>
    <dgm:pt modelId="{E247C97F-11C6-46CB-A3A6-107606F01BC3}">
      <dgm:prSet/>
      <dgm:spPr/>
      <dgm:t>
        <a:bodyPr/>
        <a:lstStyle/>
        <a:p>
          <a:r>
            <a:rPr lang="en-US" dirty="0"/>
            <a:t>Prohibits coercive questioning and pressure about ranking</a:t>
          </a:r>
        </a:p>
      </dgm:t>
    </dgm:pt>
    <dgm:pt modelId="{41C26D14-83C2-4DA3-A4C0-2BDA6D7B34E9}" type="parTrans" cxnId="{1F071A32-042E-4CD8-95A1-DBEBAE4EFAA1}">
      <dgm:prSet/>
      <dgm:spPr/>
      <dgm:t>
        <a:bodyPr/>
        <a:lstStyle/>
        <a:p>
          <a:endParaRPr lang="en-US"/>
        </a:p>
      </dgm:t>
    </dgm:pt>
    <dgm:pt modelId="{B936CE54-1CDF-4837-A237-D6A11F1C8A11}" type="sibTrans" cxnId="{1F071A32-042E-4CD8-95A1-DBEBAE4EFAA1}">
      <dgm:prSet/>
      <dgm:spPr/>
      <dgm:t>
        <a:bodyPr/>
        <a:lstStyle/>
        <a:p>
          <a:endParaRPr lang="en-US"/>
        </a:p>
      </dgm:t>
    </dgm:pt>
    <dgm:pt modelId="{C513E62F-7DFB-4082-8BAE-395B4C1D5A24}">
      <dgm:prSet/>
      <dgm:spPr/>
      <dgm:t>
        <a:bodyPr/>
        <a:lstStyle/>
        <a:p>
          <a:r>
            <a:rPr lang="en-US" dirty="0"/>
            <a:t>Protects the confidentiality of rank order lists</a:t>
          </a:r>
        </a:p>
      </dgm:t>
    </dgm:pt>
    <dgm:pt modelId="{B9F8382A-95B5-4C32-90FF-E646D6838811}" type="parTrans" cxnId="{4AFFB404-54DC-4D95-BBDC-F6CD2AC218C2}">
      <dgm:prSet/>
      <dgm:spPr/>
      <dgm:t>
        <a:bodyPr/>
        <a:lstStyle/>
        <a:p>
          <a:endParaRPr lang="en-US"/>
        </a:p>
      </dgm:t>
    </dgm:pt>
    <dgm:pt modelId="{6FC8A946-FF2E-4BE6-9928-9FE2E6BDF7EA}" type="sibTrans" cxnId="{4AFFB404-54DC-4D95-BBDC-F6CD2AC218C2}">
      <dgm:prSet/>
      <dgm:spPr/>
      <dgm:t>
        <a:bodyPr/>
        <a:lstStyle/>
        <a:p>
          <a:endParaRPr lang="en-US"/>
        </a:p>
      </dgm:t>
    </dgm:pt>
    <dgm:pt modelId="{F9AB3F77-8C21-45DE-ACD7-5AB8F588AB19}">
      <dgm:prSet/>
      <dgm:spPr/>
      <dgm:t>
        <a:bodyPr/>
        <a:lstStyle/>
        <a:p>
          <a:r>
            <a:rPr lang="en-US" dirty="0"/>
            <a:t>Incorporates procedures for terminating a binding commitment or investigating and alleged breach of policy</a:t>
          </a:r>
        </a:p>
      </dgm:t>
    </dgm:pt>
    <dgm:pt modelId="{087CA7DA-FBA5-4D6A-AE45-D28FBDA05DFB}" type="parTrans" cxnId="{B7E31E8E-3F52-408D-96E7-06B05D49F168}">
      <dgm:prSet/>
      <dgm:spPr/>
      <dgm:t>
        <a:bodyPr/>
        <a:lstStyle/>
        <a:p>
          <a:endParaRPr lang="en-US"/>
        </a:p>
      </dgm:t>
    </dgm:pt>
    <dgm:pt modelId="{30F09A2E-5FFC-41DD-91D4-996B3C02DF6D}" type="sibTrans" cxnId="{B7E31E8E-3F52-408D-96E7-06B05D49F168}">
      <dgm:prSet/>
      <dgm:spPr/>
      <dgm:t>
        <a:bodyPr/>
        <a:lstStyle/>
        <a:p>
          <a:endParaRPr lang="en-US"/>
        </a:p>
      </dgm:t>
    </dgm:pt>
    <dgm:pt modelId="{09B56511-2816-4A08-BBD2-171FB9E1D6FD}" type="pres">
      <dgm:prSet presAssocID="{9999BDFF-B30C-411A-B057-E42D75119156}" presName="CompostProcess" presStyleCnt="0">
        <dgm:presLayoutVars>
          <dgm:dir/>
          <dgm:resizeHandles val="exact"/>
        </dgm:presLayoutVars>
      </dgm:prSet>
      <dgm:spPr/>
    </dgm:pt>
    <dgm:pt modelId="{4109339F-F99C-40DA-9DA6-243FF773EA97}" type="pres">
      <dgm:prSet presAssocID="{9999BDFF-B30C-411A-B057-E42D75119156}" presName="arrow" presStyleLbl="bgShp" presStyleIdx="0" presStyleCnt="1"/>
      <dgm:spPr/>
    </dgm:pt>
    <dgm:pt modelId="{628AB8A4-4AF4-4303-8C39-37306B69D37C}" type="pres">
      <dgm:prSet presAssocID="{9999BDFF-B30C-411A-B057-E42D75119156}" presName="linearProcess" presStyleCnt="0"/>
      <dgm:spPr/>
    </dgm:pt>
    <dgm:pt modelId="{3BE393E0-3F1A-4B9C-B7DB-E4B6A2C2C216}" type="pres">
      <dgm:prSet presAssocID="{DAA5301A-0689-4B01-871D-548A21D461CE}" presName="textNode" presStyleLbl="node1" presStyleIdx="0" presStyleCnt="5">
        <dgm:presLayoutVars>
          <dgm:bulletEnabled val="1"/>
        </dgm:presLayoutVars>
      </dgm:prSet>
      <dgm:spPr/>
    </dgm:pt>
    <dgm:pt modelId="{B372DB4D-5904-4DE6-816A-B3F892DBBB18}" type="pres">
      <dgm:prSet presAssocID="{279A7837-A26E-4722-B4BD-2A49C6DED756}" presName="sibTrans" presStyleCnt="0"/>
      <dgm:spPr/>
    </dgm:pt>
    <dgm:pt modelId="{979FDB21-B4D5-46AC-B3BF-1969E71D8F60}" type="pres">
      <dgm:prSet presAssocID="{7F23082C-73D1-4B92-B5B5-253B12155FF2}" presName="textNode" presStyleLbl="node1" presStyleIdx="1" presStyleCnt="5" custLinFactX="200000" custLinFactNeighborX="224003" custLinFactNeighborY="-869">
        <dgm:presLayoutVars>
          <dgm:bulletEnabled val="1"/>
        </dgm:presLayoutVars>
      </dgm:prSet>
      <dgm:spPr/>
    </dgm:pt>
    <dgm:pt modelId="{E716B229-F259-4724-9E12-C41A9C797AD7}" type="pres">
      <dgm:prSet presAssocID="{46EEE393-98A4-4149-A1EB-986DC6653AED}" presName="sibTrans" presStyleCnt="0"/>
      <dgm:spPr/>
    </dgm:pt>
    <dgm:pt modelId="{930B498A-86A0-4758-BA3C-EF8EF0DBC3B4}" type="pres">
      <dgm:prSet presAssocID="{E247C97F-11C6-46CB-A3A6-107606F01BC3}" presName="textNode" presStyleLbl="node1" presStyleIdx="2" presStyleCnt="5" custLinFactX="-99394" custLinFactNeighborX="-100000" custLinFactNeighborY="-999">
        <dgm:presLayoutVars>
          <dgm:bulletEnabled val="1"/>
        </dgm:presLayoutVars>
      </dgm:prSet>
      <dgm:spPr/>
    </dgm:pt>
    <dgm:pt modelId="{DA45AD29-E03B-4E29-A80B-29D1260112B7}" type="pres">
      <dgm:prSet presAssocID="{B936CE54-1CDF-4837-A237-D6A11F1C8A11}" presName="sibTrans" presStyleCnt="0"/>
      <dgm:spPr/>
    </dgm:pt>
    <dgm:pt modelId="{21A16F53-4096-4C73-8DB5-0D032164531A}" type="pres">
      <dgm:prSet presAssocID="{C513E62F-7DFB-4082-8BAE-395B4C1D5A24}" presName="textNode" presStyleLbl="node1" presStyleIdx="3" presStyleCnt="5" custLinFactX="-98789" custLinFactNeighborX="-100000" custLinFactNeighborY="-1000">
        <dgm:presLayoutVars>
          <dgm:bulletEnabled val="1"/>
        </dgm:presLayoutVars>
      </dgm:prSet>
      <dgm:spPr/>
    </dgm:pt>
    <dgm:pt modelId="{EFE26F4D-628E-4E0F-A0DA-B3DD44348505}" type="pres">
      <dgm:prSet presAssocID="{6FC8A946-FF2E-4BE6-9928-9FE2E6BDF7EA}" presName="sibTrans" presStyleCnt="0"/>
      <dgm:spPr/>
    </dgm:pt>
    <dgm:pt modelId="{1037E500-B9F5-44CE-867C-1386B574E9A6}" type="pres">
      <dgm:prSet presAssocID="{F9AB3F77-8C21-45DE-ACD7-5AB8F588AB19}" presName="textNode" presStyleLbl="node1" presStyleIdx="4" presStyleCnt="5">
        <dgm:presLayoutVars>
          <dgm:bulletEnabled val="1"/>
        </dgm:presLayoutVars>
      </dgm:prSet>
      <dgm:spPr/>
    </dgm:pt>
  </dgm:ptLst>
  <dgm:cxnLst>
    <dgm:cxn modelId="{4AFFB404-54DC-4D95-BBDC-F6CD2AC218C2}" srcId="{9999BDFF-B30C-411A-B057-E42D75119156}" destId="{C513E62F-7DFB-4082-8BAE-395B4C1D5A24}" srcOrd="3" destOrd="0" parTransId="{B9F8382A-95B5-4C32-90FF-E646D6838811}" sibTransId="{6FC8A946-FF2E-4BE6-9928-9FE2E6BDF7EA}"/>
    <dgm:cxn modelId="{AA20E02B-1FDC-49CC-9122-432FA203888B}" type="presOf" srcId="{9999BDFF-B30C-411A-B057-E42D75119156}" destId="{09B56511-2816-4A08-BBD2-171FB9E1D6FD}" srcOrd="0" destOrd="0" presId="urn:microsoft.com/office/officeart/2005/8/layout/hProcess9"/>
    <dgm:cxn modelId="{1F071A32-042E-4CD8-95A1-DBEBAE4EFAA1}" srcId="{9999BDFF-B30C-411A-B057-E42D75119156}" destId="{E247C97F-11C6-46CB-A3A6-107606F01BC3}" srcOrd="2" destOrd="0" parTransId="{41C26D14-83C2-4DA3-A4C0-2BDA6D7B34E9}" sibTransId="{B936CE54-1CDF-4837-A237-D6A11F1C8A11}"/>
    <dgm:cxn modelId="{8ACB5844-DF4C-46BF-B411-3D2AB9ADE85A}" type="presOf" srcId="{F9AB3F77-8C21-45DE-ACD7-5AB8F588AB19}" destId="{1037E500-B9F5-44CE-867C-1386B574E9A6}" srcOrd="0" destOrd="0" presId="urn:microsoft.com/office/officeart/2005/8/layout/hProcess9"/>
    <dgm:cxn modelId="{10EAC88B-8CCB-4D20-A8B9-2E1A85223051}" type="presOf" srcId="{DAA5301A-0689-4B01-871D-548A21D461CE}" destId="{3BE393E0-3F1A-4B9C-B7DB-E4B6A2C2C216}" srcOrd="0" destOrd="0" presId="urn:microsoft.com/office/officeart/2005/8/layout/hProcess9"/>
    <dgm:cxn modelId="{B7E31E8E-3F52-408D-96E7-06B05D49F168}" srcId="{9999BDFF-B30C-411A-B057-E42D75119156}" destId="{F9AB3F77-8C21-45DE-ACD7-5AB8F588AB19}" srcOrd="4" destOrd="0" parTransId="{087CA7DA-FBA5-4D6A-AE45-D28FBDA05DFB}" sibTransId="{30F09A2E-5FFC-41DD-91D4-996B3C02DF6D}"/>
    <dgm:cxn modelId="{DB8915A8-7D31-49A0-A3FA-5AFACD634F0D}" srcId="{9999BDFF-B30C-411A-B057-E42D75119156}" destId="{DAA5301A-0689-4B01-871D-548A21D461CE}" srcOrd="0" destOrd="0" parTransId="{011CE617-E88E-4A9C-AD6E-67AE45D2518E}" sibTransId="{279A7837-A26E-4722-B4BD-2A49C6DED756}"/>
    <dgm:cxn modelId="{CEEF39B5-6BCC-4616-8FF2-351D60380199}" type="presOf" srcId="{C513E62F-7DFB-4082-8BAE-395B4C1D5A24}" destId="{21A16F53-4096-4C73-8DB5-0D032164531A}" srcOrd="0" destOrd="0" presId="urn:microsoft.com/office/officeart/2005/8/layout/hProcess9"/>
    <dgm:cxn modelId="{C95B1BB8-C839-43C2-9DC6-0C2B20D1A666}" srcId="{9999BDFF-B30C-411A-B057-E42D75119156}" destId="{7F23082C-73D1-4B92-B5B5-253B12155FF2}" srcOrd="1" destOrd="0" parTransId="{9BB3E3B4-7AE1-46DB-923A-34B613B728DE}" sibTransId="{46EEE393-98A4-4149-A1EB-986DC6653AED}"/>
    <dgm:cxn modelId="{0D397ABB-D49A-43AC-A1FC-5DD550E9445A}" type="presOf" srcId="{E247C97F-11C6-46CB-A3A6-107606F01BC3}" destId="{930B498A-86A0-4758-BA3C-EF8EF0DBC3B4}" srcOrd="0" destOrd="0" presId="urn:microsoft.com/office/officeart/2005/8/layout/hProcess9"/>
    <dgm:cxn modelId="{12C34FC1-CF7A-44C6-BF7F-554EAC75B245}" type="presOf" srcId="{7F23082C-73D1-4B92-B5B5-253B12155FF2}" destId="{979FDB21-B4D5-46AC-B3BF-1969E71D8F60}" srcOrd="0" destOrd="0" presId="urn:microsoft.com/office/officeart/2005/8/layout/hProcess9"/>
    <dgm:cxn modelId="{B0419E79-B6DE-4D66-994F-7D5752934710}" type="presParOf" srcId="{09B56511-2816-4A08-BBD2-171FB9E1D6FD}" destId="{4109339F-F99C-40DA-9DA6-243FF773EA97}" srcOrd="0" destOrd="0" presId="urn:microsoft.com/office/officeart/2005/8/layout/hProcess9"/>
    <dgm:cxn modelId="{F13AC2AE-A99C-40E6-B689-C694ACD294AE}" type="presParOf" srcId="{09B56511-2816-4A08-BBD2-171FB9E1D6FD}" destId="{628AB8A4-4AF4-4303-8C39-37306B69D37C}" srcOrd="1" destOrd="0" presId="urn:microsoft.com/office/officeart/2005/8/layout/hProcess9"/>
    <dgm:cxn modelId="{73622244-D7B6-49EC-A8AE-A6ABDF3CCF1D}" type="presParOf" srcId="{628AB8A4-4AF4-4303-8C39-37306B69D37C}" destId="{3BE393E0-3F1A-4B9C-B7DB-E4B6A2C2C216}" srcOrd="0" destOrd="0" presId="urn:microsoft.com/office/officeart/2005/8/layout/hProcess9"/>
    <dgm:cxn modelId="{A7ED2ABC-3FED-42FD-B943-822471747018}" type="presParOf" srcId="{628AB8A4-4AF4-4303-8C39-37306B69D37C}" destId="{B372DB4D-5904-4DE6-816A-B3F892DBBB18}" srcOrd="1" destOrd="0" presId="urn:microsoft.com/office/officeart/2005/8/layout/hProcess9"/>
    <dgm:cxn modelId="{F0BACA5E-F6FE-4E7D-BB81-A7614F9FAF95}" type="presParOf" srcId="{628AB8A4-4AF4-4303-8C39-37306B69D37C}" destId="{979FDB21-B4D5-46AC-B3BF-1969E71D8F60}" srcOrd="2" destOrd="0" presId="urn:microsoft.com/office/officeart/2005/8/layout/hProcess9"/>
    <dgm:cxn modelId="{6E5BB25D-E18E-4394-AB79-39C77938F769}" type="presParOf" srcId="{628AB8A4-4AF4-4303-8C39-37306B69D37C}" destId="{E716B229-F259-4724-9E12-C41A9C797AD7}" srcOrd="3" destOrd="0" presId="urn:microsoft.com/office/officeart/2005/8/layout/hProcess9"/>
    <dgm:cxn modelId="{787C9AF6-0409-480C-B1CD-A755C1C0B77F}" type="presParOf" srcId="{628AB8A4-4AF4-4303-8C39-37306B69D37C}" destId="{930B498A-86A0-4758-BA3C-EF8EF0DBC3B4}" srcOrd="4" destOrd="0" presId="urn:microsoft.com/office/officeart/2005/8/layout/hProcess9"/>
    <dgm:cxn modelId="{900E3D46-677E-491B-AB92-BD8367F6A6E0}" type="presParOf" srcId="{628AB8A4-4AF4-4303-8C39-37306B69D37C}" destId="{DA45AD29-E03B-4E29-A80B-29D1260112B7}" srcOrd="5" destOrd="0" presId="urn:microsoft.com/office/officeart/2005/8/layout/hProcess9"/>
    <dgm:cxn modelId="{DBCDFEB1-28F0-40E3-8684-A7FB98F58110}" type="presParOf" srcId="{628AB8A4-4AF4-4303-8C39-37306B69D37C}" destId="{21A16F53-4096-4C73-8DB5-0D032164531A}" srcOrd="6" destOrd="0" presId="urn:microsoft.com/office/officeart/2005/8/layout/hProcess9"/>
    <dgm:cxn modelId="{7DD0F87C-97B3-4074-BB9F-93D15A9CF88E}" type="presParOf" srcId="{628AB8A4-4AF4-4303-8C39-37306B69D37C}" destId="{EFE26F4D-628E-4E0F-A0DA-B3DD44348505}" srcOrd="7" destOrd="0" presId="urn:microsoft.com/office/officeart/2005/8/layout/hProcess9"/>
    <dgm:cxn modelId="{EEAACA6E-5563-42D9-A6ED-BE6434F171D3}" type="presParOf" srcId="{628AB8A4-4AF4-4303-8C39-37306B69D37C}" destId="{1037E500-B9F5-44CE-867C-1386B574E9A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89810D-FBB5-4AFC-8968-820A2C12AAA2}"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en-US"/>
        </a:p>
      </dgm:t>
    </dgm:pt>
    <dgm:pt modelId="{2BBCF304-484E-43A8-ABB7-BD25C7BB712D}">
      <dgm:prSet phldrT="[Text]"/>
      <dgm:spPr/>
      <dgm:t>
        <a:bodyPr/>
        <a:lstStyle/>
        <a:p>
          <a:r>
            <a:rPr lang="en-US" dirty="0"/>
            <a:t>Require disclosure of complete, timely, and accurate information</a:t>
          </a:r>
        </a:p>
      </dgm:t>
    </dgm:pt>
    <dgm:pt modelId="{CF53B9FD-B62C-488B-9B08-6C4B203E6369}" type="parTrans" cxnId="{CDB7EB3A-3B45-4274-88AB-E4F78BEC64C5}">
      <dgm:prSet/>
      <dgm:spPr/>
      <dgm:t>
        <a:bodyPr/>
        <a:lstStyle/>
        <a:p>
          <a:endParaRPr lang="en-US"/>
        </a:p>
      </dgm:t>
    </dgm:pt>
    <dgm:pt modelId="{74148933-1059-44ED-8724-236463C933AA}" type="sibTrans" cxnId="{CDB7EB3A-3B45-4274-88AB-E4F78BEC64C5}">
      <dgm:prSet/>
      <dgm:spPr/>
      <dgm:t>
        <a:bodyPr/>
        <a:lstStyle/>
        <a:p>
          <a:endParaRPr lang="en-US"/>
        </a:p>
      </dgm:t>
    </dgm:pt>
    <dgm:pt modelId="{6E4E5AA5-3390-41B9-BA8A-08DB1474B1AC}">
      <dgm:prSet/>
      <dgm:spPr/>
      <dgm:t>
        <a:bodyPr/>
        <a:lstStyle/>
        <a:p>
          <a:r>
            <a:rPr lang="en-US"/>
            <a:t>Mandate ethical and professionally responsible behavior</a:t>
          </a:r>
          <a:endParaRPr lang="en-US" dirty="0"/>
        </a:p>
      </dgm:t>
    </dgm:pt>
    <dgm:pt modelId="{EC1132C9-E990-453A-BCC4-01069DC77A2F}" type="parTrans" cxnId="{F3ED18EF-852B-4BAD-8A11-0603C4ADDEF7}">
      <dgm:prSet/>
      <dgm:spPr/>
      <dgm:t>
        <a:bodyPr/>
        <a:lstStyle/>
        <a:p>
          <a:endParaRPr lang="en-US"/>
        </a:p>
      </dgm:t>
    </dgm:pt>
    <dgm:pt modelId="{6165CDB4-DC8A-4320-9FF8-0B9D16C58532}" type="sibTrans" cxnId="{F3ED18EF-852B-4BAD-8A11-0603C4ADDEF7}">
      <dgm:prSet/>
      <dgm:spPr/>
      <dgm:t>
        <a:bodyPr/>
        <a:lstStyle/>
        <a:p>
          <a:endParaRPr lang="en-US"/>
        </a:p>
      </dgm:t>
    </dgm:pt>
    <dgm:pt modelId="{B413614C-F852-4B67-B5D0-86190E13DF72}">
      <dgm:prSet/>
      <dgm:spPr/>
      <dgm:t>
        <a:bodyPr/>
        <a:lstStyle/>
        <a:p>
          <a:r>
            <a:rPr lang="en-US" dirty="0"/>
            <a:t>Foster transparency, equity during the interview invitation and acceptance period</a:t>
          </a:r>
        </a:p>
      </dgm:t>
    </dgm:pt>
    <dgm:pt modelId="{60045AF2-64D7-4664-9604-DCC90EB0A814}" type="parTrans" cxnId="{7F977BD0-52A3-468A-A03E-D21809604A97}">
      <dgm:prSet/>
      <dgm:spPr/>
      <dgm:t>
        <a:bodyPr/>
        <a:lstStyle/>
        <a:p>
          <a:endParaRPr lang="en-US"/>
        </a:p>
      </dgm:t>
    </dgm:pt>
    <dgm:pt modelId="{69EF1659-31BD-40A4-B1E2-BB3DC73768E1}" type="sibTrans" cxnId="{7F977BD0-52A3-468A-A03E-D21809604A97}">
      <dgm:prSet/>
      <dgm:spPr/>
      <dgm:t>
        <a:bodyPr/>
        <a:lstStyle/>
        <a:p>
          <a:endParaRPr lang="en-US"/>
        </a:p>
      </dgm:t>
    </dgm:pt>
    <dgm:pt modelId="{F6B41AE8-6999-446D-99F6-4B744C5DD9A5}">
      <dgm:prSet/>
      <dgm:spPr/>
      <dgm:t>
        <a:bodyPr/>
        <a:lstStyle/>
        <a:p>
          <a:r>
            <a:rPr lang="en-US" dirty="0"/>
            <a:t>Authorize transmission of Match information for research purposes</a:t>
          </a:r>
        </a:p>
      </dgm:t>
    </dgm:pt>
    <dgm:pt modelId="{C4486812-048D-478E-B757-CB22887567D6}" type="parTrans" cxnId="{FE7BA06A-2073-415A-BB8D-29DAA31436FC}">
      <dgm:prSet/>
      <dgm:spPr/>
      <dgm:t>
        <a:bodyPr/>
        <a:lstStyle/>
        <a:p>
          <a:endParaRPr lang="en-US"/>
        </a:p>
      </dgm:t>
    </dgm:pt>
    <dgm:pt modelId="{AA2F5FCE-5801-494C-9F68-FF7CF21C0F8A}" type="sibTrans" cxnId="{FE7BA06A-2073-415A-BB8D-29DAA31436FC}">
      <dgm:prSet/>
      <dgm:spPr/>
      <dgm:t>
        <a:bodyPr/>
        <a:lstStyle/>
        <a:p>
          <a:endParaRPr lang="en-US"/>
        </a:p>
      </dgm:t>
    </dgm:pt>
    <dgm:pt modelId="{4FA35F41-A7D9-41C9-BA4B-658AD456E457}" type="pres">
      <dgm:prSet presAssocID="{3989810D-FBB5-4AFC-8968-820A2C12AAA2}" presName="Name0" presStyleCnt="0">
        <dgm:presLayoutVars>
          <dgm:dir/>
          <dgm:resizeHandles val="exact"/>
        </dgm:presLayoutVars>
      </dgm:prSet>
      <dgm:spPr/>
    </dgm:pt>
    <dgm:pt modelId="{67921A58-381E-49EA-BA1A-FC2962F6D40A}" type="pres">
      <dgm:prSet presAssocID="{3989810D-FBB5-4AFC-8968-820A2C12AAA2}" presName="cycle" presStyleCnt="0"/>
      <dgm:spPr/>
    </dgm:pt>
    <dgm:pt modelId="{7496D085-A51C-4238-B686-8AEDDA8D1797}" type="pres">
      <dgm:prSet presAssocID="{2BBCF304-484E-43A8-ABB7-BD25C7BB712D}" presName="nodeFirstNode" presStyleLbl="node1" presStyleIdx="0" presStyleCnt="4">
        <dgm:presLayoutVars>
          <dgm:bulletEnabled val="1"/>
        </dgm:presLayoutVars>
      </dgm:prSet>
      <dgm:spPr/>
    </dgm:pt>
    <dgm:pt modelId="{3BABC148-702D-4E73-AEDD-A2589C41D767}" type="pres">
      <dgm:prSet presAssocID="{74148933-1059-44ED-8724-236463C933AA}" presName="sibTransFirstNode" presStyleLbl="bgShp" presStyleIdx="0" presStyleCnt="1"/>
      <dgm:spPr/>
    </dgm:pt>
    <dgm:pt modelId="{E6B616A3-C5EA-40B7-A86E-50C0E998F7FE}" type="pres">
      <dgm:prSet presAssocID="{6E4E5AA5-3390-41B9-BA8A-08DB1474B1AC}" presName="nodeFollowingNodes" presStyleLbl="node1" presStyleIdx="1" presStyleCnt="4">
        <dgm:presLayoutVars>
          <dgm:bulletEnabled val="1"/>
        </dgm:presLayoutVars>
      </dgm:prSet>
      <dgm:spPr/>
    </dgm:pt>
    <dgm:pt modelId="{09D0448B-BECF-47D7-A2DF-92BC4E0E7A10}" type="pres">
      <dgm:prSet presAssocID="{B413614C-F852-4B67-B5D0-86190E13DF72}" presName="nodeFollowingNodes" presStyleLbl="node1" presStyleIdx="2" presStyleCnt="4">
        <dgm:presLayoutVars>
          <dgm:bulletEnabled val="1"/>
        </dgm:presLayoutVars>
      </dgm:prSet>
      <dgm:spPr/>
    </dgm:pt>
    <dgm:pt modelId="{7EA73F9B-DDD3-468D-A7B5-07B98395FFB2}" type="pres">
      <dgm:prSet presAssocID="{F6B41AE8-6999-446D-99F6-4B744C5DD9A5}" presName="nodeFollowingNodes" presStyleLbl="node1" presStyleIdx="3" presStyleCnt="4">
        <dgm:presLayoutVars>
          <dgm:bulletEnabled val="1"/>
        </dgm:presLayoutVars>
      </dgm:prSet>
      <dgm:spPr/>
    </dgm:pt>
  </dgm:ptLst>
  <dgm:cxnLst>
    <dgm:cxn modelId="{B4B95329-7EF8-4DEE-B442-9756FE5DF0AC}" type="presOf" srcId="{F6B41AE8-6999-446D-99F6-4B744C5DD9A5}" destId="{7EA73F9B-DDD3-468D-A7B5-07B98395FFB2}" srcOrd="0" destOrd="0" presId="urn:microsoft.com/office/officeart/2005/8/layout/cycle3"/>
    <dgm:cxn modelId="{CDB7EB3A-3B45-4274-88AB-E4F78BEC64C5}" srcId="{3989810D-FBB5-4AFC-8968-820A2C12AAA2}" destId="{2BBCF304-484E-43A8-ABB7-BD25C7BB712D}" srcOrd="0" destOrd="0" parTransId="{CF53B9FD-B62C-488B-9B08-6C4B203E6369}" sibTransId="{74148933-1059-44ED-8724-236463C933AA}"/>
    <dgm:cxn modelId="{B004CE45-622B-404A-ADD0-F4E334068FDD}" type="presOf" srcId="{74148933-1059-44ED-8724-236463C933AA}" destId="{3BABC148-702D-4E73-AEDD-A2589C41D767}" srcOrd="0" destOrd="0" presId="urn:microsoft.com/office/officeart/2005/8/layout/cycle3"/>
    <dgm:cxn modelId="{FE7BA06A-2073-415A-BB8D-29DAA31436FC}" srcId="{3989810D-FBB5-4AFC-8968-820A2C12AAA2}" destId="{F6B41AE8-6999-446D-99F6-4B744C5DD9A5}" srcOrd="3" destOrd="0" parTransId="{C4486812-048D-478E-B757-CB22887567D6}" sibTransId="{AA2F5FCE-5801-494C-9F68-FF7CF21C0F8A}"/>
    <dgm:cxn modelId="{8FA10778-8D45-4864-B9CE-5157267BFF81}" type="presOf" srcId="{6E4E5AA5-3390-41B9-BA8A-08DB1474B1AC}" destId="{E6B616A3-C5EA-40B7-A86E-50C0E998F7FE}" srcOrd="0" destOrd="0" presId="urn:microsoft.com/office/officeart/2005/8/layout/cycle3"/>
    <dgm:cxn modelId="{983F52CF-E81C-4051-A43E-1A67F53C88E3}" type="presOf" srcId="{3989810D-FBB5-4AFC-8968-820A2C12AAA2}" destId="{4FA35F41-A7D9-41C9-BA4B-658AD456E457}" srcOrd="0" destOrd="0" presId="urn:microsoft.com/office/officeart/2005/8/layout/cycle3"/>
    <dgm:cxn modelId="{7F977BD0-52A3-468A-A03E-D21809604A97}" srcId="{3989810D-FBB5-4AFC-8968-820A2C12AAA2}" destId="{B413614C-F852-4B67-B5D0-86190E13DF72}" srcOrd="2" destOrd="0" parTransId="{60045AF2-64D7-4664-9604-DCC90EB0A814}" sibTransId="{69EF1659-31BD-40A4-B1E2-BB3DC73768E1}"/>
    <dgm:cxn modelId="{7A8B10E6-A0E8-4A37-9089-139C05172B83}" type="presOf" srcId="{2BBCF304-484E-43A8-ABB7-BD25C7BB712D}" destId="{7496D085-A51C-4238-B686-8AEDDA8D1797}" srcOrd="0" destOrd="0" presId="urn:microsoft.com/office/officeart/2005/8/layout/cycle3"/>
    <dgm:cxn modelId="{4D09A0ED-3751-4FC5-B34C-1F3D425723A0}" type="presOf" srcId="{B413614C-F852-4B67-B5D0-86190E13DF72}" destId="{09D0448B-BECF-47D7-A2DF-92BC4E0E7A10}" srcOrd="0" destOrd="0" presId="urn:microsoft.com/office/officeart/2005/8/layout/cycle3"/>
    <dgm:cxn modelId="{F3ED18EF-852B-4BAD-8A11-0603C4ADDEF7}" srcId="{3989810D-FBB5-4AFC-8968-820A2C12AAA2}" destId="{6E4E5AA5-3390-41B9-BA8A-08DB1474B1AC}" srcOrd="1" destOrd="0" parTransId="{EC1132C9-E990-453A-BCC4-01069DC77A2F}" sibTransId="{6165CDB4-DC8A-4320-9FF8-0B9D16C58532}"/>
    <dgm:cxn modelId="{32E1739A-CABE-479C-A470-A04B34EE7006}" type="presParOf" srcId="{4FA35F41-A7D9-41C9-BA4B-658AD456E457}" destId="{67921A58-381E-49EA-BA1A-FC2962F6D40A}" srcOrd="0" destOrd="0" presId="urn:microsoft.com/office/officeart/2005/8/layout/cycle3"/>
    <dgm:cxn modelId="{AD1ABAF5-970F-40BF-A208-0AA44CC6B2A1}" type="presParOf" srcId="{67921A58-381E-49EA-BA1A-FC2962F6D40A}" destId="{7496D085-A51C-4238-B686-8AEDDA8D1797}" srcOrd="0" destOrd="0" presId="urn:microsoft.com/office/officeart/2005/8/layout/cycle3"/>
    <dgm:cxn modelId="{B8BAAD55-E5BB-4957-935E-A7375CE8E4EE}" type="presParOf" srcId="{67921A58-381E-49EA-BA1A-FC2962F6D40A}" destId="{3BABC148-702D-4E73-AEDD-A2589C41D767}" srcOrd="1" destOrd="0" presId="urn:microsoft.com/office/officeart/2005/8/layout/cycle3"/>
    <dgm:cxn modelId="{330902AE-E509-43E9-8BDD-BC1DD71F344D}" type="presParOf" srcId="{67921A58-381E-49EA-BA1A-FC2962F6D40A}" destId="{E6B616A3-C5EA-40B7-A86E-50C0E998F7FE}" srcOrd="2" destOrd="0" presId="urn:microsoft.com/office/officeart/2005/8/layout/cycle3"/>
    <dgm:cxn modelId="{C6D75C1A-2224-4712-AFB0-E20DAC72FD8F}" type="presParOf" srcId="{67921A58-381E-49EA-BA1A-FC2962F6D40A}" destId="{09D0448B-BECF-47D7-A2DF-92BC4E0E7A10}" srcOrd="3" destOrd="0" presId="urn:microsoft.com/office/officeart/2005/8/layout/cycle3"/>
    <dgm:cxn modelId="{1F266563-CF02-460F-B2DC-A701FDBAC54F}" type="presParOf" srcId="{67921A58-381E-49EA-BA1A-FC2962F6D40A}" destId="{7EA73F9B-DDD3-468D-A7B5-07B98395FFB2}"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F026CB-7A24-47A1-AB57-E3B1D260AA5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32E777BA-D56B-4B95-B8EF-CA89070A0B47}">
      <dgm:prSet phldrT="[Text]" custT="1"/>
      <dgm:spPr>
        <a:solidFill>
          <a:srgbClr val="74999F"/>
        </a:solidFill>
        <a:ln>
          <a:solidFill>
            <a:srgbClr val="4DA288"/>
          </a:solidFill>
        </a:ln>
      </dgm:spPr>
      <dgm:t>
        <a:bodyPr/>
        <a:lstStyle/>
        <a:p>
          <a:pPr algn="ctr"/>
          <a:r>
            <a:rPr lang="en-US" sz="2000" b="1" dirty="0">
              <a:solidFill>
                <a:schemeClr val="bg1"/>
              </a:solidFill>
              <a:latin typeface="+mn-lt"/>
            </a:rPr>
            <a:t>Med &amp; Peds Specialties </a:t>
          </a:r>
        </a:p>
        <a:p>
          <a:pPr algn="ctr"/>
          <a:r>
            <a:rPr lang="en-US" sz="2000" dirty="0">
              <a:latin typeface="+mn-lt"/>
            </a:rPr>
            <a:t>Dec 4         Match Day </a:t>
          </a:r>
          <a:endParaRPr lang="en-US" sz="2000" b="1" dirty="0">
            <a:solidFill>
              <a:schemeClr val="bg1"/>
            </a:solidFill>
            <a:latin typeface="+mn-lt"/>
          </a:endParaRPr>
        </a:p>
      </dgm:t>
    </dgm:pt>
    <dgm:pt modelId="{08EFD4C1-7925-49B5-A0F4-99A5C2866AB3}" type="parTrans" cxnId="{AF62D30C-558B-4E37-9CA4-2E117E73E170}">
      <dgm:prSet/>
      <dgm:spPr/>
      <dgm:t>
        <a:bodyPr/>
        <a:lstStyle/>
        <a:p>
          <a:endParaRPr lang="en-US"/>
        </a:p>
      </dgm:t>
    </dgm:pt>
    <dgm:pt modelId="{F0CE2767-9E47-4E00-A1B6-9BDC04AA0326}" type="sibTrans" cxnId="{AF62D30C-558B-4E37-9CA4-2E117E73E170}">
      <dgm:prSet/>
      <dgm:spPr/>
      <dgm:t>
        <a:bodyPr/>
        <a:lstStyle/>
        <a:p>
          <a:endParaRPr lang="en-US"/>
        </a:p>
      </dgm:t>
    </dgm:pt>
    <dgm:pt modelId="{71E25887-5458-4118-80AF-06611D0ABA2A}">
      <dgm:prSet custT="1"/>
      <dgm:spPr/>
      <dgm:t>
        <a:bodyPr/>
        <a:lstStyle/>
        <a:p>
          <a:pPr algn="ctr"/>
          <a:r>
            <a:rPr lang="en-US" sz="2000" b="1" dirty="0">
              <a:solidFill>
                <a:schemeClr val="bg1"/>
              </a:solidFill>
              <a:latin typeface="+mn-lt"/>
            </a:rPr>
            <a:t>Rehabilitation Medicine </a:t>
          </a:r>
        </a:p>
        <a:p>
          <a:pPr algn="ctr"/>
          <a:r>
            <a:rPr lang="en-US" sz="2000" dirty="0">
              <a:latin typeface="+mn-lt"/>
            </a:rPr>
            <a:t>Dec 18         Match Day </a:t>
          </a:r>
          <a:endParaRPr lang="en-US" sz="2000" b="1" dirty="0">
            <a:solidFill>
              <a:schemeClr val="bg1"/>
            </a:solidFill>
            <a:latin typeface="+mn-lt"/>
          </a:endParaRPr>
        </a:p>
      </dgm:t>
    </dgm:pt>
    <dgm:pt modelId="{6B2A8620-9F53-4D9E-8225-0835D66897DD}" type="parTrans" cxnId="{7D676101-02DB-4CA8-8C28-A637703E6D44}">
      <dgm:prSet/>
      <dgm:spPr/>
      <dgm:t>
        <a:bodyPr/>
        <a:lstStyle/>
        <a:p>
          <a:endParaRPr lang="en-US"/>
        </a:p>
      </dgm:t>
    </dgm:pt>
    <dgm:pt modelId="{9765722A-F5BF-4F09-97D9-83DD10A61579}" type="sibTrans" cxnId="{7D676101-02DB-4CA8-8C28-A637703E6D44}">
      <dgm:prSet/>
      <dgm:spPr/>
      <dgm:t>
        <a:bodyPr/>
        <a:lstStyle/>
        <a:p>
          <a:endParaRPr lang="en-US"/>
        </a:p>
      </dgm:t>
    </dgm:pt>
    <dgm:pt modelId="{44FC7D2B-C30B-4652-B223-0867BD279BF7}">
      <dgm:prSet custT="1"/>
      <dgm:spPr>
        <a:solidFill>
          <a:srgbClr val="14678F"/>
        </a:solidFill>
      </dgm:spPr>
      <dgm:t>
        <a:bodyPr/>
        <a:lstStyle/>
        <a:p>
          <a:pPr algn="ctr"/>
          <a:r>
            <a:rPr lang="en-US" sz="2000" b="1" dirty="0">
              <a:solidFill>
                <a:schemeClr val="bg1"/>
              </a:solidFill>
              <a:latin typeface="+mn-lt"/>
            </a:rPr>
            <a:t>Psychiatry Specialties                                   </a:t>
          </a:r>
          <a:r>
            <a:rPr lang="en-US" sz="2000" dirty="0">
              <a:latin typeface="+mn-lt"/>
            </a:rPr>
            <a:t>Jan 8           Match Day </a:t>
          </a:r>
          <a:endParaRPr lang="en-US" sz="2000" b="1" dirty="0">
            <a:solidFill>
              <a:schemeClr val="bg1"/>
            </a:solidFill>
            <a:latin typeface="+mn-lt"/>
          </a:endParaRPr>
        </a:p>
      </dgm:t>
    </dgm:pt>
    <dgm:pt modelId="{654FD802-A7DE-4D3B-A0BA-FEB8C68961C8}" type="parTrans" cxnId="{611E74BC-3D38-4E64-8A91-97257DCA742B}">
      <dgm:prSet/>
      <dgm:spPr/>
      <dgm:t>
        <a:bodyPr/>
        <a:lstStyle/>
        <a:p>
          <a:endParaRPr lang="en-US"/>
        </a:p>
      </dgm:t>
    </dgm:pt>
    <dgm:pt modelId="{C77D5F76-C2FC-4D0D-A3A6-701FF77F0662}" type="sibTrans" cxnId="{611E74BC-3D38-4E64-8A91-97257DCA742B}">
      <dgm:prSet/>
      <dgm:spPr/>
      <dgm:t>
        <a:bodyPr/>
        <a:lstStyle/>
        <a:p>
          <a:endParaRPr lang="en-US"/>
        </a:p>
      </dgm:t>
    </dgm:pt>
    <dgm:pt modelId="{C81F8C7F-BDA2-4D1A-9653-81BDE485644D}">
      <dgm:prSet custT="1"/>
      <dgm:spPr>
        <a:solidFill>
          <a:srgbClr val="209DA6"/>
        </a:solidFill>
      </dgm:spPr>
      <dgm:t>
        <a:bodyPr/>
        <a:lstStyle/>
        <a:p>
          <a:pPr algn="ctr"/>
          <a:r>
            <a:rPr kumimoji="0" lang="en-US" sz="2000" b="1" i="0" u="none" strike="noStrike" cap="none" spc="0" normalizeH="0" baseline="0" noProof="0" dirty="0">
              <a:ln>
                <a:noFill/>
              </a:ln>
              <a:solidFill>
                <a:schemeClr val="bg1"/>
              </a:solidFill>
              <a:effectLst/>
              <a:uLnTx/>
              <a:uFillTx/>
              <a:latin typeface="+mn-lt"/>
              <a:ea typeface="+mn-ea"/>
              <a:cs typeface="+mn-cs"/>
            </a:rPr>
            <a:t>Sports Medicine                         </a:t>
          </a:r>
          <a:r>
            <a:rPr lang="en-US" sz="2000" dirty="0">
              <a:latin typeface="+mn-lt"/>
            </a:rPr>
            <a:t>Jan 8        </a:t>
          </a:r>
        </a:p>
        <a:p>
          <a:pPr algn="ctr"/>
          <a:r>
            <a:rPr lang="en-US" sz="2000" dirty="0">
              <a:latin typeface="+mn-lt"/>
            </a:rPr>
            <a:t>Match Day</a:t>
          </a:r>
          <a:endParaRPr lang="en-US" sz="2000" dirty="0">
            <a:solidFill>
              <a:schemeClr val="bg1"/>
            </a:solidFill>
            <a:latin typeface="+mn-lt"/>
          </a:endParaRPr>
        </a:p>
      </dgm:t>
    </dgm:pt>
    <dgm:pt modelId="{6079E8E6-241B-490A-A01E-C3532333AA0A}" type="parTrans" cxnId="{03F3B368-61A4-4FC3-84A1-4DC71F7E5DA3}">
      <dgm:prSet/>
      <dgm:spPr/>
      <dgm:t>
        <a:bodyPr/>
        <a:lstStyle/>
        <a:p>
          <a:endParaRPr lang="en-US"/>
        </a:p>
      </dgm:t>
    </dgm:pt>
    <dgm:pt modelId="{A8F6FD14-E3FA-4837-846F-76A9448CD7D5}" type="sibTrans" cxnId="{03F3B368-61A4-4FC3-84A1-4DC71F7E5DA3}">
      <dgm:prSet/>
      <dgm:spPr/>
      <dgm:t>
        <a:bodyPr/>
        <a:lstStyle/>
        <a:p>
          <a:endParaRPr lang="en-US"/>
        </a:p>
      </dgm:t>
    </dgm:pt>
    <dgm:pt modelId="{267A5959-F295-4EEC-93D7-E0D275B90429}" type="pres">
      <dgm:prSet presAssocID="{E3F026CB-7A24-47A1-AB57-E3B1D260AA59}" presName="matrix" presStyleCnt="0">
        <dgm:presLayoutVars>
          <dgm:chMax val="1"/>
          <dgm:dir/>
          <dgm:resizeHandles val="exact"/>
        </dgm:presLayoutVars>
      </dgm:prSet>
      <dgm:spPr/>
    </dgm:pt>
    <dgm:pt modelId="{D99EB3A7-CC20-4699-BAB2-829FDD358DBE}" type="pres">
      <dgm:prSet presAssocID="{E3F026CB-7A24-47A1-AB57-E3B1D260AA59}" presName="diamond" presStyleLbl="bgShp" presStyleIdx="0" presStyleCnt="1"/>
      <dgm:spPr/>
    </dgm:pt>
    <dgm:pt modelId="{412D5FED-1FAA-40CA-A93D-8FCE73E78230}" type="pres">
      <dgm:prSet presAssocID="{E3F026CB-7A24-47A1-AB57-E3B1D260AA59}" presName="quad1" presStyleLbl="node1" presStyleIdx="0" presStyleCnt="4" custScaleX="97812" custScaleY="94694">
        <dgm:presLayoutVars>
          <dgm:chMax val="0"/>
          <dgm:chPref val="0"/>
          <dgm:bulletEnabled val="1"/>
        </dgm:presLayoutVars>
      </dgm:prSet>
      <dgm:spPr/>
    </dgm:pt>
    <dgm:pt modelId="{E195BB10-1DA9-4589-8802-DD49F55D5FA8}" type="pres">
      <dgm:prSet presAssocID="{E3F026CB-7A24-47A1-AB57-E3B1D260AA59}" presName="quad2" presStyleLbl="node1" presStyleIdx="1" presStyleCnt="4" custScaleX="101260" custScaleY="92596">
        <dgm:presLayoutVars>
          <dgm:chMax val="0"/>
          <dgm:chPref val="0"/>
          <dgm:bulletEnabled val="1"/>
        </dgm:presLayoutVars>
      </dgm:prSet>
      <dgm:spPr/>
    </dgm:pt>
    <dgm:pt modelId="{F915E622-9014-4BCC-8F5F-BF3841B0A09F}" type="pres">
      <dgm:prSet presAssocID="{E3F026CB-7A24-47A1-AB57-E3B1D260AA59}" presName="quad3" presStyleLbl="node1" presStyleIdx="2" presStyleCnt="4">
        <dgm:presLayoutVars>
          <dgm:chMax val="0"/>
          <dgm:chPref val="0"/>
          <dgm:bulletEnabled val="1"/>
        </dgm:presLayoutVars>
      </dgm:prSet>
      <dgm:spPr/>
    </dgm:pt>
    <dgm:pt modelId="{4CCF9BA5-C9A9-41EE-9139-671D40FA13E2}" type="pres">
      <dgm:prSet presAssocID="{E3F026CB-7A24-47A1-AB57-E3B1D260AA59}" presName="quad4" presStyleLbl="node1" presStyleIdx="3" presStyleCnt="4">
        <dgm:presLayoutVars>
          <dgm:chMax val="0"/>
          <dgm:chPref val="0"/>
          <dgm:bulletEnabled val="1"/>
        </dgm:presLayoutVars>
      </dgm:prSet>
      <dgm:spPr/>
    </dgm:pt>
  </dgm:ptLst>
  <dgm:cxnLst>
    <dgm:cxn modelId="{7D676101-02DB-4CA8-8C28-A637703E6D44}" srcId="{E3F026CB-7A24-47A1-AB57-E3B1D260AA59}" destId="{71E25887-5458-4118-80AF-06611D0ABA2A}" srcOrd="1" destOrd="0" parTransId="{6B2A8620-9F53-4D9E-8225-0835D66897DD}" sibTransId="{9765722A-F5BF-4F09-97D9-83DD10A61579}"/>
    <dgm:cxn modelId="{C0C53C06-E902-4CDA-B147-FC7871F25764}" type="presOf" srcId="{32E777BA-D56B-4B95-B8EF-CA89070A0B47}" destId="{412D5FED-1FAA-40CA-A93D-8FCE73E78230}" srcOrd="0" destOrd="0" presId="urn:microsoft.com/office/officeart/2005/8/layout/matrix3"/>
    <dgm:cxn modelId="{1924AA0A-E909-4846-859F-A926F7E8D5EF}" type="presOf" srcId="{C81F8C7F-BDA2-4D1A-9653-81BDE485644D}" destId="{4CCF9BA5-C9A9-41EE-9139-671D40FA13E2}" srcOrd="0" destOrd="0" presId="urn:microsoft.com/office/officeart/2005/8/layout/matrix3"/>
    <dgm:cxn modelId="{AF62D30C-558B-4E37-9CA4-2E117E73E170}" srcId="{E3F026CB-7A24-47A1-AB57-E3B1D260AA59}" destId="{32E777BA-D56B-4B95-B8EF-CA89070A0B47}" srcOrd="0" destOrd="0" parTransId="{08EFD4C1-7925-49B5-A0F4-99A5C2866AB3}" sibTransId="{F0CE2767-9E47-4E00-A1B6-9BDC04AA0326}"/>
    <dgm:cxn modelId="{47A54945-CA15-4ED8-9718-DA45CA011D0D}" type="presOf" srcId="{E3F026CB-7A24-47A1-AB57-E3B1D260AA59}" destId="{267A5959-F295-4EEC-93D7-E0D275B90429}" srcOrd="0" destOrd="0" presId="urn:microsoft.com/office/officeart/2005/8/layout/matrix3"/>
    <dgm:cxn modelId="{03F3B368-61A4-4FC3-84A1-4DC71F7E5DA3}" srcId="{E3F026CB-7A24-47A1-AB57-E3B1D260AA59}" destId="{C81F8C7F-BDA2-4D1A-9653-81BDE485644D}" srcOrd="3" destOrd="0" parTransId="{6079E8E6-241B-490A-A01E-C3532333AA0A}" sibTransId="{A8F6FD14-E3FA-4837-846F-76A9448CD7D5}"/>
    <dgm:cxn modelId="{0966D96F-9A88-440D-9E54-B8EF7F9ECED5}" type="presOf" srcId="{71E25887-5458-4118-80AF-06611D0ABA2A}" destId="{E195BB10-1DA9-4589-8802-DD49F55D5FA8}" srcOrd="0" destOrd="0" presId="urn:microsoft.com/office/officeart/2005/8/layout/matrix3"/>
    <dgm:cxn modelId="{3C67EAB1-1C85-491E-A70A-601414DCE02D}" type="presOf" srcId="{44FC7D2B-C30B-4652-B223-0867BD279BF7}" destId="{F915E622-9014-4BCC-8F5F-BF3841B0A09F}" srcOrd="0" destOrd="0" presId="urn:microsoft.com/office/officeart/2005/8/layout/matrix3"/>
    <dgm:cxn modelId="{611E74BC-3D38-4E64-8A91-97257DCA742B}" srcId="{E3F026CB-7A24-47A1-AB57-E3B1D260AA59}" destId="{44FC7D2B-C30B-4652-B223-0867BD279BF7}" srcOrd="2" destOrd="0" parTransId="{654FD802-A7DE-4D3B-A0BA-FEB8C68961C8}" sibTransId="{C77D5F76-C2FC-4D0D-A3A6-701FF77F0662}"/>
    <dgm:cxn modelId="{5CD37EC5-D6E5-4725-BDB5-FDAB00B67401}" type="presParOf" srcId="{267A5959-F295-4EEC-93D7-E0D275B90429}" destId="{D99EB3A7-CC20-4699-BAB2-829FDD358DBE}" srcOrd="0" destOrd="0" presId="urn:microsoft.com/office/officeart/2005/8/layout/matrix3"/>
    <dgm:cxn modelId="{9A68A1FE-125B-46A6-A68C-E0C3D2A4085B}" type="presParOf" srcId="{267A5959-F295-4EEC-93D7-E0D275B90429}" destId="{412D5FED-1FAA-40CA-A93D-8FCE73E78230}" srcOrd="1" destOrd="0" presId="urn:microsoft.com/office/officeart/2005/8/layout/matrix3"/>
    <dgm:cxn modelId="{39A122D0-20C4-48ED-8030-FE03FE9C2190}" type="presParOf" srcId="{267A5959-F295-4EEC-93D7-E0D275B90429}" destId="{E195BB10-1DA9-4589-8802-DD49F55D5FA8}" srcOrd="2" destOrd="0" presId="urn:microsoft.com/office/officeart/2005/8/layout/matrix3"/>
    <dgm:cxn modelId="{F9FA3818-8031-402E-8485-9FEDABF0E8E4}" type="presParOf" srcId="{267A5959-F295-4EEC-93D7-E0D275B90429}" destId="{F915E622-9014-4BCC-8F5F-BF3841B0A09F}" srcOrd="3" destOrd="0" presId="urn:microsoft.com/office/officeart/2005/8/layout/matrix3"/>
    <dgm:cxn modelId="{545E2CAB-E6DB-4FBD-A24B-04200B11600B}" type="presParOf" srcId="{267A5959-F295-4EEC-93D7-E0D275B90429}" destId="{4CCF9BA5-C9A9-41EE-9139-671D40FA13E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6A8D21-12F7-4889-A4D0-3E16B708846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598EFF8-97AE-4314-9C1E-479FC5F65BF3}">
      <dgm:prSet phldrT="[Text]" custT="1"/>
      <dgm:spPr/>
      <dgm:t>
        <a:bodyPr/>
        <a:lstStyle/>
        <a:p>
          <a:r>
            <a:rPr lang="en-US" sz="1800" dirty="0"/>
            <a:t>IO activates Institution</a:t>
          </a:r>
        </a:p>
      </dgm:t>
    </dgm:pt>
    <dgm:pt modelId="{0A1D4945-16D3-49A6-A1AC-1B1C7F07FCD1}" type="parTrans" cxnId="{EA320CE4-0543-4997-A934-7C1047A91938}">
      <dgm:prSet/>
      <dgm:spPr/>
      <dgm:t>
        <a:bodyPr/>
        <a:lstStyle/>
        <a:p>
          <a:endParaRPr lang="en-US"/>
        </a:p>
      </dgm:t>
    </dgm:pt>
    <dgm:pt modelId="{E00B5E39-5B2C-4E06-B1D5-49CA1EDDA871}" type="sibTrans" cxnId="{EA320CE4-0543-4997-A934-7C1047A91938}">
      <dgm:prSet/>
      <dgm:spPr/>
      <dgm:t>
        <a:bodyPr/>
        <a:lstStyle/>
        <a:p>
          <a:endParaRPr lang="en-US"/>
        </a:p>
      </dgm:t>
    </dgm:pt>
    <dgm:pt modelId="{FD19D09D-54AE-47D1-B4C0-DFA908823AD4}">
      <dgm:prSet phldrT="[Text]" custT="1"/>
      <dgm:spPr/>
      <dgm:t>
        <a:bodyPr/>
        <a:lstStyle/>
        <a:p>
          <a:r>
            <a:rPr lang="en-US" sz="1800" dirty="0"/>
            <a:t>IO activates programs and quota rolls over from prior year</a:t>
          </a:r>
        </a:p>
      </dgm:t>
    </dgm:pt>
    <dgm:pt modelId="{B0D605CC-E800-48BA-B868-FF98C6EBCA06}" type="parTrans" cxnId="{BEAE2E5E-AE10-439E-A8BF-A404F7B0772E}">
      <dgm:prSet/>
      <dgm:spPr/>
      <dgm:t>
        <a:bodyPr/>
        <a:lstStyle/>
        <a:p>
          <a:endParaRPr lang="en-US"/>
        </a:p>
      </dgm:t>
    </dgm:pt>
    <dgm:pt modelId="{8FF647DC-3EC9-4ED2-9FA1-86762204ADD6}" type="sibTrans" cxnId="{BEAE2E5E-AE10-439E-A8BF-A404F7B0772E}">
      <dgm:prSet/>
      <dgm:spPr/>
      <dgm:t>
        <a:bodyPr/>
        <a:lstStyle/>
        <a:p>
          <a:endParaRPr lang="en-US"/>
        </a:p>
      </dgm:t>
    </dgm:pt>
    <dgm:pt modelId="{4CC16093-A3F3-4A12-934C-3A352DD48AF0}">
      <dgm:prSet phldrT="[Text]" custT="1"/>
      <dgm:spPr/>
      <dgm:t>
        <a:bodyPr/>
        <a:lstStyle/>
        <a:p>
          <a:r>
            <a:rPr lang="en-US" sz="1800" dirty="0"/>
            <a:t>PD registers and verifies program information and quota</a:t>
          </a:r>
        </a:p>
      </dgm:t>
    </dgm:pt>
    <dgm:pt modelId="{04E5DF24-4467-4AFA-865E-BC90E45886F0}" type="parTrans" cxnId="{9F5F7BFA-743C-4A59-8D99-2835F8D545F9}">
      <dgm:prSet/>
      <dgm:spPr/>
      <dgm:t>
        <a:bodyPr/>
        <a:lstStyle/>
        <a:p>
          <a:endParaRPr lang="en-US"/>
        </a:p>
      </dgm:t>
    </dgm:pt>
    <dgm:pt modelId="{178DE437-6424-4247-B53F-26213633C72F}" type="sibTrans" cxnId="{9F5F7BFA-743C-4A59-8D99-2835F8D545F9}">
      <dgm:prSet/>
      <dgm:spPr/>
      <dgm:t>
        <a:bodyPr/>
        <a:lstStyle/>
        <a:p>
          <a:endParaRPr lang="en-US"/>
        </a:p>
      </dgm:t>
    </dgm:pt>
    <dgm:pt modelId="{240F418C-8632-4B37-8C9D-8BCC92F7A3A3}">
      <dgm:prSet phldrT="[Text]" custT="1"/>
      <dgm:spPr>
        <a:solidFill>
          <a:schemeClr val="accent3">
            <a:lumMod val="50000"/>
            <a:lumOff val="50000"/>
          </a:schemeClr>
        </a:solidFill>
      </dgm:spPr>
      <dgm:t>
        <a:bodyPr/>
        <a:lstStyle/>
        <a:p>
          <a:r>
            <a:rPr lang="en-US" sz="3200" dirty="0"/>
            <a:t>Current Process</a:t>
          </a:r>
        </a:p>
      </dgm:t>
    </dgm:pt>
    <dgm:pt modelId="{5E3067BC-0E4A-4217-A820-FF5695D98C81}" type="parTrans" cxnId="{A3B64491-4210-42AC-B578-4789B56ECB21}">
      <dgm:prSet/>
      <dgm:spPr/>
      <dgm:t>
        <a:bodyPr/>
        <a:lstStyle/>
        <a:p>
          <a:endParaRPr lang="en-US"/>
        </a:p>
      </dgm:t>
    </dgm:pt>
    <dgm:pt modelId="{151A803D-8683-49B9-8A5C-183331032C2F}" type="sibTrans" cxnId="{A3B64491-4210-42AC-B578-4789B56ECB21}">
      <dgm:prSet/>
      <dgm:spPr/>
      <dgm:t>
        <a:bodyPr/>
        <a:lstStyle/>
        <a:p>
          <a:endParaRPr lang="en-US"/>
        </a:p>
      </dgm:t>
    </dgm:pt>
    <dgm:pt modelId="{9630DA36-4BE4-4BAF-9EAB-38C0900A32B4}" type="pres">
      <dgm:prSet presAssocID="{3F6A8D21-12F7-4889-A4D0-3E16B7088464}" presName="Name0" presStyleCnt="0">
        <dgm:presLayoutVars>
          <dgm:chPref val="3"/>
          <dgm:dir/>
          <dgm:animLvl val="lvl"/>
          <dgm:resizeHandles/>
        </dgm:presLayoutVars>
      </dgm:prSet>
      <dgm:spPr/>
    </dgm:pt>
    <dgm:pt modelId="{652F16DE-96C3-4AA3-899F-79D0EF56D3F9}" type="pres">
      <dgm:prSet presAssocID="{240F418C-8632-4B37-8C9D-8BCC92F7A3A3}" presName="horFlow" presStyleCnt="0"/>
      <dgm:spPr/>
    </dgm:pt>
    <dgm:pt modelId="{A249E67D-135B-4BE2-9E2D-39D1DC79B95A}" type="pres">
      <dgm:prSet presAssocID="{240F418C-8632-4B37-8C9D-8BCC92F7A3A3}" presName="bigChev" presStyleLbl="node1" presStyleIdx="0" presStyleCnt="1" custScaleX="88602" custScaleY="86925"/>
      <dgm:spPr/>
    </dgm:pt>
    <dgm:pt modelId="{923DB360-A898-4F73-909D-6A0872D555A3}" type="pres">
      <dgm:prSet presAssocID="{0A1D4945-16D3-49A6-A1AC-1B1C7F07FCD1}" presName="parTrans" presStyleCnt="0"/>
      <dgm:spPr/>
    </dgm:pt>
    <dgm:pt modelId="{D9F14F54-37C8-476D-98DC-7B82448779D4}" type="pres">
      <dgm:prSet presAssocID="{9598EFF8-97AE-4314-9C1E-479FC5F65BF3}" presName="node" presStyleLbl="alignAccFollowNode1" presStyleIdx="0" presStyleCnt="3">
        <dgm:presLayoutVars>
          <dgm:bulletEnabled val="1"/>
        </dgm:presLayoutVars>
      </dgm:prSet>
      <dgm:spPr/>
    </dgm:pt>
    <dgm:pt modelId="{7D610E3B-DC8D-4B4F-9E5E-6F92E05557C3}" type="pres">
      <dgm:prSet presAssocID="{E00B5E39-5B2C-4E06-B1D5-49CA1EDDA871}" presName="sibTrans" presStyleCnt="0"/>
      <dgm:spPr/>
    </dgm:pt>
    <dgm:pt modelId="{E5AF88BB-74F6-4659-8502-D47C2BE36353}" type="pres">
      <dgm:prSet presAssocID="{FD19D09D-54AE-47D1-B4C0-DFA908823AD4}" presName="node" presStyleLbl="alignAccFollowNode1" presStyleIdx="1" presStyleCnt="3">
        <dgm:presLayoutVars>
          <dgm:bulletEnabled val="1"/>
        </dgm:presLayoutVars>
      </dgm:prSet>
      <dgm:spPr/>
    </dgm:pt>
    <dgm:pt modelId="{19DFC5A0-D411-430D-8A85-A4062EB6A581}" type="pres">
      <dgm:prSet presAssocID="{8FF647DC-3EC9-4ED2-9FA1-86762204ADD6}" presName="sibTrans" presStyleCnt="0"/>
      <dgm:spPr/>
    </dgm:pt>
    <dgm:pt modelId="{24F10919-61AE-401C-ACA6-C6048BF85E59}" type="pres">
      <dgm:prSet presAssocID="{4CC16093-A3F3-4A12-934C-3A352DD48AF0}" presName="node" presStyleLbl="alignAccFollowNode1" presStyleIdx="2" presStyleCnt="3">
        <dgm:presLayoutVars>
          <dgm:bulletEnabled val="1"/>
        </dgm:presLayoutVars>
      </dgm:prSet>
      <dgm:spPr/>
    </dgm:pt>
  </dgm:ptLst>
  <dgm:cxnLst>
    <dgm:cxn modelId="{31114F39-8247-47E3-8BDF-CD881C6B05AA}" type="presOf" srcId="{240F418C-8632-4B37-8C9D-8BCC92F7A3A3}" destId="{A249E67D-135B-4BE2-9E2D-39D1DC79B95A}" srcOrd="0" destOrd="0" presId="urn:microsoft.com/office/officeart/2005/8/layout/lProcess3"/>
    <dgm:cxn modelId="{BEAE2E5E-AE10-439E-A8BF-A404F7B0772E}" srcId="{240F418C-8632-4B37-8C9D-8BCC92F7A3A3}" destId="{FD19D09D-54AE-47D1-B4C0-DFA908823AD4}" srcOrd="1" destOrd="0" parTransId="{B0D605CC-E800-48BA-B868-FF98C6EBCA06}" sibTransId="{8FF647DC-3EC9-4ED2-9FA1-86762204ADD6}"/>
    <dgm:cxn modelId="{82FC4A46-E649-4F20-B1C2-19CE096FFC2F}" type="presOf" srcId="{FD19D09D-54AE-47D1-B4C0-DFA908823AD4}" destId="{E5AF88BB-74F6-4659-8502-D47C2BE36353}" srcOrd="0" destOrd="0" presId="urn:microsoft.com/office/officeart/2005/8/layout/lProcess3"/>
    <dgm:cxn modelId="{A3B64491-4210-42AC-B578-4789B56ECB21}" srcId="{3F6A8D21-12F7-4889-A4D0-3E16B7088464}" destId="{240F418C-8632-4B37-8C9D-8BCC92F7A3A3}" srcOrd="0" destOrd="0" parTransId="{5E3067BC-0E4A-4217-A820-FF5695D98C81}" sibTransId="{151A803D-8683-49B9-8A5C-183331032C2F}"/>
    <dgm:cxn modelId="{BC56DE96-3BEB-4FF1-BEEF-0DD046D3D0EC}" type="presOf" srcId="{4CC16093-A3F3-4A12-934C-3A352DD48AF0}" destId="{24F10919-61AE-401C-ACA6-C6048BF85E59}" srcOrd="0" destOrd="0" presId="urn:microsoft.com/office/officeart/2005/8/layout/lProcess3"/>
    <dgm:cxn modelId="{DBC97C99-092B-4068-B17D-287AF4AB2AAA}" type="presOf" srcId="{3F6A8D21-12F7-4889-A4D0-3E16B7088464}" destId="{9630DA36-4BE4-4BAF-9EAB-38C0900A32B4}" srcOrd="0" destOrd="0" presId="urn:microsoft.com/office/officeart/2005/8/layout/lProcess3"/>
    <dgm:cxn modelId="{D98275A4-D85B-469D-948D-4599D97F9F1B}" type="presOf" srcId="{9598EFF8-97AE-4314-9C1E-479FC5F65BF3}" destId="{D9F14F54-37C8-476D-98DC-7B82448779D4}" srcOrd="0" destOrd="0" presId="urn:microsoft.com/office/officeart/2005/8/layout/lProcess3"/>
    <dgm:cxn modelId="{EA320CE4-0543-4997-A934-7C1047A91938}" srcId="{240F418C-8632-4B37-8C9D-8BCC92F7A3A3}" destId="{9598EFF8-97AE-4314-9C1E-479FC5F65BF3}" srcOrd="0" destOrd="0" parTransId="{0A1D4945-16D3-49A6-A1AC-1B1C7F07FCD1}" sibTransId="{E00B5E39-5B2C-4E06-B1D5-49CA1EDDA871}"/>
    <dgm:cxn modelId="{9F5F7BFA-743C-4A59-8D99-2835F8D545F9}" srcId="{240F418C-8632-4B37-8C9D-8BCC92F7A3A3}" destId="{4CC16093-A3F3-4A12-934C-3A352DD48AF0}" srcOrd="2" destOrd="0" parTransId="{04E5DF24-4467-4AFA-865E-BC90E45886F0}" sibTransId="{178DE437-6424-4247-B53F-26213633C72F}"/>
    <dgm:cxn modelId="{AABFA661-10BC-410D-A68B-0A5886591665}" type="presParOf" srcId="{9630DA36-4BE4-4BAF-9EAB-38C0900A32B4}" destId="{652F16DE-96C3-4AA3-899F-79D0EF56D3F9}" srcOrd="0" destOrd="0" presId="urn:microsoft.com/office/officeart/2005/8/layout/lProcess3"/>
    <dgm:cxn modelId="{DFD64D45-F1C3-4526-AF6B-2E01E93254B2}" type="presParOf" srcId="{652F16DE-96C3-4AA3-899F-79D0EF56D3F9}" destId="{A249E67D-135B-4BE2-9E2D-39D1DC79B95A}" srcOrd="0" destOrd="0" presId="urn:microsoft.com/office/officeart/2005/8/layout/lProcess3"/>
    <dgm:cxn modelId="{B6A4EE0F-1AC1-4295-A668-0CF8325683EA}" type="presParOf" srcId="{652F16DE-96C3-4AA3-899F-79D0EF56D3F9}" destId="{923DB360-A898-4F73-909D-6A0872D555A3}" srcOrd="1" destOrd="0" presId="urn:microsoft.com/office/officeart/2005/8/layout/lProcess3"/>
    <dgm:cxn modelId="{0DD8C948-E0F1-4F6D-99A3-846B8C53E32B}" type="presParOf" srcId="{652F16DE-96C3-4AA3-899F-79D0EF56D3F9}" destId="{D9F14F54-37C8-476D-98DC-7B82448779D4}" srcOrd="2" destOrd="0" presId="urn:microsoft.com/office/officeart/2005/8/layout/lProcess3"/>
    <dgm:cxn modelId="{32162ED4-A6F4-4EEF-9649-B842D54FFD13}" type="presParOf" srcId="{652F16DE-96C3-4AA3-899F-79D0EF56D3F9}" destId="{7D610E3B-DC8D-4B4F-9E5E-6F92E05557C3}" srcOrd="3" destOrd="0" presId="urn:microsoft.com/office/officeart/2005/8/layout/lProcess3"/>
    <dgm:cxn modelId="{D65E8171-BD60-4966-A5E1-4F64323162DA}" type="presParOf" srcId="{652F16DE-96C3-4AA3-899F-79D0EF56D3F9}" destId="{E5AF88BB-74F6-4659-8502-D47C2BE36353}" srcOrd="4" destOrd="0" presId="urn:microsoft.com/office/officeart/2005/8/layout/lProcess3"/>
    <dgm:cxn modelId="{F9E107E9-937C-4ABE-B861-6261E5EC5169}" type="presParOf" srcId="{652F16DE-96C3-4AA3-899F-79D0EF56D3F9}" destId="{19DFC5A0-D411-430D-8A85-A4062EB6A581}" srcOrd="5" destOrd="0" presId="urn:microsoft.com/office/officeart/2005/8/layout/lProcess3"/>
    <dgm:cxn modelId="{6D17018C-B699-4FC0-BFA2-F325F2A0EFB0}" type="presParOf" srcId="{652F16DE-96C3-4AA3-899F-79D0EF56D3F9}" destId="{24F10919-61AE-401C-ACA6-C6048BF85E59}"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6A8D21-12F7-4889-A4D0-3E16B708846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805F0FAF-4290-4482-9AE3-A0206213E883}">
      <dgm:prSet phldrT="[Text]" custT="1"/>
      <dgm:spPr>
        <a:solidFill>
          <a:schemeClr val="accent3">
            <a:lumMod val="75000"/>
            <a:lumOff val="25000"/>
          </a:schemeClr>
        </a:solidFill>
      </dgm:spPr>
      <dgm:t>
        <a:bodyPr/>
        <a:lstStyle/>
        <a:p>
          <a:r>
            <a:rPr lang="en-US" sz="3400" dirty="0"/>
            <a:t>New </a:t>
          </a:r>
          <a:r>
            <a:rPr lang="en-US" sz="3200" dirty="0"/>
            <a:t>Process</a:t>
          </a:r>
          <a:r>
            <a:rPr lang="en-US" sz="3400" dirty="0"/>
            <a:t> (Optional)</a:t>
          </a:r>
        </a:p>
      </dgm:t>
    </dgm:pt>
    <dgm:pt modelId="{1A9811C7-CAF3-40D3-A326-8AEF789FDD5F}" type="parTrans" cxnId="{FE112231-D937-4384-9E5F-00E2C75ADB5C}">
      <dgm:prSet/>
      <dgm:spPr/>
      <dgm:t>
        <a:bodyPr/>
        <a:lstStyle/>
        <a:p>
          <a:endParaRPr lang="en-US"/>
        </a:p>
      </dgm:t>
    </dgm:pt>
    <dgm:pt modelId="{8BEB776D-EAE2-47AC-AD62-68F8FC4716B3}" type="sibTrans" cxnId="{FE112231-D937-4384-9E5F-00E2C75ADB5C}">
      <dgm:prSet/>
      <dgm:spPr/>
      <dgm:t>
        <a:bodyPr/>
        <a:lstStyle/>
        <a:p>
          <a:endParaRPr lang="en-US"/>
        </a:p>
      </dgm:t>
    </dgm:pt>
    <dgm:pt modelId="{B52ED8AC-EF40-45A9-B3BB-99B626812144}">
      <dgm:prSet phldrT="[Text]"/>
      <dgm:spPr/>
      <dgm:t>
        <a:bodyPr/>
        <a:lstStyle/>
        <a:p>
          <a:r>
            <a:rPr lang="en-US" dirty="0"/>
            <a:t>IO activates institution</a:t>
          </a:r>
        </a:p>
      </dgm:t>
    </dgm:pt>
    <dgm:pt modelId="{4F72D0E6-A16F-4741-A46E-13546ACC8323}" type="parTrans" cxnId="{71A81BF1-5321-4003-909E-4F4B2B79FFD1}">
      <dgm:prSet/>
      <dgm:spPr/>
      <dgm:t>
        <a:bodyPr/>
        <a:lstStyle/>
        <a:p>
          <a:endParaRPr lang="en-US"/>
        </a:p>
      </dgm:t>
    </dgm:pt>
    <dgm:pt modelId="{FEEDB464-F38C-4AAF-BE19-8A158127288F}" type="sibTrans" cxnId="{71A81BF1-5321-4003-909E-4F4B2B79FFD1}">
      <dgm:prSet/>
      <dgm:spPr/>
      <dgm:t>
        <a:bodyPr/>
        <a:lstStyle/>
        <a:p>
          <a:endParaRPr lang="en-US"/>
        </a:p>
      </dgm:t>
    </dgm:pt>
    <dgm:pt modelId="{64F2930A-68E0-4B8A-8D47-D0505B3D915A}">
      <dgm:prSet phldrT="[Text]"/>
      <dgm:spPr/>
      <dgm:t>
        <a:bodyPr/>
        <a:lstStyle/>
        <a:p>
          <a:r>
            <a:rPr lang="en-US" dirty="0"/>
            <a:t>IA or PD activates program and verifies program quota</a:t>
          </a:r>
        </a:p>
      </dgm:t>
    </dgm:pt>
    <dgm:pt modelId="{28C2D34E-DA54-4217-82E4-DF8DC0D69F8E}" type="parTrans" cxnId="{71380622-9B33-413A-8FA2-5557B8EAD41D}">
      <dgm:prSet/>
      <dgm:spPr/>
      <dgm:t>
        <a:bodyPr/>
        <a:lstStyle/>
        <a:p>
          <a:endParaRPr lang="en-US"/>
        </a:p>
      </dgm:t>
    </dgm:pt>
    <dgm:pt modelId="{73666420-D3C6-4001-ACD6-7EAF64DC01AB}" type="sibTrans" cxnId="{71380622-9B33-413A-8FA2-5557B8EAD41D}">
      <dgm:prSet/>
      <dgm:spPr/>
      <dgm:t>
        <a:bodyPr/>
        <a:lstStyle/>
        <a:p>
          <a:endParaRPr lang="en-US"/>
        </a:p>
      </dgm:t>
    </dgm:pt>
    <dgm:pt modelId="{49C39A34-09DA-4363-87E7-C82E7182EDEE}">
      <dgm:prSet phldrT="[Text]"/>
      <dgm:spPr/>
      <dgm:t>
        <a:bodyPr/>
        <a:lstStyle/>
        <a:p>
          <a:r>
            <a:rPr lang="en-US" dirty="0"/>
            <a:t>IO completes change approval of program activation</a:t>
          </a:r>
        </a:p>
      </dgm:t>
    </dgm:pt>
    <dgm:pt modelId="{3FC8774C-2F73-4CE1-B074-3F4774D525AC}" type="parTrans" cxnId="{CA50F1B3-2417-4448-945B-494CB097D19D}">
      <dgm:prSet/>
      <dgm:spPr/>
      <dgm:t>
        <a:bodyPr/>
        <a:lstStyle/>
        <a:p>
          <a:endParaRPr lang="en-US"/>
        </a:p>
      </dgm:t>
    </dgm:pt>
    <dgm:pt modelId="{7F200046-E8A4-409C-9C96-E23E7780B3E5}" type="sibTrans" cxnId="{CA50F1B3-2417-4448-945B-494CB097D19D}">
      <dgm:prSet/>
      <dgm:spPr/>
      <dgm:t>
        <a:bodyPr/>
        <a:lstStyle/>
        <a:p>
          <a:endParaRPr lang="en-US"/>
        </a:p>
      </dgm:t>
    </dgm:pt>
    <dgm:pt modelId="{9630DA36-4BE4-4BAF-9EAB-38C0900A32B4}" type="pres">
      <dgm:prSet presAssocID="{3F6A8D21-12F7-4889-A4D0-3E16B7088464}" presName="Name0" presStyleCnt="0">
        <dgm:presLayoutVars>
          <dgm:chPref val="3"/>
          <dgm:dir/>
          <dgm:animLvl val="lvl"/>
          <dgm:resizeHandles/>
        </dgm:presLayoutVars>
      </dgm:prSet>
      <dgm:spPr/>
    </dgm:pt>
    <dgm:pt modelId="{F38E239C-F26B-454D-B9CA-22DDE2C1EAB3}" type="pres">
      <dgm:prSet presAssocID="{805F0FAF-4290-4482-9AE3-A0206213E883}" presName="horFlow" presStyleCnt="0"/>
      <dgm:spPr/>
    </dgm:pt>
    <dgm:pt modelId="{B1329B96-77C7-4CA6-9065-9E7BF5BAD49C}" type="pres">
      <dgm:prSet presAssocID="{805F0FAF-4290-4482-9AE3-A0206213E883}" presName="bigChev" presStyleLbl="node1" presStyleIdx="0" presStyleCnt="1" custScaleX="93690" custScaleY="94433"/>
      <dgm:spPr/>
    </dgm:pt>
    <dgm:pt modelId="{CF871F03-03C8-4E17-B8FA-9F0854B7555D}" type="pres">
      <dgm:prSet presAssocID="{4F72D0E6-A16F-4741-A46E-13546ACC8323}" presName="parTrans" presStyleCnt="0"/>
      <dgm:spPr/>
    </dgm:pt>
    <dgm:pt modelId="{3CF7A63E-A8AE-4470-9A99-C6127A91B7CB}" type="pres">
      <dgm:prSet presAssocID="{B52ED8AC-EF40-45A9-B3BB-99B626812144}" presName="node" presStyleLbl="alignAccFollowNode1" presStyleIdx="0" presStyleCnt="3">
        <dgm:presLayoutVars>
          <dgm:bulletEnabled val="1"/>
        </dgm:presLayoutVars>
      </dgm:prSet>
      <dgm:spPr/>
    </dgm:pt>
    <dgm:pt modelId="{35E19A2C-C797-4267-AF5A-CA43D7AE7673}" type="pres">
      <dgm:prSet presAssocID="{FEEDB464-F38C-4AAF-BE19-8A158127288F}" presName="sibTrans" presStyleCnt="0"/>
      <dgm:spPr/>
    </dgm:pt>
    <dgm:pt modelId="{8004B873-3FE5-4E4C-8BE0-BE1F6DBC0CB6}" type="pres">
      <dgm:prSet presAssocID="{64F2930A-68E0-4B8A-8D47-D0505B3D915A}" presName="node" presStyleLbl="alignAccFollowNode1" presStyleIdx="1" presStyleCnt="3">
        <dgm:presLayoutVars>
          <dgm:bulletEnabled val="1"/>
        </dgm:presLayoutVars>
      </dgm:prSet>
      <dgm:spPr/>
    </dgm:pt>
    <dgm:pt modelId="{2C9C4543-DC15-4CD4-9747-00E71E6D8108}" type="pres">
      <dgm:prSet presAssocID="{73666420-D3C6-4001-ACD6-7EAF64DC01AB}" presName="sibTrans" presStyleCnt="0"/>
      <dgm:spPr/>
    </dgm:pt>
    <dgm:pt modelId="{7046598A-26ED-44BE-8200-C891FA486307}" type="pres">
      <dgm:prSet presAssocID="{49C39A34-09DA-4363-87E7-C82E7182EDEE}" presName="node" presStyleLbl="alignAccFollowNode1" presStyleIdx="2" presStyleCnt="3">
        <dgm:presLayoutVars>
          <dgm:bulletEnabled val="1"/>
        </dgm:presLayoutVars>
      </dgm:prSet>
      <dgm:spPr/>
    </dgm:pt>
  </dgm:ptLst>
  <dgm:cxnLst>
    <dgm:cxn modelId="{E6C18B0C-D84E-403A-B1EE-783B78B4DC56}" type="presOf" srcId="{B52ED8AC-EF40-45A9-B3BB-99B626812144}" destId="{3CF7A63E-A8AE-4470-9A99-C6127A91B7CB}" srcOrd="0" destOrd="0" presId="urn:microsoft.com/office/officeart/2005/8/layout/lProcess3"/>
    <dgm:cxn modelId="{71380622-9B33-413A-8FA2-5557B8EAD41D}" srcId="{805F0FAF-4290-4482-9AE3-A0206213E883}" destId="{64F2930A-68E0-4B8A-8D47-D0505B3D915A}" srcOrd="1" destOrd="0" parTransId="{28C2D34E-DA54-4217-82E4-DF8DC0D69F8E}" sibTransId="{73666420-D3C6-4001-ACD6-7EAF64DC01AB}"/>
    <dgm:cxn modelId="{FE112231-D937-4384-9E5F-00E2C75ADB5C}" srcId="{3F6A8D21-12F7-4889-A4D0-3E16B7088464}" destId="{805F0FAF-4290-4482-9AE3-A0206213E883}" srcOrd="0" destOrd="0" parTransId="{1A9811C7-CAF3-40D3-A326-8AEF789FDD5F}" sibTransId="{8BEB776D-EAE2-47AC-AD62-68F8FC4716B3}"/>
    <dgm:cxn modelId="{0CD01065-B995-41A8-9F0A-7004D575B35B}" type="presOf" srcId="{49C39A34-09DA-4363-87E7-C82E7182EDEE}" destId="{7046598A-26ED-44BE-8200-C891FA486307}" srcOrd="0" destOrd="0" presId="urn:microsoft.com/office/officeart/2005/8/layout/lProcess3"/>
    <dgm:cxn modelId="{9A0E0852-5826-4687-9B74-50ED9D35E682}" type="presOf" srcId="{805F0FAF-4290-4482-9AE3-A0206213E883}" destId="{B1329B96-77C7-4CA6-9065-9E7BF5BAD49C}" srcOrd="0" destOrd="0" presId="urn:microsoft.com/office/officeart/2005/8/layout/lProcess3"/>
    <dgm:cxn modelId="{246CA252-B350-49FD-B772-E32D42E6DC34}" type="presOf" srcId="{64F2930A-68E0-4B8A-8D47-D0505B3D915A}" destId="{8004B873-3FE5-4E4C-8BE0-BE1F6DBC0CB6}" srcOrd="0" destOrd="0" presId="urn:microsoft.com/office/officeart/2005/8/layout/lProcess3"/>
    <dgm:cxn modelId="{DBC97C99-092B-4068-B17D-287AF4AB2AAA}" type="presOf" srcId="{3F6A8D21-12F7-4889-A4D0-3E16B7088464}" destId="{9630DA36-4BE4-4BAF-9EAB-38C0900A32B4}" srcOrd="0" destOrd="0" presId="urn:microsoft.com/office/officeart/2005/8/layout/lProcess3"/>
    <dgm:cxn modelId="{CA50F1B3-2417-4448-945B-494CB097D19D}" srcId="{805F0FAF-4290-4482-9AE3-A0206213E883}" destId="{49C39A34-09DA-4363-87E7-C82E7182EDEE}" srcOrd="2" destOrd="0" parTransId="{3FC8774C-2F73-4CE1-B074-3F4774D525AC}" sibTransId="{7F200046-E8A4-409C-9C96-E23E7780B3E5}"/>
    <dgm:cxn modelId="{71A81BF1-5321-4003-909E-4F4B2B79FFD1}" srcId="{805F0FAF-4290-4482-9AE3-A0206213E883}" destId="{B52ED8AC-EF40-45A9-B3BB-99B626812144}" srcOrd="0" destOrd="0" parTransId="{4F72D0E6-A16F-4741-A46E-13546ACC8323}" sibTransId="{FEEDB464-F38C-4AAF-BE19-8A158127288F}"/>
    <dgm:cxn modelId="{1B4DDE70-549A-4AF3-8BB7-14168AE07B3D}" type="presParOf" srcId="{9630DA36-4BE4-4BAF-9EAB-38C0900A32B4}" destId="{F38E239C-F26B-454D-B9CA-22DDE2C1EAB3}" srcOrd="0" destOrd="0" presId="urn:microsoft.com/office/officeart/2005/8/layout/lProcess3"/>
    <dgm:cxn modelId="{1B72EC6B-E67F-437C-8429-3D3F9370AF57}" type="presParOf" srcId="{F38E239C-F26B-454D-B9CA-22DDE2C1EAB3}" destId="{B1329B96-77C7-4CA6-9065-9E7BF5BAD49C}" srcOrd="0" destOrd="0" presId="urn:microsoft.com/office/officeart/2005/8/layout/lProcess3"/>
    <dgm:cxn modelId="{89A0E749-6927-48E7-8E87-5720D13D8CF3}" type="presParOf" srcId="{F38E239C-F26B-454D-B9CA-22DDE2C1EAB3}" destId="{CF871F03-03C8-4E17-B8FA-9F0854B7555D}" srcOrd="1" destOrd="0" presId="urn:microsoft.com/office/officeart/2005/8/layout/lProcess3"/>
    <dgm:cxn modelId="{F2B13AFA-C052-4578-AD0C-992CFF512E8B}" type="presParOf" srcId="{F38E239C-F26B-454D-B9CA-22DDE2C1EAB3}" destId="{3CF7A63E-A8AE-4470-9A99-C6127A91B7CB}" srcOrd="2" destOrd="0" presId="urn:microsoft.com/office/officeart/2005/8/layout/lProcess3"/>
    <dgm:cxn modelId="{283A1DD8-54E9-442E-BC40-B3BB4D2704B5}" type="presParOf" srcId="{F38E239C-F26B-454D-B9CA-22DDE2C1EAB3}" destId="{35E19A2C-C797-4267-AF5A-CA43D7AE7673}" srcOrd="3" destOrd="0" presId="urn:microsoft.com/office/officeart/2005/8/layout/lProcess3"/>
    <dgm:cxn modelId="{0F904EDB-1566-4128-AA38-CB78562B0869}" type="presParOf" srcId="{F38E239C-F26B-454D-B9CA-22DDE2C1EAB3}" destId="{8004B873-3FE5-4E4C-8BE0-BE1F6DBC0CB6}" srcOrd="4" destOrd="0" presId="urn:microsoft.com/office/officeart/2005/8/layout/lProcess3"/>
    <dgm:cxn modelId="{F889DC3A-1418-4E23-B0BB-AA334C48A216}" type="presParOf" srcId="{F38E239C-F26B-454D-B9CA-22DDE2C1EAB3}" destId="{2C9C4543-DC15-4CD4-9747-00E71E6D8108}" srcOrd="5" destOrd="0" presId="urn:microsoft.com/office/officeart/2005/8/layout/lProcess3"/>
    <dgm:cxn modelId="{15CC3CCE-41E6-45E6-9143-52C44DEF8952}" type="presParOf" srcId="{F38E239C-F26B-454D-B9CA-22DDE2C1EAB3}" destId="{7046598A-26ED-44BE-8200-C891FA486307}" srcOrd="6"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9339F-F99C-40DA-9DA6-243FF773EA97}">
      <dsp:nvSpPr>
        <dsp:cNvPr id="0" name=""/>
        <dsp:cNvSpPr/>
      </dsp:nvSpPr>
      <dsp:spPr>
        <a:xfrm>
          <a:off x="788669" y="0"/>
          <a:ext cx="8938260" cy="6099152"/>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BE393E0-3F1A-4B9C-B7DB-E4B6A2C2C216}">
      <dsp:nvSpPr>
        <dsp:cNvPr id="0" name=""/>
        <dsp:cNvSpPr/>
      </dsp:nvSpPr>
      <dsp:spPr>
        <a:xfrm>
          <a:off x="4621" y="1829745"/>
          <a:ext cx="2020453" cy="2439660"/>
        </a:xfrm>
        <a:prstGeom prst="roundRect">
          <a:avLst/>
        </a:prstGeom>
        <a:solidFill>
          <a:srgbClr val="3E826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Outlines participants’ unique roles and responsibilities</a:t>
          </a:r>
        </a:p>
      </dsp:txBody>
      <dsp:txXfrm>
        <a:off x="103251" y="1928375"/>
        <a:ext cx="1823193" cy="2242400"/>
      </dsp:txXfrm>
    </dsp:sp>
    <dsp:sp modelId="{979FDB21-B4D5-46AC-B3BF-1969E71D8F60}">
      <dsp:nvSpPr>
        <dsp:cNvPr id="0" name=""/>
        <dsp:cNvSpPr/>
      </dsp:nvSpPr>
      <dsp:spPr>
        <a:xfrm>
          <a:off x="6393297" y="1808544"/>
          <a:ext cx="2020453" cy="24396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Establishes a binding commitment to enter training</a:t>
          </a:r>
        </a:p>
      </dsp:txBody>
      <dsp:txXfrm>
        <a:off x="6491927" y="1907174"/>
        <a:ext cx="1823193" cy="2242400"/>
      </dsp:txXfrm>
    </dsp:sp>
    <dsp:sp modelId="{930B498A-86A0-4758-BA3C-EF8EF0DBC3B4}">
      <dsp:nvSpPr>
        <dsp:cNvPr id="0" name=""/>
        <dsp:cNvSpPr/>
      </dsp:nvSpPr>
      <dsp:spPr>
        <a:xfrm>
          <a:off x="2138341" y="1805373"/>
          <a:ext cx="2020453" cy="24396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Prohibits coercive questioning and pressure about ranking</a:t>
          </a:r>
        </a:p>
      </dsp:txBody>
      <dsp:txXfrm>
        <a:off x="2236971" y="1904003"/>
        <a:ext cx="1823193" cy="2242400"/>
      </dsp:txXfrm>
    </dsp:sp>
    <dsp:sp modelId="{21A16F53-4096-4C73-8DB5-0D032164531A}">
      <dsp:nvSpPr>
        <dsp:cNvPr id="0" name=""/>
        <dsp:cNvSpPr/>
      </dsp:nvSpPr>
      <dsp:spPr>
        <a:xfrm>
          <a:off x="4272040" y="1805348"/>
          <a:ext cx="2020453" cy="24396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Protects the confidentiality of rank order lists</a:t>
          </a:r>
        </a:p>
      </dsp:txBody>
      <dsp:txXfrm>
        <a:off x="4370670" y="1903978"/>
        <a:ext cx="1823193" cy="2242400"/>
      </dsp:txXfrm>
    </dsp:sp>
    <dsp:sp modelId="{1037E500-B9F5-44CE-867C-1386B574E9A6}">
      <dsp:nvSpPr>
        <dsp:cNvPr id="0" name=""/>
        <dsp:cNvSpPr/>
      </dsp:nvSpPr>
      <dsp:spPr>
        <a:xfrm>
          <a:off x="8490525" y="1829745"/>
          <a:ext cx="2020453" cy="24396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Incorporates procedures for terminating a binding commitment or investigating and alleged breach of policy</a:t>
          </a:r>
        </a:p>
      </dsp:txBody>
      <dsp:txXfrm>
        <a:off x="8589155" y="1928375"/>
        <a:ext cx="1823193" cy="2242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BC148-702D-4E73-AEDD-A2589C41D767}">
      <dsp:nvSpPr>
        <dsp:cNvPr id="0" name=""/>
        <dsp:cNvSpPr/>
      </dsp:nvSpPr>
      <dsp:spPr>
        <a:xfrm>
          <a:off x="1302936" y="-112748"/>
          <a:ext cx="4958839" cy="4958839"/>
        </a:xfrm>
        <a:prstGeom prst="circularArrow">
          <a:avLst>
            <a:gd name="adj1" fmla="val 4668"/>
            <a:gd name="adj2" fmla="val 272909"/>
            <a:gd name="adj3" fmla="val 12914700"/>
            <a:gd name="adj4" fmla="val 17974282"/>
            <a:gd name="adj5" fmla="val 4847"/>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496D085-A51C-4238-B686-8AEDDA8D1797}">
      <dsp:nvSpPr>
        <dsp:cNvPr id="0" name=""/>
        <dsp:cNvSpPr/>
      </dsp:nvSpPr>
      <dsp:spPr>
        <a:xfrm>
          <a:off x="2166359" y="2449"/>
          <a:ext cx="3231994" cy="161599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Require disclosure of complete, timely, and accurate information</a:t>
          </a:r>
        </a:p>
      </dsp:txBody>
      <dsp:txXfrm>
        <a:off x="2245245" y="81335"/>
        <a:ext cx="3074222" cy="1458225"/>
      </dsp:txXfrm>
    </dsp:sp>
    <dsp:sp modelId="{E6B616A3-C5EA-40B7-A86E-50C0E998F7FE}">
      <dsp:nvSpPr>
        <dsp:cNvPr id="0" name=""/>
        <dsp:cNvSpPr/>
      </dsp:nvSpPr>
      <dsp:spPr>
        <a:xfrm>
          <a:off x="3946912" y="1783002"/>
          <a:ext cx="3231994" cy="161599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Mandate ethical and professionally responsible behavior</a:t>
          </a:r>
          <a:endParaRPr lang="en-US" sz="2200" kern="1200" dirty="0"/>
        </a:p>
      </dsp:txBody>
      <dsp:txXfrm>
        <a:off x="4025798" y="1861888"/>
        <a:ext cx="3074222" cy="1458225"/>
      </dsp:txXfrm>
    </dsp:sp>
    <dsp:sp modelId="{09D0448B-BECF-47D7-A2DF-92BC4E0E7A10}">
      <dsp:nvSpPr>
        <dsp:cNvPr id="0" name=""/>
        <dsp:cNvSpPr/>
      </dsp:nvSpPr>
      <dsp:spPr>
        <a:xfrm>
          <a:off x="2166359" y="3563555"/>
          <a:ext cx="3231994" cy="161599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Foster transparency, equity during the interview invitation and acceptance period</a:t>
          </a:r>
        </a:p>
      </dsp:txBody>
      <dsp:txXfrm>
        <a:off x="2245245" y="3642441"/>
        <a:ext cx="3074222" cy="1458225"/>
      </dsp:txXfrm>
    </dsp:sp>
    <dsp:sp modelId="{7EA73F9B-DDD3-468D-A7B5-07B98395FFB2}">
      <dsp:nvSpPr>
        <dsp:cNvPr id="0" name=""/>
        <dsp:cNvSpPr/>
      </dsp:nvSpPr>
      <dsp:spPr>
        <a:xfrm>
          <a:off x="385806" y="1783002"/>
          <a:ext cx="3231994" cy="161599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Authorize transmission of Match information for research purposes</a:t>
          </a:r>
        </a:p>
      </dsp:txBody>
      <dsp:txXfrm>
        <a:off x="464692" y="1861888"/>
        <a:ext cx="3074222" cy="1458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EB3A7-CC20-4699-BAB2-829FDD358DBE}">
      <dsp:nvSpPr>
        <dsp:cNvPr id="0" name=""/>
        <dsp:cNvSpPr/>
      </dsp:nvSpPr>
      <dsp:spPr>
        <a:xfrm>
          <a:off x="3188828" y="0"/>
          <a:ext cx="5533262" cy="553326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D5FED-1FAA-40CA-A93D-8FCE73E78230}">
      <dsp:nvSpPr>
        <dsp:cNvPr id="0" name=""/>
        <dsp:cNvSpPr/>
      </dsp:nvSpPr>
      <dsp:spPr>
        <a:xfrm>
          <a:off x="3738096" y="582910"/>
          <a:ext cx="2110755" cy="2043470"/>
        </a:xfrm>
        <a:prstGeom prst="roundRect">
          <a:avLst/>
        </a:prstGeom>
        <a:solidFill>
          <a:srgbClr val="74999F"/>
        </a:solidFill>
        <a:ln w="12700" cap="flat" cmpd="sng" algn="ctr">
          <a:solidFill>
            <a:srgbClr val="4DA2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n-lt"/>
            </a:rPr>
            <a:t>Med &amp; Peds Specialties </a:t>
          </a:r>
        </a:p>
        <a:p>
          <a:pPr marL="0" lvl="0" indent="0" algn="ctr" defTabSz="889000">
            <a:lnSpc>
              <a:spcPct val="90000"/>
            </a:lnSpc>
            <a:spcBef>
              <a:spcPct val="0"/>
            </a:spcBef>
            <a:spcAft>
              <a:spcPct val="35000"/>
            </a:spcAft>
            <a:buNone/>
          </a:pPr>
          <a:r>
            <a:rPr lang="en-US" sz="2000" kern="1200" dirty="0">
              <a:latin typeface="+mn-lt"/>
            </a:rPr>
            <a:t>Dec 4         Match Day </a:t>
          </a:r>
          <a:endParaRPr lang="en-US" sz="2000" b="1" kern="1200" dirty="0">
            <a:solidFill>
              <a:schemeClr val="bg1"/>
            </a:solidFill>
            <a:latin typeface="+mn-lt"/>
          </a:endParaRPr>
        </a:p>
      </dsp:txBody>
      <dsp:txXfrm>
        <a:off x="3837850" y="682664"/>
        <a:ext cx="1911247" cy="1843962"/>
      </dsp:txXfrm>
    </dsp:sp>
    <dsp:sp modelId="{E195BB10-1DA9-4589-8802-DD49F55D5FA8}">
      <dsp:nvSpPr>
        <dsp:cNvPr id="0" name=""/>
        <dsp:cNvSpPr/>
      </dsp:nvSpPr>
      <dsp:spPr>
        <a:xfrm>
          <a:off x="6024862" y="605548"/>
          <a:ext cx="2185162" cy="19981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n-lt"/>
            </a:rPr>
            <a:t>Rehabilitation Medicine </a:t>
          </a:r>
        </a:p>
        <a:p>
          <a:pPr marL="0" lvl="0" indent="0" algn="ctr" defTabSz="889000">
            <a:lnSpc>
              <a:spcPct val="90000"/>
            </a:lnSpc>
            <a:spcBef>
              <a:spcPct val="0"/>
            </a:spcBef>
            <a:spcAft>
              <a:spcPct val="35000"/>
            </a:spcAft>
            <a:buNone/>
          </a:pPr>
          <a:r>
            <a:rPr lang="en-US" sz="2000" kern="1200" dirty="0">
              <a:latin typeface="+mn-lt"/>
            </a:rPr>
            <a:t>Dec 18         Match Day </a:t>
          </a:r>
          <a:endParaRPr lang="en-US" sz="2000" b="1" kern="1200" dirty="0">
            <a:solidFill>
              <a:schemeClr val="bg1"/>
            </a:solidFill>
            <a:latin typeface="+mn-lt"/>
          </a:endParaRPr>
        </a:p>
      </dsp:txBody>
      <dsp:txXfrm>
        <a:off x="6122406" y="703092"/>
        <a:ext cx="1990074" cy="1803107"/>
      </dsp:txXfrm>
    </dsp:sp>
    <dsp:sp modelId="{F915E622-9014-4BCC-8F5F-BF3841B0A09F}">
      <dsp:nvSpPr>
        <dsp:cNvPr id="0" name=""/>
        <dsp:cNvSpPr/>
      </dsp:nvSpPr>
      <dsp:spPr>
        <a:xfrm>
          <a:off x="3714487" y="2849629"/>
          <a:ext cx="2157972" cy="2157972"/>
        </a:xfrm>
        <a:prstGeom prst="roundRect">
          <a:avLst/>
        </a:prstGeom>
        <a:solidFill>
          <a:srgbClr val="146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n-lt"/>
            </a:rPr>
            <a:t>Psychiatry Specialties                                   </a:t>
          </a:r>
          <a:r>
            <a:rPr lang="en-US" sz="2000" kern="1200" dirty="0">
              <a:latin typeface="+mn-lt"/>
            </a:rPr>
            <a:t>Jan 8           Match Day </a:t>
          </a:r>
          <a:endParaRPr lang="en-US" sz="2000" b="1" kern="1200" dirty="0">
            <a:solidFill>
              <a:schemeClr val="bg1"/>
            </a:solidFill>
            <a:latin typeface="+mn-lt"/>
          </a:endParaRPr>
        </a:p>
      </dsp:txBody>
      <dsp:txXfrm>
        <a:off x="3819831" y="2954973"/>
        <a:ext cx="1947284" cy="1947284"/>
      </dsp:txXfrm>
    </dsp:sp>
    <dsp:sp modelId="{4CCF9BA5-C9A9-41EE-9139-671D40FA13E2}">
      <dsp:nvSpPr>
        <dsp:cNvPr id="0" name=""/>
        <dsp:cNvSpPr/>
      </dsp:nvSpPr>
      <dsp:spPr>
        <a:xfrm>
          <a:off x="6038457" y="2849629"/>
          <a:ext cx="2157972" cy="2157972"/>
        </a:xfrm>
        <a:prstGeom prst="roundRect">
          <a:avLst/>
        </a:prstGeom>
        <a:solidFill>
          <a:srgbClr val="209D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0" lang="en-US" sz="2000" b="1" i="0" u="none" strike="noStrike" kern="1200" cap="none" spc="0" normalizeH="0" baseline="0" noProof="0" dirty="0">
              <a:ln>
                <a:noFill/>
              </a:ln>
              <a:solidFill>
                <a:schemeClr val="bg1"/>
              </a:solidFill>
              <a:effectLst/>
              <a:uLnTx/>
              <a:uFillTx/>
              <a:latin typeface="+mn-lt"/>
              <a:ea typeface="+mn-ea"/>
              <a:cs typeface="+mn-cs"/>
            </a:rPr>
            <a:t>Sports Medicine                         </a:t>
          </a:r>
          <a:r>
            <a:rPr lang="en-US" sz="2000" kern="1200" dirty="0">
              <a:latin typeface="+mn-lt"/>
            </a:rPr>
            <a:t>Jan 8        </a:t>
          </a:r>
        </a:p>
        <a:p>
          <a:pPr marL="0" lvl="0" indent="0" algn="ctr" defTabSz="889000">
            <a:lnSpc>
              <a:spcPct val="90000"/>
            </a:lnSpc>
            <a:spcBef>
              <a:spcPct val="0"/>
            </a:spcBef>
            <a:spcAft>
              <a:spcPct val="35000"/>
            </a:spcAft>
            <a:buNone/>
          </a:pPr>
          <a:r>
            <a:rPr lang="en-US" sz="2000" kern="1200" dirty="0">
              <a:latin typeface="+mn-lt"/>
            </a:rPr>
            <a:t>Match Day</a:t>
          </a:r>
          <a:endParaRPr lang="en-US" sz="2000" kern="1200" dirty="0">
            <a:solidFill>
              <a:schemeClr val="bg1"/>
            </a:solidFill>
            <a:latin typeface="+mn-lt"/>
          </a:endParaRPr>
        </a:p>
      </dsp:txBody>
      <dsp:txXfrm>
        <a:off x="6143801" y="2954973"/>
        <a:ext cx="1947284" cy="1947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9E67D-135B-4BE2-9E2D-39D1DC79B95A}">
      <dsp:nvSpPr>
        <dsp:cNvPr id="0" name=""/>
        <dsp:cNvSpPr/>
      </dsp:nvSpPr>
      <dsp:spPr>
        <a:xfrm>
          <a:off x="4814" y="123561"/>
          <a:ext cx="3306434" cy="1297541"/>
        </a:xfrm>
        <a:prstGeom prst="chevron">
          <a:avLst/>
        </a:prstGeom>
        <a:solidFill>
          <a:schemeClr val="accent3">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Current Process</a:t>
          </a:r>
        </a:p>
      </dsp:txBody>
      <dsp:txXfrm>
        <a:off x="653585" y="123561"/>
        <a:ext cx="2008893" cy="1297541"/>
      </dsp:txXfrm>
    </dsp:sp>
    <dsp:sp modelId="{D9F14F54-37C8-476D-98DC-7B82448779D4}">
      <dsp:nvSpPr>
        <dsp:cNvPr id="0" name=""/>
        <dsp:cNvSpPr/>
      </dsp:nvSpPr>
      <dsp:spPr>
        <a:xfrm>
          <a:off x="2826117" y="152856"/>
          <a:ext cx="3097380" cy="123895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IO activates Institution</a:t>
          </a:r>
        </a:p>
      </dsp:txBody>
      <dsp:txXfrm>
        <a:off x="3445593" y="152856"/>
        <a:ext cx="1858428" cy="1238952"/>
      </dsp:txXfrm>
    </dsp:sp>
    <dsp:sp modelId="{E5AF88BB-74F6-4659-8502-D47C2BE36353}">
      <dsp:nvSpPr>
        <dsp:cNvPr id="0" name=""/>
        <dsp:cNvSpPr/>
      </dsp:nvSpPr>
      <dsp:spPr>
        <a:xfrm>
          <a:off x="5489864" y="152856"/>
          <a:ext cx="3097380" cy="123895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IO activates programs and quota rolls over from prior year</a:t>
          </a:r>
        </a:p>
      </dsp:txBody>
      <dsp:txXfrm>
        <a:off x="6109340" y="152856"/>
        <a:ext cx="1858428" cy="1238952"/>
      </dsp:txXfrm>
    </dsp:sp>
    <dsp:sp modelId="{24F10919-61AE-401C-ACA6-C6048BF85E59}">
      <dsp:nvSpPr>
        <dsp:cNvPr id="0" name=""/>
        <dsp:cNvSpPr/>
      </dsp:nvSpPr>
      <dsp:spPr>
        <a:xfrm>
          <a:off x="8153612" y="152856"/>
          <a:ext cx="3097380" cy="123895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PD registers and verifies program information and quota</a:t>
          </a:r>
        </a:p>
      </dsp:txBody>
      <dsp:txXfrm>
        <a:off x="8773088" y="152856"/>
        <a:ext cx="1858428" cy="1238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29B96-77C7-4CA6-9065-9E7BF5BAD49C}">
      <dsp:nvSpPr>
        <dsp:cNvPr id="0" name=""/>
        <dsp:cNvSpPr/>
      </dsp:nvSpPr>
      <dsp:spPr>
        <a:xfrm>
          <a:off x="2511" y="1126681"/>
          <a:ext cx="3439666" cy="1386777"/>
        </a:xfrm>
        <a:prstGeom prst="chevron">
          <a:avLst/>
        </a:prstGeom>
        <a:solidFill>
          <a:schemeClr val="accent3">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New </a:t>
          </a:r>
          <a:r>
            <a:rPr lang="en-US" sz="3200" kern="1200" dirty="0"/>
            <a:t>Process</a:t>
          </a:r>
          <a:r>
            <a:rPr lang="en-US" sz="3400" kern="1200" dirty="0"/>
            <a:t> (Optional)</a:t>
          </a:r>
        </a:p>
      </dsp:txBody>
      <dsp:txXfrm>
        <a:off x="695900" y="1126681"/>
        <a:ext cx="2052889" cy="1386777"/>
      </dsp:txXfrm>
    </dsp:sp>
    <dsp:sp modelId="{3CF7A63E-A8AE-4470-9A99-C6127A91B7CB}">
      <dsp:nvSpPr>
        <dsp:cNvPr id="0" name=""/>
        <dsp:cNvSpPr/>
      </dsp:nvSpPr>
      <dsp:spPr>
        <a:xfrm>
          <a:off x="2964905" y="1210629"/>
          <a:ext cx="3047201" cy="121888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IO activates institution</a:t>
          </a:r>
        </a:p>
      </dsp:txBody>
      <dsp:txXfrm>
        <a:off x="3574345" y="1210629"/>
        <a:ext cx="1828321" cy="1218880"/>
      </dsp:txXfrm>
    </dsp:sp>
    <dsp:sp modelId="{8004B873-3FE5-4E4C-8BE0-BE1F6DBC0CB6}">
      <dsp:nvSpPr>
        <dsp:cNvPr id="0" name=""/>
        <dsp:cNvSpPr/>
      </dsp:nvSpPr>
      <dsp:spPr>
        <a:xfrm>
          <a:off x="5585499" y="1210629"/>
          <a:ext cx="3047201" cy="121888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IA or PD activates program and verifies program quota</a:t>
          </a:r>
        </a:p>
      </dsp:txBody>
      <dsp:txXfrm>
        <a:off x="6194939" y="1210629"/>
        <a:ext cx="1828321" cy="1218880"/>
      </dsp:txXfrm>
    </dsp:sp>
    <dsp:sp modelId="{7046598A-26ED-44BE-8200-C891FA486307}">
      <dsp:nvSpPr>
        <dsp:cNvPr id="0" name=""/>
        <dsp:cNvSpPr/>
      </dsp:nvSpPr>
      <dsp:spPr>
        <a:xfrm>
          <a:off x="8206093" y="1210629"/>
          <a:ext cx="3047201" cy="121888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IO completes change approval of program activation</a:t>
          </a:r>
        </a:p>
      </dsp:txBody>
      <dsp:txXfrm>
        <a:off x="8815533" y="1210629"/>
        <a:ext cx="1828321" cy="12188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59575-F916-475A-AD4A-CE4A35B90FB7}"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EECF7-DE66-4B5D-8C5C-B633C4495E46}" type="slidenum">
              <a:rPr lang="en-US" smtClean="0"/>
              <a:t>‹#›</a:t>
            </a:fld>
            <a:endParaRPr lang="en-US"/>
          </a:p>
        </p:txBody>
      </p:sp>
    </p:spTree>
    <p:extLst>
      <p:ext uri="{BB962C8B-B14F-4D97-AF65-F5344CB8AC3E}">
        <p14:creationId xmlns:p14="http://schemas.microsoft.com/office/powerpoint/2010/main" val="53781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and thank you for taking time out of your busy schedules to be with us today.  I’m Laurie Curtin, COO here at the NRMP. You’ve already heard from Joy Gaabucayan, the NRMP Director of Policy and Compliance, and we are joined by our trusty compliance analysts to share some new information and provide some refreshers on Match policy so you all are ready for the 2025 Fellowship Match season. </a:t>
            </a:r>
          </a:p>
        </p:txBody>
      </p:sp>
      <p:sp>
        <p:nvSpPr>
          <p:cNvPr id="4" name="Slide Number Placeholder 3"/>
          <p:cNvSpPr>
            <a:spLocks noGrp="1"/>
          </p:cNvSpPr>
          <p:nvPr>
            <p:ph type="sldNum" sz="quarter" idx="5"/>
          </p:nvPr>
        </p:nvSpPr>
        <p:spPr/>
        <p:txBody>
          <a:bodyPr/>
          <a:lstStyle/>
          <a:p>
            <a:fld id="{AEEEECF7-DE66-4B5D-8C5C-B633C4495E46}" type="slidenum">
              <a:rPr lang="en-US" smtClean="0"/>
              <a:t>1</a:t>
            </a:fld>
            <a:endParaRPr lang="en-US"/>
          </a:p>
        </p:txBody>
      </p:sp>
    </p:spTree>
    <p:extLst>
      <p:ext uri="{BB962C8B-B14F-4D97-AF65-F5344CB8AC3E}">
        <p14:creationId xmlns:p14="http://schemas.microsoft.com/office/powerpoint/2010/main" val="3465521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B41CC-EDB5-433C-DCB6-1EDE8E493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3E080-9F4B-97FD-735A-1ABE60BCF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FE460-D796-1D59-0DE0-52B95082989D}"/>
              </a:ext>
            </a:extLst>
          </p:cNvPr>
          <p:cNvSpPr>
            <a:spLocks noGrp="1"/>
          </p:cNvSpPr>
          <p:nvPr>
            <p:ph type="body" idx="1"/>
          </p:nvPr>
        </p:nvSpPr>
        <p:spPr/>
        <p:txBody>
          <a:bodyPr/>
          <a:lstStyle/>
          <a:p>
            <a:r>
              <a:rPr lang="en-US" dirty="0"/>
              <a:t>There is some new language going into the Match Agreements for Matches opening after January 1. The NRMP has heard from institutional officials over time with questions regarding the “oversight” clause it the SMS Match Agreements that references unaccredited fellowship programs and what it means to “govern” those programs.  This past summer, NRMP staff worked to clarify that language in the Match Agreements. Specifically, the NRMP’s expectation of IOs with respect to “oversight” of unaccredited fellowships is to ensure that all programs, regardless of accreditation status, understand and comply with the rules of the Match and provide the necessary information to the institution (e.g., program participation), the NRMP (e.g., accurate quota) and applicants (e.g., complete timely and accurate information about eligibility and onboarding).  We hope this provides an improved sense of regulation and that IOs can better determine what oversight and governance of unaccredited programs means for them.</a:t>
            </a:r>
          </a:p>
          <a:p>
            <a:endParaRPr lang="en-US" dirty="0"/>
          </a:p>
          <a:p>
            <a:r>
              <a:rPr lang="en-US" dirty="0"/>
              <a:t>What about guidance for unaccredited fellowship programs in the SMS?</a:t>
            </a:r>
          </a:p>
        </p:txBody>
      </p:sp>
      <p:sp>
        <p:nvSpPr>
          <p:cNvPr id="4" name="Slide Number Placeholder 3">
            <a:extLst>
              <a:ext uri="{FF2B5EF4-FFF2-40B4-BE49-F238E27FC236}">
                <a16:creationId xmlns:a16="http://schemas.microsoft.com/office/drawing/2014/main" id="{E7CF7D42-0174-D2ED-9B20-96EDDFA1EEE8}"/>
              </a:ext>
            </a:extLst>
          </p:cNvPr>
          <p:cNvSpPr>
            <a:spLocks noGrp="1"/>
          </p:cNvSpPr>
          <p:nvPr>
            <p:ph type="sldNum" sz="quarter" idx="5"/>
          </p:nvPr>
        </p:nvSpPr>
        <p:spPr/>
        <p:txBody>
          <a:bodyPr/>
          <a:lstStyle/>
          <a:p>
            <a:fld id="{8996A1B6-4FB7-4326-9F8A-CA0953747BDB}" type="slidenum">
              <a:rPr lang="en-US" smtClean="0"/>
              <a:t>10</a:t>
            </a:fld>
            <a:endParaRPr lang="en-US"/>
          </a:p>
        </p:txBody>
      </p:sp>
    </p:spTree>
    <p:extLst>
      <p:ext uri="{BB962C8B-B14F-4D97-AF65-F5344CB8AC3E}">
        <p14:creationId xmlns:p14="http://schemas.microsoft.com/office/powerpoint/2010/main" val="125911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6AC5C-AB2A-2CF7-88CE-D816D403F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B5F9F-F7A8-2984-6255-C52691980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2ACB1-F91D-1A26-EC0A-49AD181CC0B8}"/>
              </a:ext>
            </a:extLst>
          </p:cNvPr>
          <p:cNvSpPr>
            <a:spLocks noGrp="1"/>
          </p:cNvSpPr>
          <p:nvPr>
            <p:ph type="body" idx="1"/>
          </p:nvPr>
        </p:nvSpPr>
        <p:spPr/>
        <p:txBody>
          <a:bodyPr/>
          <a:lstStyle/>
          <a:p>
            <a:r>
              <a:rPr lang="en-US" dirty="0"/>
              <a:t>The NRMP also has added clarity to language in the SMS MPAs to help unaccredited fellowship programs better understand their Match eligibility. Specifically, the NRMP has added language that provides examples of how an affiliation might be established or defined between unaccredited fellowship programs and the ACGME-accredited program in the primary discipline. Language also now exists to remind unaccredited programs of the role the IO plays in tracking their participation in and compliance with the rules of the Match – this language at the bottom of the screen is meant to reinforces what we just shared with you about IO oversight and ensuring unaccredited fellowship programs understand and comply with Match participation actions and policies.</a:t>
            </a:r>
          </a:p>
        </p:txBody>
      </p:sp>
      <p:sp>
        <p:nvSpPr>
          <p:cNvPr id="4" name="Slide Number Placeholder 3">
            <a:extLst>
              <a:ext uri="{FF2B5EF4-FFF2-40B4-BE49-F238E27FC236}">
                <a16:creationId xmlns:a16="http://schemas.microsoft.com/office/drawing/2014/main" id="{51FD87DD-9617-5111-5499-7DE9172D0AD0}"/>
              </a:ext>
            </a:extLst>
          </p:cNvPr>
          <p:cNvSpPr>
            <a:spLocks noGrp="1"/>
          </p:cNvSpPr>
          <p:nvPr>
            <p:ph type="sldNum" sz="quarter" idx="5"/>
          </p:nvPr>
        </p:nvSpPr>
        <p:spPr/>
        <p:txBody>
          <a:bodyPr/>
          <a:lstStyle/>
          <a:p>
            <a:fld id="{8996A1B6-4FB7-4326-9F8A-CA0953747BDB}" type="slidenum">
              <a:rPr lang="en-US" smtClean="0"/>
              <a:t>11</a:t>
            </a:fld>
            <a:endParaRPr lang="en-US"/>
          </a:p>
        </p:txBody>
      </p:sp>
    </p:spTree>
    <p:extLst>
      <p:ext uri="{BB962C8B-B14F-4D97-AF65-F5344CB8AC3E}">
        <p14:creationId xmlns:p14="http://schemas.microsoft.com/office/powerpoint/2010/main" val="390251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5621F-DE93-98F0-2E30-4F60C641A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42C93-0AE6-FF2D-C8A7-F4848130D1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2EC15-AD77-DCE7-3480-E91C4B79F073}"/>
              </a:ext>
            </a:extLst>
          </p:cNvPr>
          <p:cNvSpPr>
            <a:spLocks noGrp="1"/>
          </p:cNvSpPr>
          <p:nvPr>
            <p:ph type="body" idx="1"/>
          </p:nvPr>
        </p:nvSpPr>
        <p:spPr/>
        <p:txBody>
          <a:bodyPr/>
          <a:lstStyle/>
          <a:p>
            <a:r>
              <a:rPr lang="en-US" dirty="0"/>
              <a:t>As a reminder the NRMP has long had the discretion to determine</a:t>
            </a:r>
            <a:r>
              <a:rPr lang="en-US" sz="1200" dirty="0">
                <a:effectLst/>
                <a:latin typeface="Arial" panose="020B0604020202020204" pitchFamily="34" charset="0"/>
                <a:ea typeface="Calibri" panose="020F0502020204030204" pitchFamily="34" charset="0"/>
                <a:cs typeface="Times New Roman" panose="02020603050405020304" pitchFamily="18" charset="0"/>
              </a:rPr>
              <a:t> whether to investigate a reported and alleged breach of the Match Agreement. What has been added to the SMS Match Agreements is new language recommending a timeframe for the reporting of suspected violations.  Specifically, programs are now asked to report alleged violations within one year of learning about the alleged violation.  The alleged violation also must have occurred during the first 45 days from the date specified in the appointment contract, as that is the point at which the regulation of a Match commitment by the NRMP concludes.  The NRMP has seen an uptick in requests from applicants and programs to investigate alleged breaches of Match policy that either happened in a prior Match cycle or fall outside the purview of the NRMP’s oversight.  This language hopefully makes clear when the NRMP can get involved should a program report it in a timely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680542E-8529-FF2E-E0D1-8CEC500DD7F8}"/>
              </a:ext>
            </a:extLst>
          </p:cNvPr>
          <p:cNvSpPr>
            <a:spLocks noGrp="1"/>
          </p:cNvSpPr>
          <p:nvPr>
            <p:ph type="sldNum" sz="quarter" idx="5"/>
          </p:nvPr>
        </p:nvSpPr>
        <p:spPr/>
        <p:txBody>
          <a:bodyPr/>
          <a:lstStyle/>
          <a:p>
            <a:fld id="{8996A1B6-4FB7-4326-9F8A-CA0953747BDB}" type="slidenum">
              <a:rPr lang="en-US" smtClean="0"/>
              <a:t>12</a:t>
            </a:fld>
            <a:endParaRPr lang="en-US"/>
          </a:p>
        </p:txBody>
      </p:sp>
    </p:spTree>
    <p:extLst>
      <p:ext uri="{BB962C8B-B14F-4D97-AF65-F5344CB8AC3E}">
        <p14:creationId xmlns:p14="http://schemas.microsoft.com/office/powerpoint/2010/main" val="1619356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E5D48-4DAF-0E1F-4BC9-4A2E0E02C5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B0289-5C1D-9079-8F4E-FBEB73DEB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E84440-D427-9090-DAFF-66F5767DEB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With policy updates covered, we want to pivot to a process change that the NRMP is implementing for SMS Fellowship Matches that open after January 1,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Specifically, starting January 17, fellowship program directors and institutional administrators will have the ability to activate programs for participation in the applicable Fellowship Match. In the graphic here, we outline the current process (walk through the current process).  So, t</a:t>
            </a:r>
            <a:r>
              <a:rPr lang="en-US" b="0" i="0" dirty="0">
                <a:solidFill>
                  <a:srgbClr val="000000"/>
                </a:solidFill>
                <a:effectLst/>
                <a:latin typeface="IBM Plex Serif" panose="02060503050406000203" pitchFamily="18" charset="0"/>
              </a:rPr>
              <a:t>he Institutional Official (IO) traditionally has been required to activate both the institution and all the programs for Match participation in the NRMP’s Registration, Ranking, and Results® (R3®) system.  With the new functionality, or New Process in the graphic, IOs will continue to activate the institution but will now have the option to direct the Institutional Administrator (IA) or Program Directors (PDs) to activate their programs. This allows the IO the ability to ensure the PDs confirm their participation in the Match at the program level and it also allows PDs to update their program quota in a more timely and efficient manner.  Program coordinators can see the program’s status in the R3 system but cannot activate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IBM Plex Serif" panose="020605030504060002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IBM Plex Serif" panose="02060503050406000203" pitchFamily="18" charset="0"/>
              </a:rPr>
              <a:t>This QR Code takes you to the announcement we posted this week on the NRMP website.  The announcement includes a graphic that provides a bit more of a drill down into the enhanced R3 system capabilities for PDs and IA, and we hope you’ll take a moment to review it.  If you have questions, you can always reach out to the NRMP at support@nrmp.org </a:t>
            </a:r>
            <a:endParaRPr lang="en-US" dirty="0"/>
          </a:p>
        </p:txBody>
      </p:sp>
      <p:sp>
        <p:nvSpPr>
          <p:cNvPr id="4" name="Slide Number Placeholder 3">
            <a:extLst>
              <a:ext uri="{FF2B5EF4-FFF2-40B4-BE49-F238E27FC236}">
                <a16:creationId xmlns:a16="http://schemas.microsoft.com/office/drawing/2014/main" id="{A851F998-525C-87E7-AF2C-B7E1502A8085}"/>
              </a:ext>
            </a:extLst>
          </p:cNvPr>
          <p:cNvSpPr>
            <a:spLocks noGrp="1"/>
          </p:cNvSpPr>
          <p:nvPr>
            <p:ph type="sldNum" sz="quarter" idx="5"/>
          </p:nvPr>
        </p:nvSpPr>
        <p:spPr/>
        <p:txBody>
          <a:bodyPr/>
          <a:lstStyle/>
          <a:p>
            <a:fld id="{8996A1B6-4FB7-4326-9F8A-CA0953747BDB}" type="slidenum">
              <a:rPr lang="en-US" smtClean="0"/>
              <a:t>13</a:t>
            </a:fld>
            <a:endParaRPr lang="en-US"/>
          </a:p>
        </p:txBody>
      </p:sp>
    </p:spTree>
    <p:extLst>
      <p:ext uri="{BB962C8B-B14F-4D97-AF65-F5344CB8AC3E}">
        <p14:creationId xmlns:p14="http://schemas.microsoft.com/office/powerpoint/2010/main" val="91520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D1BC9-F1F0-39EA-C166-6A277F4B7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D6BD8-3171-84EB-CF3D-20E184524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7F689-64D3-FCC5-C030-DE0A310764BB}"/>
              </a:ext>
            </a:extLst>
          </p:cNvPr>
          <p:cNvSpPr>
            <a:spLocks noGrp="1"/>
          </p:cNvSpPr>
          <p:nvPr>
            <p:ph type="body" idx="1"/>
          </p:nvPr>
        </p:nvSpPr>
        <p:spPr/>
        <p:txBody>
          <a:bodyPr/>
          <a:lstStyle/>
          <a:p>
            <a:r>
              <a:rPr lang="en-US" dirty="0"/>
              <a:t>I’m now going to turn it over to Joy now who will take us through a review of highlights from the Match Agreements that are critical for programs. Joy?</a:t>
            </a:r>
          </a:p>
        </p:txBody>
      </p:sp>
      <p:sp>
        <p:nvSpPr>
          <p:cNvPr id="4" name="Slide Number Placeholder 3">
            <a:extLst>
              <a:ext uri="{FF2B5EF4-FFF2-40B4-BE49-F238E27FC236}">
                <a16:creationId xmlns:a16="http://schemas.microsoft.com/office/drawing/2014/main" id="{5951EBD9-55D2-8CA4-A353-6B1291687AA8}"/>
              </a:ext>
            </a:extLst>
          </p:cNvPr>
          <p:cNvSpPr>
            <a:spLocks noGrp="1"/>
          </p:cNvSpPr>
          <p:nvPr>
            <p:ph type="sldNum" sz="quarter" idx="5"/>
          </p:nvPr>
        </p:nvSpPr>
        <p:spPr/>
        <p:txBody>
          <a:bodyPr/>
          <a:lstStyle/>
          <a:p>
            <a:fld id="{AEEEECF7-DE66-4B5D-8C5C-B633C4495E46}" type="slidenum">
              <a:rPr lang="en-US" smtClean="0"/>
              <a:t>14</a:t>
            </a:fld>
            <a:endParaRPr lang="en-US"/>
          </a:p>
        </p:txBody>
      </p:sp>
    </p:spTree>
    <p:extLst>
      <p:ext uri="{BB962C8B-B14F-4D97-AF65-F5344CB8AC3E}">
        <p14:creationId xmlns:p14="http://schemas.microsoft.com/office/powerpoint/2010/main" val="2469772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Arial" panose="020B0604020202020204" pitchFamily="34" charset="0"/>
                <a:cs typeface="Arial" panose="020B0604020202020204" pitchFamily="34" charset="0"/>
              </a:rPr>
              <a:t>What we’d like to focus on in this section are the parts of the Match Participation Agreement that are particularly important for programs to be aware of because they reflect conditions that often pose challenges for programs across the application, interview, and matching processes.  Common pitfalls include...</a:t>
            </a:r>
          </a:p>
          <a:p>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 Let’s examine the sections of the Match Agreement that address these pitfalls to understand what the language says, what it means for programs, and ways to avoid noncompliance.</a:t>
            </a:r>
          </a:p>
          <a:p>
            <a:endParaRPr lang="en-US" dirty="0"/>
          </a:p>
        </p:txBody>
      </p:sp>
      <p:sp>
        <p:nvSpPr>
          <p:cNvPr id="4" name="Slide Number Placeholder 3"/>
          <p:cNvSpPr>
            <a:spLocks noGrp="1"/>
          </p:cNvSpPr>
          <p:nvPr>
            <p:ph type="sldNum" sz="quarter" idx="5"/>
          </p:nvPr>
        </p:nvSpPr>
        <p:spPr/>
        <p:txBody>
          <a:bodyPr/>
          <a:lstStyle/>
          <a:p>
            <a:fld id="{659588D4-D670-44E2-9ADE-BEAFE4E8813A}" type="slidenum">
              <a:rPr lang="en-US" smtClean="0"/>
              <a:t>15</a:t>
            </a:fld>
            <a:endParaRPr lang="en-US"/>
          </a:p>
        </p:txBody>
      </p:sp>
    </p:spTree>
    <p:extLst>
      <p:ext uri="{BB962C8B-B14F-4D97-AF65-F5344CB8AC3E}">
        <p14:creationId xmlns:p14="http://schemas.microsoft.com/office/powerpoint/2010/main" val="372026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NRMP wants and encourages all Match participants and stakeholders to move through the transition with integrity and professionalism.  There is language in the SMS Match Agreements that references ethical behavior, and it’s found in Section 6.1 of the MPA for Programs. It reads....</a:t>
            </a:r>
          </a:p>
          <a:p>
            <a:endParaRPr lang="en-US" dirty="0">
              <a:cs typeface="+mn-lt"/>
            </a:endParaRPr>
          </a:p>
          <a:p>
            <a:endParaRPr lang="en-US" dirty="0">
              <a:cs typeface="+mn-lt"/>
            </a:endParaRPr>
          </a:p>
          <a:p>
            <a:r>
              <a:rPr lang="en-US" dirty="0">
                <a:cs typeface="+mn-lt"/>
              </a:rPr>
              <a:t>The QR Code takes you to the Match Code of Conduct for Programs, a document that outlines actions programs and ALL members of their recruitment team should take to ensure applicants are treated equitably and respectfully.  We hope you will take a moment to read the Code and use it as a guide during the Match! </a:t>
            </a:r>
            <a:br>
              <a:rPr lang="en-US" dirty="0">
                <a:cs typeface="+mn-lt"/>
              </a:rPr>
            </a:br>
            <a:r>
              <a:rPr lang="en-US" dirty="0"/>
              <a:t> </a:t>
            </a:r>
            <a:br>
              <a:rPr lang="en-US" dirty="0">
                <a:cs typeface="+mn-lt"/>
              </a:rPr>
            </a:br>
            <a:endParaRPr lang="en-US" b="0" i="0" dirty="0">
              <a:effectLst/>
              <a:cs typeface="+mn-lt"/>
            </a:endParaRPr>
          </a:p>
        </p:txBody>
      </p:sp>
      <p:sp>
        <p:nvSpPr>
          <p:cNvPr id="4" name="Slide Number Placeholder 3"/>
          <p:cNvSpPr>
            <a:spLocks noGrp="1"/>
          </p:cNvSpPr>
          <p:nvPr>
            <p:ph type="sldNum" sz="quarter" idx="5"/>
          </p:nvPr>
        </p:nvSpPr>
        <p:spPr/>
        <p:txBody>
          <a:bodyPr/>
          <a:lstStyle/>
          <a:p>
            <a:fld id="{CB2E4B18-C77F-4A02-9EF7-5AA2A499F545}" type="slidenum">
              <a:rPr lang="en-US" smtClean="0"/>
              <a:t>16</a:t>
            </a:fld>
            <a:endParaRPr lang="en-US"/>
          </a:p>
        </p:txBody>
      </p:sp>
    </p:spTree>
    <p:extLst>
      <p:ext uri="{BB962C8B-B14F-4D97-AF65-F5344CB8AC3E}">
        <p14:creationId xmlns:p14="http://schemas.microsoft.com/office/powerpoint/2010/main" val="302528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t</a:t>
            </a:r>
            <a:r>
              <a:rPr lang="en-US" u="none" strike="noStrike" dirty="0">
                <a:effectLst/>
              </a:rPr>
              <a:t>he NRMP introduced a new policy around the interview period. The policy is intended to bring clarity and guidance to the interview component of the transition to fellowship and create accountability for those applicants or programs who reportedly engage in unprofessional practices.</a:t>
            </a:r>
            <a:r>
              <a:rPr lang="en-US" dirty="0"/>
              <a:t> </a:t>
            </a:r>
            <a:endParaRPr lang="en-US" dirty="0">
              <a:ea typeface="Calibri"/>
              <a:cs typeface="Calibri"/>
            </a:endParaRPr>
          </a:p>
          <a:p>
            <a:endParaRPr lang="en-US" dirty="0"/>
          </a:p>
          <a:p>
            <a:pPr marL="0" marR="0">
              <a:lnSpc>
                <a:spcPct val="107000"/>
              </a:lnSpc>
              <a:spcBef>
                <a:spcPts val="0"/>
              </a:spcBef>
              <a:spcAft>
                <a:spcPts val="0"/>
              </a:spcAft>
            </a:pPr>
            <a:r>
              <a:rPr lang="en-US" sz="1200" b="0" i="0" u="none" strike="noStrike" dirty="0">
                <a:solidFill>
                  <a:srgbClr val="000000"/>
                </a:solidFill>
                <a:effectLst/>
                <a:latin typeface="Arial" panose="020B0604020202020204" pitchFamily="34" charset="0"/>
                <a:cs typeface="Arial" panose="020B0604020202020204" pitchFamily="34" charset="0"/>
              </a:rPr>
              <a:t>During the recruitment phase, programs are expected to extend only the total number of interview slots available and not exceed that number by overbooking applicants to interview. An example of this is when a program sends out more than one interview invitation for a single interview slot, as a first-come-first serve practice. </a:t>
            </a:r>
            <a:r>
              <a:rPr lang="en-US" sz="1200" b="0" i="0" dirty="0">
                <a:solidFill>
                  <a:srgbClr val="000000"/>
                </a:solidFill>
                <a:effectLst/>
                <a:latin typeface="Arial" panose="020B0604020202020204" pitchFamily="34" charset="0"/>
                <a:cs typeface="Arial" panose="020B0604020202020204" pitchFamily="34" charset="0"/>
              </a:rPr>
              <a:t>​</a:t>
            </a:r>
            <a:r>
              <a:rPr lang="en-US" sz="1200" b="0" i="0" u="none" strike="noStrike" dirty="0">
                <a:solidFill>
                  <a:srgbClr val="000000"/>
                </a:solidFill>
                <a:effectLst/>
                <a:latin typeface="Arial" panose="020B0604020202020204" pitchFamily="34" charset="0"/>
                <a:cs typeface="Arial" panose="020B0604020202020204" pitchFamily="34" charset="0"/>
              </a:rPr>
              <a:t>It is also important to note that programs placing applicants on a waitlist may only extend one waitlist offer at a time. </a:t>
            </a:r>
          </a:p>
          <a:p>
            <a:pPr marL="0" marR="0">
              <a:lnSpc>
                <a:spcPct val="107000"/>
              </a:lnSpc>
              <a:spcBef>
                <a:spcPts val="0"/>
              </a:spcBef>
              <a:spcAft>
                <a:spcPts val="0"/>
              </a:spcAft>
            </a:pPr>
            <a:endPar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interview period policy also stipulates that </a:t>
            </a:r>
            <a:r>
              <a:rPr lang="en-US" sz="12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applicants invited to interview shall be provided 48 hours to accept or reject that interview offer. This provides reasonable time for applicants to consider their options and also respects all applicants’ current clinical and academic scheduled obligations. </a:t>
            </a:r>
          </a:p>
          <a:p>
            <a:pPr marL="0" marR="0">
              <a:lnSpc>
                <a:spcPct val="107000"/>
              </a:lnSpc>
              <a:spcBef>
                <a:spcPts val="0"/>
              </a:spcBef>
              <a:spcAft>
                <a:spcPts val="0"/>
              </a:spcAft>
            </a:pPr>
            <a:br>
              <a:rPr lang="en-US" sz="1200" u="none" strike="noStrike" dirty="0">
                <a:effectLst/>
                <a:latin typeface="Arial" panose="020B0604020202020204" pitchFamily="34" charset="0"/>
                <a:ea typeface="Times New Roman" panose="02020603050405020304" pitchFamily="18"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And finally, programs must provide a reasonable timeframe to notify applicants of cancellations or interview reschedules regardless of virtual or in-person interviews. It is equally important to note that applicants are also held accountable to the interview policy, and applicants must also provide reasonable measure of notification to the program when needing to cancel or reschedule an interview. </a:t>
            </a:r>
            <a:r>
              <a:rPr lang="en-US" sz="1200" b="0" i="0" dirty="0">
                <a:solidFill>
                  <a:srgbClr val="000000"/>
                </a:solidFill>
                <a:effectLst/>
                <a:latin typeface="Arial" panose="020B0604020202020204" pitchFamily="34" charset="0"/>
                <a:cs typeface="Arial" panose="020B0604020202020204" pitchFamily="34" charset="0"/>
              </a:rPr>
              <a:t>​</a:t>
            </a:r>
          </a:p>
          <a:p>
            <a:pPr marL="0" marR="0">
              <a:lnSpc>
                <a:spcPct val="107000"/>
              </a:lnSpc>
              <a:spcBef>
                <a:spcPts val="0"/>
              </a:spcBef>
              <a:spcAft>
                <a:spcPts val="0"/>
              </a:spcAft>
            </a:pPr>
            <a:endParaRPr lang="en-US" sz="1200" b="0" i="0" dirty="0">
              <a:solidFill>
                <a:srgbClr val="000000"/>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200" b="0" i="0" dirty="0">
                <a:solidFill>
                  <a:srgbClr val="000000"/>
                </a:solidFill>
                <a:effectLst/>
                <a:latin typeface="Arial" panose="020B0604020202020204" pitchFamily="34" charset="0"/>
                <a:cs typeface="Arial" panose="020B0604020202020204" pitchFamily="34" charset="0"/>
              </a:rPr>
              <a:t>While the interview season may not be as intense or chaotic for fellowship Matches, we share it here as a reminder of the need for applicants and programs alike to minimize any unnecessary stress associated with recruitment.</a:t>
            </a:r>
          </a:p>
          <a:p>
            <a:pPr>
              <a:lnSpc>
                <a:spcPct val="107000"/>
              </a:lnSpc>
            </a:pPr>
            <a:endParaRPr lang="en-US" sz="1200" dirty="0">
              <a:solidFill>
                <a:srgbClr val="000000"/>
              </a:solidFill>
              <a:latin typeface="Arial"/>
              <a:ea typeface="Times New Roman" panose="02020603050405020304" pitchFamily="18" charset="0"/>
              <a:cs typeface="Arial"/>
            </a:endParaRPr>
          </a:p>
          <a:p>
            <a:pPr>
              <a:lnSpc>
                <a:spcPct val="107000"/>
              </a:lnSpc>
            </a:pPr>
            <a:endParaRPr lang="en-US" sz="1200" b="0" u="none" strike="noStrike" dirty="0">
              <a:solidFill>
                <a:srgbClr val="000000"/>
              </a:solidFill>
              <a:effectLst/>
              <a:latin typeface="Arial"/>
              <a:ea typeface="Calibri" panose="020F0502020204030204" pitchFamily="34" charset="0"/>
              <a:cs typeface="Arial"/>
            </a:endParaRPr>
          </a:p>
        </p:txBody>
      </p:sp>
      <p:sp>
        <p:nvSpPr>
          <p:cNvPr id="4" name="Slide Number Placeholder 3"/>
          <p:cNvSpPr>
            <a:spLocks noGrp="1"/>
          </p:cNvSpPr>
          <p:nvPr>
            <p:ph type="sldNum" sz="quarter" idx="5"/>
          </p:nvPr>
        </p:nvSpPr>
        <p:spPr/>
        <p:txBody>
          <a:bodyPr/>
          <a:lstStyle/>
          <a:p>
            <a:fld id="{CB2E4B18-C77F-4A02-9EF7-5AA2A499F545}" type="slidenum">
              <a:rPr lang="en-US" smtClean="0"/>
              <a:t>17</a:t>
            </a:fld>
            <a:endParaRPr lang="en-US"/>
          </a:p>
        </p:txBody>
      </p:sp>
    </p:spTree>
    <p:extLst>
      <p:ext uri="{BB962C8B-B14F-4D97-AF65-F5344CB8AC3E}">
        <p14:creationId xmlns:p14="http://schemas.microsoft.com/office/powerpoint/2010/main" val="1804345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200" dirty="0">
                <a:latin typeface="Arial" panose="020B0604020202020204" pitchFamily="34" charset="0"/>
                <a:cs typeface="Arial" panose="020B0604020202020204" pitchFamily="34" charset="0"/>
              </a:rPr>
              <a:t>A policy that can trip up programs is the requirement for programs to provide applicants with complete, timely, and accurate information. This information includes all </a:t>
            </a:r>
            <a:r>
              <a:rPr lang="en-US" dirty="0"/>
              <a:t>written, electronic, and verbal information provided to applicants throughout recruitment, the onboarding cycle, and through the 45th day following the appointment start date as well as all written electron and verbal information provided to the NRMP.  Programs must notify applicants of any material changes to appointment agreements, and reveal </a:t>
            </a:r>
            <a:r>
              <a:rPr lang="en-US" sz="1200" dirty="0">
                <a:latin typeface="Arial" panose="020B0604020202020204" pitchFamily="34" charset="0"/>
                <a:cs typeface="Arial" panose="020B0604020202020204" pitchFamily="34" charset="0"/>
              </a:rPr>
              <a:t>all pertinent institutional policies (e.g., visa eligibly, onboarding screenings) so that applicants can make fully informed decisions about their ranking preferences. Programs are required to provide this</a:t>
            </a:r>
            <a:r>
              <a:rPr lang="en-US" sz="1200" baseline="0" dirty="0">
                <a:latin typeface="Arial" panose="020B0604020202020204" pitchFamily="34" charset="0"/>
                <a:cs typeface="Arial" panose="020B0604020202020204" pitchFamily="34" charset="0"/>
              </a:rPr>
              <a:t> information to all applicants interviewed in advance of the applicable rank order list certification deadline. It is recommended that programs have a method of documenting that they have provided all pertinent information to applicants. </a:t>
            </a:r>
          </a:p>
          <a:p>
            <a:pPr defTabSz="948507">
              <a:defRPr/>
            </a:pPr>
            <a:endParaRPr lang="en-US" dirty="0"/>
          </a:p>
          <a:p>
            <a:pPr defTabSz="948507">
              <a:defRPr/>
            </a:pPr>
            <a:r>
              <a:rPr lang="en-US" dirty="0"/>
              <a:t>Note</a:t>
            </a:r>
            <a:r>
              <a:rPr lang="en-US" baseline="0" dirty="0"/>
              <a:t> that this complete, timely and accurate information policy does not apply only to programs. </a:t>
            </a:r>
            <a:r>
              <a:rPr lang="en-US" u="sng" dirty="0"/>
              <a:t>Applicants</a:t>
            </a:r>
            <a:r>
              <a:rPr lang="en-US" dirty="0"/>
              <a:t> also are required to provide complete, timely, and accurate information to </a:t>
            </a:r>
            <a:r>
              <a:rPr lang="en-US" u="sng" dirty="0"/>
              <a:t>programs, </a:t>
            </a:r>
            <a:r>
              <a:rPr lang="en-US" u="none" dirty="0"/>
              <a:t>regarding either their eligibility status to enter training, or any information that could be pertinent to a program’s decision to rank the applicant. </a:t>
            </a:r>
          </a:p>
        </p:txBody>
      </p:sp>
      <p:sp>
        <p:nvSpPr>
          <p:cNvPr id="4" name="Slide Number Placeholder 3"/>
          <p:cNvSpPr>
            <a:spLocks noGrp="1"/>
          </p:cNvSpPr>
          <p:nvPr>
            <p:ph type="sldNum" sz="quarter" idx="5"/>
          </p:nvPr>
        </p:nvSpPr>
        <p:spPr/>
        <p:txBody>
          <a:bodyPr/>
          <a:lstStyle/>
          <a:p>
            <a:fld id="{CB2E4B18-C77F-4A02-9EF7-5AA2A499F545}" type="slidenum">
              <a:rPr lang="en-US" smtClean="0"/>
              <a:t>18</a:t>
            </a:fld>
            <a:endParaRPr lang="en-US"/>
          </a:p>
        </p:txBody>
      </p:sp>
    </p:spTree>
    <p:extLst>
      <p:ext uri="{BB962C8B-B14F-4D97-AF65-F5344CB8AC3E}">
        <p14:creationId xmlns:p14="http://schemas.microsoft.com/office/powerpoint/2010/main" val="1329357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8507"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requirement for complete, timely and accurate information outlines what programs have to communicate to and talk about with applicants.  Let’s touch base on what programs cannot talk about.</a:t>
            </a:r>
            <a:br>
              <a:rPr lang="en-US" dirty="0"/>
            </a:br>
            <a:br>
              <a:rPr lang="en-US" dirty="0"/>
            </a:br>
            <a:r>
              <a:rPr lang="en-US" baseline="0" dirty="0"/>
              <a:t>The restrictions on persuasion section of the MPA explicitly states that p</a:t>
            </a:r>
            <a:r>
              <a:rPr lang="en-US" dirty="0"/>
              <a:t>rograms cannot request applicants to reveal ranking preferences, preference signals, or the names, specialties, geographic locations, or other identifying information about programs to which they </a:t>
            </a:r>
            <a:r>
              <a:rPr lang="en-US" u="sng" dirty="0"/>
              <a:t>have</a:t>
            </a:r>
            <a:r>
              <a:rPr lang="en-US" dirty="0"/>
              <a:t> or </a:t>
            </a:r>
            <a:r>
              <a:rPr lang="en-US" u="sng" dirty="0"/>
              <a:t>may</a:t>
            </a:r>
            <a:r>
              <a:rPr lang="en-US" dirty="0"/>
              <a:t> apply. The same holds true with respect to interview invitations accepted, declined, or attended.</a:t>
            </a:r>
          </a:p>
          <a:p>
            <a:pPr marL="0" marR="0" lvl="0" indent="0" algn="l" defTabSz="948507" rtl="0" eaLnBrk="1" fontAlgn="auto" latinLnBrk="0" hangingPunct="1">
              <a:lnSpc>
                <a:spcPct val="100000"/>
              </a:lnSpc>
              <a:spcBef>
                <a:spcPts val="0"/>
              </a:spcBef>
              <a:spcAft>
                <a:spcPts val="0"/>
              </a:spcAft>
              <a:buClrTx/>
              <a:buSzTx/>
              <a:buFontTx/>
              <a:buNone/>
              <a:tabLst/>
              <a:defRPr/>
            </a:pPr>
            <a:endParaRPr lang="en-US" dirty="0"/>
          </a:p>
          <a:p>
            <a:pPr defTabSz="948507">
              <a:defRPr/>
            </a:pPr>
            <a:r>
              <a:rPr lang="en-US" dirty="0"/>
              <a:t>As mentioned earlier, the Match strives to maintain a fair process for all parties. Limiting questions about other programs an applicant may be considering protects and respects an applicant’s right to privacy and minimizes undue or unwarranted pressure. In addition, programs are encouraged to submit rank order lists that are based on applicants’ credentials and goodness of fit for the program rather than the likelihood of the applicant ranking the program. </a:t>
            </a:r>
          </a:p>
          <a:p>
            <a:pPr defTabSz="948507">
              <a:defRPr/>
            </a:pPr>
            <a:endParaRPr lang="en-US" dirty="0"/>
          </a:p>
          <a:p>
            <a:pPr defTabSz="948507">
              <a:defRPr/>
            </a:pPr>
            <a:r>
              <a:rPr lang="en-US" dirty="0"/>
              <a:t>How might this work in an interview? A program cannot ask about other programs to which the applicant is applying. A program can, however, ask applicants why they are interested in their specific program or specialty or a particular town or region. And applicants may volunteer information about other programs if they choose to do so. Again, we encourage questions that minimize undue pressure and rather focus on fit with the program. Where else an applicant is applying is not considered a primary determinant of the applicant’s fit in a program.</a:t>
            </a:r>
          </a:p>
          <a:p>
            <a:pPr defTabSz="948507">
              <a:defRPr/>
            </a:pPr>
            <a:endParaRPr lang="en-US" dirty="0"/>
          </a:p>
          <a:p>
            <a:pPr defTabSz="948507">
              <a:defRPr/>
            </a:pPr>
            <a:r>
              <a:rPr lang="en-US" dirty="0"/>
              <a:t>Programs may voluntarily communicate to an applicant that they are viewed favorably and will be ranked. Applicants and programs are free to communicate with each other within the context of the restrictions on persuasion up to and until the Rank Order List Certification Deadline. </a:t>
            </a:r>
          </a:p>
          <a:p>
            <a:pPr defTabSz="948507">
              <a:defRPr/>
            </a:pPr>
            <a:endParaRPr lang="en-US" dirty="0"/>
          </a:p>
          <a:p>
            <a:pPr defTabSz="948507">
              <a:defRPr/>
            </a:pPr>
            <a:r>
              <a:rPr lang="en-US" dirty="0"/>
              <a:t>Please be sure all institution staff who participate in interviews, decision-making, or who can speak for the program are aware of policies. Restrictions on persuasion requirements hold true AFTER the Match has concluded.  Some programs issue post-Match surveys.  It’s fine to do that, but there should be no questions about how or where applicants placed your program on their rank order list. </a:t>
            </a:r>
            <a:endParaRPr lang="en-US" dirty="0">
              <a:cs typeface="Calibri"/>
            </a:endParaRPr>
          </a:p>
        </p:txBody>
      </p:sp>
      <p:sp>
        <p:nvSpPr>
          <p:cNvPr id="4" name="Slide Number Placeholder 3"/>
          <p:cNvSpPr>
            <a:spLocks noGrp="1"/>
          </p:cNvSpPr>
          <p:nvPr>
            <p:ph type="sldNum" sz="quarter" idx="5"/>
          </p:nvPr>
        </p:nvSpPr>
        <p:spPr/>
        <p:txBody>
          <a:bodyPr/>
          <a:lstStyle/>
          <a:p>
            <a:fld id="{CB2E4B18-C77F-4A02-9EF7-5AA2A499F545}" type="slidenum">
              <a:rPr lang="en-US" smtClean="0"/>
              <a:t>19</a:t>
            </a:fld>
            <a:endParaRPr lang="en-US"/>
          </a:p>
        </p:txBody>
      </p:sp>
    </p:spTree>
    <p:extLst>
      <p:ext uri="{BB962C8B-B14F-4D97-AF65-F5344CB8AC3E}">
        <p14:creationId xmlns:p14="http://schemas.microsoft.com/office/powerpoint/2010/main" val="374365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agenda for today.  We’ll start by framing why Match policy matters and how we hope it strengthens the Match experience for all participants.  We’ll then move into some new policy language and match process for next year’s Fellowship Matches, review some of the more relevant parts of the Match Agreements to make sure you are aware of key policy clauses, and then walk you through the steps we take to support programs when bumps in the road to fellow onboarding may occur.  We will close with a few updates and goings-on we want you to know about.  There should be time for questions but certainly you can drop your inquiries into the Q&amp;A feature as we move through the slides – our analysts will do their best to respond in real time. </a:t>
            </a:r>
          </a:p>
        </p:txBody>
      </p:sp>
      <p:sp>
        <p:nvSpPr>
          <p:cNvPr id="4" name="Slide Number Placeholder 3"/>
          <p:cNvSpPr>
            <a:spLocks noGrp="1"/>
          </p:cNvSpPr>
          <p:nvPr>
            <p:ph type="sldNum" sz="quarter" idx="5"/>
          </p:nvPr>
        </p:nvSpPr>
        <p:spPr/>
        <p:txBody>
          <a:bodyPr/>
          <a:lstStyle/>
          <a:p>
            <a:fld id="{AEEEECF7-DE66-4B5D-8C5C-B633C4495E46}" type="slidenum">
              <a:rPr lang="en-US" smtClean="0"/>
              <a:t>2</a:t>
            </a:fld>
            <a:endParaRPr lang="en-US"/>
          </a:p>
        </p:txBody>
      </p:sp>
    </p:spTree>
    <p:extLst>
      <p:ext uri="{BB962C8B-B14F-4D97-AF65-F5344CB8AC3E}">
        <p14:creationId xmlns:p14="http://schemas.microsoft.com/office/powerpoint/2010/main" val="231323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CEA1E-5500-F9E1-EA34-1C7E92022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153E6-6A58-BFD6-08F7-1A315E73E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D2509-7130-2A3E-BDF4-409168CBF5D0}"/>
              </a:ext>
            </a:extLst>
          </p:cNvPr>
          <p:cNvSpPr>
            <a:spLocks noGrp="1"/>
          </p:cNvSpPr>
          <p:nvPr>
            <p:ph type="body" idx="1"/>
          </p:nvPr>
        </p:nvSpPr>
        <p:spPr/>
        <p:txBody>
          <a:bodyPr/>
          <a:lstStyle/>
          <a:p>
            <a:r>
              <a:rPr lang="en-US" dirty="0"/>
              <a:t>So, what happens when programs hit bumps in the road with respect to matched applicants and the NRMP? Let’s take a look.</a:t>
            </a:r>
          </a:p>
        </p:txBody>
      </p:sp>
      <p:sp>
        <p:nvSpPr>
          <p:cNvPr id="4" name="Slide Number Placeholder 3">
            <a:extLst>
              <a:ext uri="{FF2B5EF4-FFF2-40B4-BE49-F238E27FC236}">
                <a16:creationId xmlns:a16="http://schemas.microsoft.com/office/drawing/2014/main" id="{F46CC5CE-8B21-091A-B7DA-3FF0E4B50DFF}"/>
              </a:ext>
            </a:extLst>
          </p:cNvPr>
          <p:cNvSpPr>
            <a:spLocks noGrp="1"/>
          </p:cNvSpPr>
          <p:nvPr>
            <p:ph type="sldNum" sz="quarter" idx="5"/>
          </p:nvPr>
        </p:nvSpPr>
        <p:spPr/>
        <p:txBody>
          <a:bodyPr/>
          <a:lstStyle/>
          <a:p>
            <a:fld id="{AEEEECF7-DE66-4B5D-8C5C-B633C4495E46}" type="slidenum">
              <a:rPr lang="en-US" smtClean="0"/>
              <a:t>20</a:t>
            </a:fld>
            <a:endParaRPr lang="en-US"/>
          </a:p>
        </p:txBody>
      </p:sp>
    </p:spTree>
    <p:extLst>
      <p:ext uri="{BB962C8B-B14F-4D97-AF65-F5344CB8AC3E}">
        <p14:creationId xmlns:p14="http://schemas.microsoft.com/office/powerpoint/2010/main" val="1869481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 cornerstone of the NRMP Matching Program is the binding commitment that is created when a match occurs. </a:t>
            </a:r>
            <a:r>
              <a:rPr lang="en-US" sz="1200" dirty="0">
                <a:latin typeface="Arial" panose="020B0604020202020204" pitchFamily="34" charset="0"/>
                <a:cs typeface="Arial" panose="020B0604020202020204" pitchFamily="34" charset="0"/>
              </a:rPr>
              <a:t>The Match Participation Agreements stipulate that applicants and programs enter into a </a:t>
            </a:r>
            <a:r>
              <a:rPr lang="en-US" sz="1200" u="sng" dirty="0">
                <a:latin typeface="Arial" panose="020B0604020202020204" pitchFamily="34" charset="0"/>
                <a:cs typeface="Arial" panose="020B0604020202020204" pitchFamily="34" charset="0"/>
              </a:rPr>
              <a:t>binding </a:t>
            </a:r>
            <a:r>
              <a:rPr lang="en-US" sz="1200" u="none" dirty="0">
                <a:latin typeface="Arial" panose="020B0604020202020204" pitchFamily="34" charset="0"/>
                <a:cs typeface="Arial" panose="020B0604020202020204" pitchFamily="34" charset="0"/>
              </a:rPr>
              <a:t>commitment when </a:t>
            </a:r>
            <a:r>
              <a:rPr lang="en-US" sz="1200" dirty="0">
                <a:latin typeface="Arial" panose="020B0604020202020204" pitchFamily="34" charset="0"/>
                <a:cs typeface="Arial" panose="020B0604020202020204" pitchFamily="34" charset="0"/>
              </a:rPr>
              <a:t>they are matched. The binding commitment holds for 45 days from the date specified in the appointment contract.  Neither applicants nor programs can terminate a binding commitment during the first 45 days absent a waiver from the NRMP.  The binding commitment must be honored by all parties.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Match Participation Agreements also prohibit a program from discussing, interviewing for, or offering a position to an applicant who has obtained a concurrent year position in another program through the NRMP or who is ineligible as the result of a denied waiver or a confirmed violation. It is crucial</a:t>
            </a:r>
            <a:r>
              <a:rPr lang="en-US" baseline="0" dirty="0">
                <a:latin typeface="Arial" panose="020B0604020202020204" pitchFamily="34" charset="0"/>
                <a:cs typeface="Arial" panose="020B0604020202020204" pitchFamily="34" charset="0"/>
              </a:rPr>
              <a:t> for programs to ensure that the </a:t>
            </a:r>
            <a:r>
              <a:rPr lang="en-US" dirty="0">
                <a:latin typeface="Arial" panose="020B0604020202020204" pitchFamily="34" charset="0"/>
                <a:cs typeface="Arial" panose="020B0604020202020204" pitchFamily="34" charset="0"/>
              </a:rPr>
              <a:t>applicants they are considering are eligible to Match and do not have a concurrent Match commitment or violation sanction.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Applicant Match History tool available in the R3 system was designed to assist program directors, program coordinators, and institution staff in determining whether an applicant has a concurrent match commitment and/or was the subject of a waiver review or violation investigation. This information is accessible throughout the year, regardless of whether the Match in which the institution participates is open or closed. </a:t>
            </a:r>
          </a:p>
          <a:p>
            <a:pPr>
              <a:lnSpc>
                <a:spcPct val="107000"/>
              </a:lnSpc>
            </a:pPr>
            <a:endParaRPr lang="en-US" sz="1200" b="0" u="none" strike="noStrike" dirty="0">
              <a:solidFill>
                <a:srgbClr val="000000"/>
              </a:solidFill>
              <a:effectLst/>
              <a:latin typeface="Arial"/>
              <a:ea typeface="Calibri" panose="020F0502020204030204" pitchFamily="34" charset="0"/>
              <a:cs typeface="Arial"/>
            </a:endParaRPr>
          </a:p>
        </p:txBody>
      </p:sp>
      <p:sp>
        <p:nvSpPr>
          <p:cNvPr id="4" name="Slide Number Placeholder 3"/>
          <p:cNvSpPr>
            <a:spLocks noGrp="1"/>
          </p:cNvSpPr>
          <p:nvPr>
            <p:ph type="sldNum" sz="quarter" idx="5"/>
          </p:nvPr>
        </p:nvSpPr>
        <p:spPr/>
        <p:txBody>
          <a:bodyPr/>
          <a:lstStyle/>
          <a:p>
            <a:fld id="{CB2E4B18-C77F-4A02-9EF7-5AA2A499F545}" type="slidenum">
              <a:rPr lang="en-US" smtClean="0"/>
              <a:t>21</a:t>
            </a:fld>
            <a:endParaRPr lang="en-US"/>
          </a:p>
        </p:txBody>
      </p:sp>
    </p:spTree>
    <p:extLst>
      <p:ext uri="{BB962C8B-B14F-4D97-AF65-F5344CB8AC3E}">
        <p14:creationId xmlns:p14="http://schemas.microsoft.com/office/powerpoint/2010/main" val="3085255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It's important to note that neither an applicant nor a program can release each other from a binding commitment.  An applicant or program may consent to a verbal or written “release” or delay of training, but that consent does not carry weight with the NRMP.  All waivers or deferrals must be approved by the NRMP, even if the training period already has commenced.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588D4-D670-44E2-9ADE-BEAFE4E88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009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Arial" panose="020B0604020202020204" pitchFamily="34" charset="0"/>
                <a:cs typeface="Arial" panose="020B0604020202020204" pitchFamily="34" charset="0"/>
              </a:rPr>
              <a:t>What are the conditions under which the NRMP will consider a waiver or deferral of a Match commitment? </a:t>
            </a:r>
          </a:p>
          <a:p>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Again, if for any reason a matched applicant or program cannot.....</a:t>
            </a:r>
          </a:p>
          <a:p>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Keep in mind a deferral is not a waiver but a one-year delayed start of training.</a:t>
            </a:r>
          </a:p>
          <a:p>
            <a:endParaRPr lang="en-US" sz="1000" dirty="0">
              <a:solidFill>
                <a:schemeClr val="tx1"/>
              </a:solidFill>
              <a:latin typeface="Arial" panose="020B0604020202020204" pitchFamily="34" charset="0"/>
              <a:cs typeface="Arial" panose="020B0604020202020204" pitchFamily="34" charset="0"/>
            </a:endParaRPr>
          </a:p>
          <a:p>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The NRMP typically receives waiver request for...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588D4-D670-44E2-9ADE-BEAFE4E88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150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Arial" panose="020B0604020202020204" pitchFamily="34" charset="0"/>
                <a:cs typeface="Arial" panose="020B0604020202020204" pitchFamily="34" charset="0"/>
              </a:rPr>
              <a:t>The NRMP maintains a robust procedure for reviewing waiver and deferral requests. The slide presents a general overview</a:t>
            </a:r>
          </a:p>
          <a:p>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WALK THRU SLIDE</a:t>
            </a:r>
          </a:p>
          <a:p>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Depending on the time of the year, waiver reviews can take 2-3 weeks.  It is important that all parties are aware of the request and ready to submit any information requested by the NRMP. </a:t>
            </a:r>
          </a:p>
          <a:p>
            <a:endParaRPr lang="en-US" sz="1000" dirty="0">
              <a:solidFill>
                <a:schemeClr val="tx1"/>
              </a:solidFill>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588D4-D670-44E2-9ADE-BEAFE4E88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149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If a waiver is approved, </a:t>
            </a:r>
            <a:r>
              <a:rPr lang="en-US" sz="1200" dirty="0">
                <a:solidFill>
                  <a:prstClr val="black"/>
                </a:solidFill>
                <a:latin typeface="Arial" panose="020B0604020202020204"/>
              </a:rPr>
              <a:t>The applicant may obtain another position or participate in future Matches and the program may begin to recruit for the position.</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If a waiver is not approved…Both parties expected to honor the binding commitment. Failure to honor the binding commitment is grounds for a violation investigation and potential levying OF sanctions. </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If an applicant waiver is denied and the applicant does not accept the matched position, he/she is barred from NRMP match-participating programs for one year from the date of the NRMP’s decision and a violation investigation is initiated. Programs that decline to honor the binding commitment will have a violation investigation initiated.</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In the event either party disagrees with the initial waiver decision, reconsideration may be requested if the party meets criteria for reconsideration. A separate review of the case will be conducted, and a final decision will be rendered.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588D4-D670-44E2-9ADE-BEAFE4E88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815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key takeaways?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96A1B6-4FB7-4326-9F8A-CA0953747B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388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Arial" panose="020B0604020202020204" pitchFamily="34" charset="0"/>
                <a:cs typeface="Arial" panose="020B0604020202020204" pitchFamily="34" charset="0"/>
              </a:rPr>
              <a:t>There also are times when the NRMP receives notices of alleged Match policy violations by programs.  The SMS Match Agreement for Programs references violations in Section 11.0, and the QR code on the screen will take you to the Violations Policy, which outlines the robust investigative and reporting actions taken by the NRMP and the range of sanctions the NRMP is authorized to levy.</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588D4-D670-44E2-9ADE-BEAFE4E88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255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Arial" panose="020B0604020202020204" pitchFamily="34" charset="0"/>
                <a:cs typeface="Arial" panose="020B0604020202020204" pitchFamily="34" charset="0"/>
              </a:rPr>
              <a:t>When an alleged violation of policy is reported to the NRMP, the procedures outlined here are used to conduct an investigation. </a:t>
            </a:r>
          </a:p>
          <a:p>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If the subject of an investigation wishes to contest the findings outlined in the Review Panel Report, the case goes to arbitration and the sanctions are stayed pending the outcome of that arbitration.</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588D4-D670-44E2-9ADE-BEAFE4E88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417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programs with confirmed violations of NRMP policies, the NRMP is authorized to send notice of final disposition to this list of entities, including but not limited to....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588D4-D670-44E2-9ADE-BEAFE4E88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91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The </a:t>
            </a:r>
            <a:r>
              <a:rPr lang="en-US" sz="1000" b="0" dirty="0">
                <a:latin typeface="Arial" panose="020B0604020202020204" pitchFamily="34" charset="0"/>
                <a:cs typeface="Arial" panose="020B0604020202020204" pitchFamily="34" charset="0"/>
              </a:rPr>
              <a:t>NRMP’s Match policies support the organization’s </a:t>
            </a:r>
            <a:r>
              <a:rPr lang="en-US" sz="1200" b="0" i="0" dirty="0">
                <a:solidFill>
                  <a:srgbClr val="000000"/>
                </a:solidFill>
                <a:effectLst/>
                <a:latin typeface="IBM Plex Serif" panose="02060503050406000203" pitchFamily="18" charset="0"/>
              </a:rPr>
              <a:t>long-standing reputation for maintaining a matching program that is fair, transparent, equitable, efficient, and reliable by providing guidance on Match participation and protecting the rights and responsibilities of all constituents to receive and promote professional and ethical behavior.  How does policy do that for the matching process specifically?</a:t>
            </a:r>
          </a:p>
          <a:p>
            <a:endParaRPr lang="en-US" sz="1200" b="0" i="0" dirty="0">
              <a:solidFill>
                <a:srgbClr val="000000"/>
              </a:solidFill>
              <a:effectLst/>
              <a:latin typeface="IBM Plex Serif" panose="02060503050406000203" pitchFamily="18" charset="0"/>
              <a:cs typeface="Arial" panose="020B0604020202020204" pitchFamily="34" charset="0"/>
            </a:endParaRPr>
          </a:p>
          <a:p>
            <a:r>
              <a:rPr lang="en-US" sz="1200" b="0" i="0" dirty="0">
                <a:solidFill>
                  <a:srgbClr val="000000"/>
                </a:solidFill>
                <a:effectLst/>
                <a:latin typeface="IBM Plex Serif" panose="02060503050406000203" pitchFamily="18" charset="0"/>
                <a:cs typeface="Arial" panose="020B0604020202020204" pitchFamily="34" charset="0"/>
              </a:rPr>
              <a:t>The Agreements</a:t>
            </a:r>
          </a:p>
          <a:p>
            <a:pPr marL="171450" indent="-171450">
              <a:buFont typeface="Arial" panose="020B0604020202020204" pitchFamily="34" charset="0"/>
              <a:buChar char="•"/>
            </a:pPr>
            <a:r>
              <a:rPr lang="en-US" sz="1200" b="0" i="0" dirty="0">
                <a:solidFill>
                  <a:srgbClr val="000000"/>
                </a:solidFill>
                <a:effectLst/>
                <a:latin typeface="IBM Plex Serif" panose="02060503050406000203" pitchFamily="18" charset="0"/>
                <a:cs typeface="Arial" panose="020B0604020202020204" pitchFamily="34" charset="0"/>
              </a:rPr>
              <a:t>Define each participant group and outline their eligibility for Match participation</a:t>
            </a:r>
          </a:p>
          <a:p>
            <a:pPr marL="171450" indent="-171450">
              <a:buFont typeface="Arial" panose="020B0604020202020204" pitchFamily="34" charset="0"/>
              <a:buChar char="•"/>
            </a:pPr>
            <a:r>
              <a:rPr lang="en-US" sz="1200" b="0" i="0" dirty="0">
                <a:solidFill>
                  <a:srgbClr val="000000"/>
                </a:solidFill>
                <a:effectLst/>
                <a:latin typeface="IBM Plex Serif" panose="02060503050406000203" pitchFamily="18" charset="0"/>
                <a:cs typeface="Arial" panose="020B0604020202020204" pitchFamily="34" charset="0"/>
              </a:rPr>
              <a:t>Shield the ranking preferences and ranking decisions of each participant from coercion or exposure</a:t>
            </a:r>
          </a:p>
          <a:p>
            <a:pPr marL="171450" indent="-171450">
              <a:buFont typeface="Arial" panose="020B0604020202020204" pitchFamily="34" charset="0"/>
              <a:buChar char="•"/>
            </a:pPr>
            <a:r>
              <a:rPr lang="en-US" sz="1200" b="0" i="0" dirty="0">
                <a:solidFill>
                  <a:srgbClr val="000000"/>
                </a:solidFill>
                <a:effectLst/>
                <a:latin typeface="IBM Plex Serif" panose="02060503050406000203" pitchFamily="18" charset="0"/>
                <a:cs typeface="Arial" panose="020B0604020202020204" pitchFamily="34" charset="0"/>
              </a:rPr>
              <a:t>Lock in the commitment of each participant to honor the Match outcome, thereby ensuring continuity of training across the transition</a:t>
            </a:r>
          </a:p>
          <a:p>
            <a:pPr marL="171450" indent="-171450">
              <a:buFont typeface="Arial" panose="020B0604020202020204" pitchFamily="34" charset="0"/>
              <a:buChar char="•"/>
            </a:pPr>
            <a:r>
              <a:rPr lang="en-US" sz="1200" b="0" i="0" dirty="0">
                <a:solidFill>
                  <a:srgbClr val="000000"/>
                </a:solidFill>
                <a:effectLst/>
                <a:latin typeface="IBM Plex Serif" panose="02060503050406000203" pitchFamily="18" charset="0"/>
                <a:cs typeface="Arial" panose="020B0604020202020204" pitchFamily="34" charset="0"/>
              </a:rPr>
              <a:t>Authorize the evaluation of behaviors and/or actions that could compromise the integrity of the match</a:t>
            </a:r>
          </a:p>
          <a:p>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59588D4-D670-44E2-9ADE-BEAFE4E8813A}" type="slidenum">
              <a:rPr lang="en-US" smtClean="0"/>
              <a:t>3</a:t>
            </a:fld>
            <a:endParaRPr lang="en-US"/>
          </a:p>
        </p:txBody>
      </p:sp>
    </p:spTree>
    <p:extLst>
      <p:ext uri="{BB962C8B-B14F-4D97-AF65-F5344CB8AC3E}">
        <p14:creationId xmlns:p14="http://schemas.microsoft.com/office/powerpoint/2010/main" val="337742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68072-D8D6-C980-EC2B-4E722A4DC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5537C-3C9B-1567-B3D6-713847D95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B6F72-74D4-5C8E-3480-EA89A091C858}"/>
              </a:ext>
            </a:extLst>
          </p:cNvPr>
          <p:cNvSpPr>
            <a:spLocks noGrp="1"/>
          </p:cNvSpPr>
          <p:nvPr>
            <p:ph type="body" idx="1"/>
          </p:nvPr>
        </p:nvSpPr>
        <p:spPr/>
        <p:txBody>
          <a:bodyPr/>
          <a:lstStyle/>
          <a:p>
            <a:r>
              <a:rPr lang="en-US" dirty="0"/>
              <a:t>So, what is available to help you learn and navigate Match policies?</a:t>
            </a:r>
          </a:p>
          <a:p>
            <a:endParaRPr lang="en-US" dirty="0"/>
          </a:p>
          <a:p>
            <a:r>
              <a:rPr lang="en-US" dirty="0"/>
              <a:t>We have many resources to help programs and institutions, most of which are found on the NRMP website.  They include…</a:t>
            </a:r>
          </a:p>
          <a:p>
            <a:endParaRPr lang="en-US" dirty="0"/>
          </a:p>
          <a:p>
            <a:r>
              <a:rPr lang="en-US" dirty="0"/>
              <a:t>These resources offer helpful insights, guidance, and answers to common questions and needs of participants. We hope you’ll take some time to review, and you can always reach out with questions.</a:t>
            </a:r>
          </a:p>
          <a:p>
            <a:endParaRPr lang="en-US" dirty="0"/>
          </a:p>
        </p:txBody>
      </p:sp>
      <p:sp>
        <p:nvSpPr>
          <p:cNvPr id="4" name="Slide Number Placeholder 3">
            <a:extLst>
              <a:ext uri="{FF2B5EF4-FFF2-40B4-BE49-F238E27FC236}">
                <a16:creationId xmlns:a16="http://schemas.microsoft.com/office/drawing/2014/main" id="{C5F4F63E-4BC9-A9AE-0115-2A487E2E884F}"/>
              </a:ext>
            </a:extLst>
          </p:cNvPr>
          <p:cNvSpPr>
            <a:spLocks noGrp="1"/>
          </p:cNvSpPr>
          <p:nvPr>
            <p:ph type="sldNum" sz="quarter" idx="5"/>
          </p:nvPr>
        </p:nvSpPr>
        <p:spPr/>
        <p:txBody>
          <a:bodyPr/>
          <a:lstStyle/>
          <a:p>
            <a:fld id="{AEEEECF7-DE66-4B5D-8C5C-B633C4495E46}" type="slidenum">
              <a:rPr lang="en-US" smtClean="0"/>
              <a:t>30</a:t>
            </a:fld>
            <a:endParaRPr lang="en-US"/>
          </a:p>
        </p:txBody>
      </p:sp>
    </p:spTree>
    <p:extLst>
      <p:ext uri="{BB962C8B-B14F-4D97-AF65-F5344CB8AC3E}">
        <p14:creationId xmlns:p14="http://schemas.microsoft.com/office/powerpoint/2010/main" val="2581861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B12E2-FCB3-3068-8F8A-9EE548FAD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CC21F-A771-6FD1-29BF-68F54D2FD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6945B0-BB42-183A-B8BB-3AE8F5ECC72A}"/>
              </a:ext>
            </a:extLst>
          </p:cNvPr>
          <p:cNvSpPr>
            <a:spLocks noGrp="1"/>
          </p:cNvSpPr>
          <p:nvPr>
            <p:ph type="body" idx="1"/>
          </p:nvPr>
        </p:nvSpPr>
        <p:spPr/>
        <p:txBody>
          <a:bodyPr/>
          <a:lstStyle/>
          <a:p>
            <a:r>
              <a:rPr lang="en-US" dirty="0"/>
              <a:t>Our last section today covers updates and goings-on at the NRMP that might help or inform your Match experience, and </a:t>
            </a:r>
            <a:r>
              <a:rPr lang="en-US"/>
              <a:t>for that I’ll </a:t>
            </a:r>
            <a:r>
              <a:rPr lang="en-US" dirty="0"/>
              <a:t>turn it back over to Laurie.</a:t>
            </a:r>
          </a:p>
        </p:txBody>
      </p:sp>
      <p:sp>
        <p:nvSpPr>
          <p:cNvPr id="4" name="Slide Number Placeholder 3">
            <a:extLst>
              <a:ext uri="{FF2B5EF4-FFF2-40B4-BE49-F238E27FC236}">
                <a16:creationId xmlns:a16="http://schemas.microsoft.com/office/drawing/2014/main" id="{18DFF342-21CD-3956-2C6E-02192CB6D5C6}"/>
              </a:ext>
            </a:extLst>
          </p:cNvPr>
          <p:cNvSpPr>
            <a:spLocks noGrp="1"/>
          </p:cNvSpPr>
          <p:nvPr>
            <p:ph type="sldNum" sz="quarter" idx="5"/>
          </p:nvPr>
        </p:nvSpPr>
        <p:spPr/>
        <p:txBody>
          <a:bodyPr/>
          <a:lstStyle/>
          <a:p>
            <a:fld id="{AEEEECF7-DE66-4B5D-8C5C-B633C4495E46}" type="slidenum">
              <a:rPr lang="en-US" smtClean="0"/>
              <a:t>31</a:t>
            </a:fld>
            <a:endParaRPr lang="en-US"/>
          </a:p>
        </p:txBody>
      </p:sp>
    </p:spTree>
    <p:extLst>
      <p:ext uri="{BB962C8B-B14F-4D97-AF65-F5344CB8AC3E}">
        <p14:creationId xmlns:p14="http://schemas.microsoft.com/office/powerpoint/2010/main" val="1124574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both remind you of fee changes coming in 2025 but also to share with you some additional changes that will roll out for fellowship matches in 2026 and 2027.</a:t>
            </a:r>
          </a:p>
          <a:p>
            <a:endParaRPr lang="en-US" dirty="0"/>
          </a:p>
          <a:p>
            <a:r>
              <a:rPr lang="en-US" dirty="0"/>
              <a:t>For Fellowship Matches opening after June 30, 2025, the new fee structure will be:</a:t>
            </a:r>
          </a:p>
          <a:p>
            <a:endParaRPr lang="en-US" dirty="0"/>
          </a:p>
          <a:p>
            <a:pPr marL="342900" marR="0" indent="-342900">
              <a:lnSpc>
                <a:spcPct val="107000"/>
              </a:lnSpc>
              <a:spcAft>
                <a:spcPts val="800"/>
              </a:spcAft>
              <a:buFont typeface="Arial" panose="020B0604020202020204" pitchFamily="34" charset="0"/>
              <a:buChar char="•"/>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Institution Registration Fee: 		$300 per Match (currently $250)</a:t>
            </a: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07000"/>
              </a:lnSpc>
              <a:spcAft>
                <a:spcPts val="800"/>
              </a:spcAft>
              <a:buFont typeface="Arial" panose="020B0604020202020204" pitchFamily="34" charset="0"/>
              <a:buChar char="•"/>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Program Registration Fee: 		$100 per program track (currently $60)</a:t>
            </a:r>
          </a:p>
          <a:p>
            <a:pPr marL="342900" marR="0" indent="-342900">
              <a:lnSpc>
                <a:spcPct val="107000"/>
              </a:lnSpc>
              <a:spcAft>
                <a:spcPts val="800"/>
              </a:spcAft>
              <a:buFont typeface="Arial" panose="020B0604020202020204" pitchFamily="34" charset="0"/>
              <a:buChar char="•"/>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Per Applicant Matched to Program Fee: 	$75 per applicant (currently $60)</a:t>
            </a:r>
          </a:p>
          <a:p>
            <a:endParaRPr lang="en-US" dirty="0"/>
          </a:p>
          <a:p>
            <a:r>
              <a:rPr lang="en-US" dirty="0"/>
              <a:t>For Matches opening after Jan 1 2026, the NRMP will pivot from a per applicant matched to a program fee to a certified positions fee.  Read Slide</a:t>
            </a:r>
          </a:p>
          <a:p>
            <a:endParaRPr lang="en-US" dirty="0"/>
          </a:p>
          <a:p>
            <a:r>
              <a:rPr lang="en-US" dirty="0"/>
              <a:t>For Matches opening after Jan 1 2027, the certified positions fee will increase $10 dollars.  </a:t>
            </a:r>
          </a:p>
          <a:p>
            <a:endParaRPr lang="en-US" dirty="0"/>
          </a:p>
        </p:txBody>
      </p:sp>
      <p:sp>
        <p:nvSpPr>
          <p:cNvPr id="4" name="Slide Number Placeholder 3"/>
          <p:cNvSpPr>
            <a:spLocks noGrp="1"/>
          </p:cNvSpPr>
          <p:nvPr>
            <p:ph type="sldNum" sz="quarter" idx="5"/>
          </p:nvPr>
        </p:nvSpPr>
        <p:spPr/>
        <p:txBody>
          <a:bodyPr/>
          <a:lstStyle/>
          <a:p>
            <a:fld id="{AEEEECF7-DE66-4B5D-8C5C-B633C4495E46}" type="slidenum">
              <a:rPr lang="en-US" smtClean="0"/>
              <a:t>32</a:t>
            </a:fld>
            <a:endParaRPr lang="en-US"/>
          </a:p>
        </p:txBody>
      </p:sp>
    </p:spTree>
    <p:extLst>
      <p:ext uri="{BB962C8B-B14F-4D97-AF65-F5344CB8AC3E}">
        <p14:creationId xmlns:p14="http://schemas.microsoft.com/office/powerpoint/2010/main" val="3847358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here showcases the changes that were just presented.  There will no changes to the billing/invoice structure or process currently utilized by the NRMP.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ptos" panose="020B0004020202020204" pitchFamily="34" charset="0"/>
              </a:rPr>
              <a:t>The NRMP Board of Directors approved the changes in fees to support the variety of initiatives and enhancements NRMP is taking on to improve or inform the matching process as part of the transition to residency and fellowship.  Fee increases for institutions and programs have not occurred since 2018.  More messaging will be going out about the changes before the end of the year so institutions and programs can consider budget plans.</a:t>
            </a:r>
            <a:endParaRPr lang="en-US" dirty="0"/>
          </a:p>
          <a:p>
            <a:endParaRPr lang="en-US" dirty="0"/>
          </a:p>
        </p:txBody>
      </p:sp>
      <p:sp>
        <p:nvSpPr>
          <p:cNvPr id="4" name="Slide Number Placeholder 3"/>
          <p:cNvSpPr>
            <a:spLocks noGrp="1"/>
          </p:cNvSpPr>
          <p:nvPr>
            <p:ph type="sldNum" sz="quarter" idx="5"/>
          </p:nvPr>
        </p:nvSpPr>
        <p:spPr/>
        <p:txBody>
          <a:bodyPr/>
          <a:lstStyle/>
          <a:p>
            <a:fld id="{AEEEECF7-DE66-4B5D-8C5C-B633C4495E46}" type="slidenum">
              <a:rPr lang="en-US" smtClean="0"/>
              <a:t>33</a:t>
            </a:fld>
            <a:endParaRPr lang="en-US"/>
          </a:p>
        </p:txBody>
      </p:sp>
    </p:spTree>
    <p:extLst>
      <p:ext uri="{BB962C8B-B14F-4D97-AF65-F5344CB8AC3E}">
        <p14:creationId xmlns:p14="http://schemas.microsoft.com/office/powerpoint/2010/main" val="1932822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topic we want to make sure you are aware of is the change to the vetting process of all residents/fellows who train or rotate through the VA In short...(read the slide)</a:t>
            </a:r>
          </a:p>
        </p:txBody>
      </p:sp>
      <p:sp>
        <p:nvSpPr>
          <p:cNvPr id="4" name="Slide Number Placeholder 3"/>
          <p:cNvSpPr>
            <a:spLocks noGrp="1"/>
          </p:cNvSpPr>
          <p:nvPr>
            <p:ph type="sldNum" sz="quarter" idx="5"/>
          </p:nvPr>
        </p:nvSpPr>
        <p:spPr/>
        <p:txBody>
          <a:bodyPr/>
          <a:lstStyle/>
          <a:p>
            <a:fld id="{8996A1B6-4FB7-4326-9F8A-CA0953747BDB}" type="slidenum">
              <a:rPr lang="en-US" smtClean="0"/>
              <a:t>34</a:t>
            </a:fld>
            <a:endParaRPr lang="en-US"/>
          </a:p>
        </p:txBody>
      </p:sp>
    </p:spTree>
    <p:extLst>
      <p:ext uri="{BB962C8B-B14F-4D97-AF65-F5344CB8AC3E}">
        <p14:creationId xmlns:p14="http://schemas.microsoft.com/office/powerpoint/2010/main" val="2354791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QR code will take you to the statement on the NRMP’s website that outlines the information we have about the vetting changes, reminders about Match policy and obligation of programs with VA affiliations to inform interviewed applicants of the change.  The statement also has two resources from the Office of Academic Affiliations at the VA that provide additional guidance and offer answers to some commonly asked questions.</a:t>
            </a:r>
          </a:p>
          <a:p>
            <a:endParaRPr lang="en-US" dirty="0"/>
          </a:p>
          <a:p>
            <a:r>
              <a:rPr lang="en-US" dirty="0"/>
              <a:t>If you have questions, please email us at policy@nrmp.org.  This is not a NRMP policy but one we will continue to monitor and provide updates to the GME community as we receive them.</a:t>
            </a:r>
          </a:p>
        </p:txBody>
      </p:sp>
      <p:sp>
        <p:nvSpPr>
          <p:cNvPr id="4" name="Slide Number Placeholder 3"/>
          <p:cNvSpPr>
            <a:spLocks noGrp="1"/>
          </p:cNvSpPr>
          <p:nvPr>
            <p:ph type="sldNum" sz="quarter" idx="5"/>
          </p:nvPr>
        </p:nvSpPr>
        <p:spPr/>
        <p:txBody>
          <a:bodyPr/>
          <a:lstStyle/>
          <a:p>
            <a:fld id="{AEEEECF7-DE66-4B5D-8C5C-B633C4495E46}" type="slidenum">
              <a:rPr lang="en-US" smtClean="0"/>
              <a:t>35</a:t>
            </a:fld>
            <a:endParaRPr lang="en-US"/>
          </a:p>
        </p:txBody>
      </p:sp>
    </p:spTree>
    <p:extLst>
      <p:ext uri="{BB962C8B-B14F-4D97-AF65-F5344CB8AC3E}">
        <p14:creationId xmlns:p14="http://schemas.microsoft.com/office/powerpoint/2010/main" val="2931639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are pleased to share our updated Policies webpage with you.  With easier-to-identify left menu bar options, featuring targeted headers, as well as a content block at the top of the page that allows us to bring you curated resources for just-in-time match processes, we hope you find it easier to navigate to find topics of interest and helpful resources. Be sure to check it out!</a:t>
            </a:r>
          </a:p>
        </p:txBody>
      </p:sp>
      <p:sp>
        <p:nvSpPr>
          <p:cNvPr id="4" name="Slide Number Placeholder 3"/>
          <p:cNvSpPr>
            <a:spLocks noGrp="1"/>
          </p:cNvSpPr>
          <p:nvPr>
            <p:ph type="sldNum" sz="quarter" idx="5"/>
          </p:nvPr>
        </p:nvSpPr>
        <p:spPr/>
        <p:txBody>
          <a:bodyPr/>
          <a:lstStyle/>
          <a:p>
            <a:fld id="{AEEEECF7-DE66-4B5D-8C5C-B633C4495E46}" type="slidenum">
              <a:rPr lang="en-US" smtClean="0"/>
              <a:t>36</a:t>
            </a:fld>
            <a:endParaRPr lang="en-US"/>
          </a:p>
        </p:txBody>
      </p:sp>
    </p:spTree>
    <p:extLst>
      <p:ext uri="{BB962C8B-B14F-4D97-AF65-F5344CB8AC3E}">
        <p14:creationId xmlns:p14="http://schemas.microsoft.com/office/powerpoint/2010/main" val="1288195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9588D4-D670-44E2-9ADE-BEAFE4E8813A}" type="slidenum">
              <a:rPr lang="en-US" smtClean="0"/>
              <a:t>37</a:t>
            </a:fld>
            <a:endParaRPr lang="en-US"/>
          </a:p>
        </p:txBody>
      </p:sp>
    </p:spTree>
    <p:extLst>
      <p:ext uri="{BB962C8B-B14F-4D97-AF65-F5344CB8AC3E}">
        <p14:creationId xmlns:p14="http://schemas.microsoft.com/office/powerpoint/2010/main" val="1493929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That is all the time we have for questions today.</a:t>
            </a:r>
            <a:r>
              <a:rPr lang="en-US" sz="1800" baseline="0" dirty="0"/>
              <a:t> </a:t>
            </a:r>
            <a:r>
              <a:rPr lang="en-US" sz="1800" dirty="0"/>
              <a:t>Thank</a:t>
            </a:r>
            <a:r>
              <a:rPr lang="en-US" sz="1800" baseline="0" dirty="0"/>
              <a:t> you for joining us for this webinar. Please feel free to contact us if you need assistance and good luck in your Matches!</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225C39F-CA0F-4060-9E41-B56813EA55C7}" type="slidenum">
              <a:rPr lang="en-US" smtClean="0"/>
              <a:t>38</a:t>
            </a:fld>
            <a:endParaRPr lang="en-US"/>
          </a:p>
        </p:txBody>
      </p:sp>
    </p:spTree>
    <p:extLst>
      <p:ext uri="{BB962C8B-B14F-4D97-AF65-F5344CB8AC3E}">
        <p14:creationId xmlns:p14="http://schemas.microsoft.com/office/powerpoint/2010/main" val="237292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Calibri"/>
              </a:rPr>
              <a:t>To ensure a transition that is as seamless as possible, the NRMP’s Match policies also provide structure to aspects of the transition that are not directly focused on matching.  The NRMP’s Agreements</a:t>
            </a:r>
          </a:p>
          <a:p>
            <a:r>
              <a:rPr lang="en-US" sz="1200" dirty="0">
                <a:cs typeface="Calibri"/>
              </a:rPr>
              <a:t> </a:t>
            </a:r>
          </a:p>
          <a:p>
            <a:pPr marL="171450" indent="-171450">
              <a:buFont typeface="Arial" panose="020B0604020202020204" pitchFamily="34" charset="0"/>
              <a:buChar char="•"/>
            </a:pPr>
            <a:r>
              <a:rPr lang="en-US" sz="1200" dirty="0"/>
              <a:t>Require disclosure of complete, timely, and accurate information – not just an applicant’s education or prior training but also about possible legal experiences; for programs, it’s about contacts and onboarding requirements</a:t>
            </a:r>
          </a:p>
          <a:p>
            <a:pPr marL="171450" indent="-171450">
              <a:buFont typeface="Arial" panose="020B0604020202020204" pitchFamily="34" charset="0"/>
              <a:buChar char="•"/>
            </a:pPr>
            <a:r>
              <a:rPr lang="en-US" sz="1200" dirty="0"/>
              <a:t>Mandate ethical and professionally responsible behavior at all phases – no logging in to someone else’s profile and changing their ranks; no coercion; no plagiarism</a:t>
            </a:r>
          </a:p>
          <a:p>
            <a:pPr marL="171450" indent="-171450">
              <a:buFont typeface="Arial" panose="020B0604020202020204" pitchFamily="34" charset="0"/>
              <a:buChar char="•"/>
            </a:pPr>
            <a:r>
              <a:rPr lang="en-US" sz="1200" dirty="0"/>
              <a:t>Foster transparency, equity during the interview invitation and acceptance period – encourage and allow time and space for applicants to consider the programs with which they want to meet</a:t>
            </a:r>
          </a:p>
          <a:p>
            <a:pPr marL="171450" indent="-171450">
              <a:buFont typeface="Arial" panose="020B0604020202020204" pitchFamily="34" charset="0"/>
              <a:buChar char="•"/>
            </a:pPr>
            <a:r>
              <a:rPr lang="en-US" sz="1200" dirty="0"/>
              <a:t>Authorize transmission of Match information for research purposes – build necessary partnerships to combine data/understanding to better address issues related to application, ranking, matching, training, career.</a:t>
            </a:r>
          </a:p>
        </p:txBody>
      </p:sp>
      <p:sp>
        <p:nvSpPr>
          <p:cNvPr id="4" name="Slide Number Placeholder 3"/>
          <p:cNvSpPr>
            <a:spLocks noGrp="1"/>
          </p:cNvSpPr>
          <p:nvPr>
            <p:ph type="sldNum" sz="quarter" idx="5"/>
          </p:nvPr>
        </p:nvSpPr>
        <p:spPr/>
        <p:txBody>
          <a:bodyPr/>
          <a:lstStyle/>
          <a:p>
            <a:fld id="{659588D4-D670-44E2-9ADE-BEAFE4E8813A}" type="slidenum">
              <a:rPr lang="en-US" smtClean="0"/>
              <a:t>4</a:t>
            </a:fld>
            <a:endParaRPr lang="en-US"/>
          </a:p>
        </p:txBody>
      </p:sp>
    </p:spTree>
    <p:extLst>
      <p:ext uri="{BB962C8B-B14F-4D97-AF65-F5344CB8AC3E}">
        <p14:creationId xmlns:p14="http://schemas.microsoft.com/office/powerpoint/2010/main" val="37001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So why does Policy Matter?  In the end, NRMP Policies help foster parity, equity and accountability during the transition. We believe...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205740" indent="-205740" defTabSz="822960">
              <a:spcBef>
                <a:spcPts val="900"/>
              </a:spcBef>
              <a:buClr>
                <a:srgbClr val="547A82"/>
              </a:buClr>
              <a:buFont typeface="Wingdings" panose="05000000000000000000" pitchFamily="2" charset="2"/>
              <a:buChar char="§"/>
            </a:pPr>
            <a:r>
              <a:rPr lang="en-US" sz="1200" dirty="0">
                <a:solidFill>
                  <a:prstClr val="black"/>
                </a:solidFill>
                <a:latin typeface="Arial" panose="020B0604020202020204"/>
              </a:rPr>
              <a:t>Participants should be able to navigate the Match with the same rules and timelines</a:t>
            </a:r>
          </a:p>
          <a:p>
            <a:pPr marL="205740" marR="0" lvl="0" indent="-205740" algn="l" defTabSz="822960" rtl="0" eaLnBrk="1" fontAlgn="auto" latinLnBrk="0" hangingPunct="1">
              <a:lnSpc>
                <a:spcPct val="100000"/>
              </a:lnSpc>
              <a:spcBef>
                <a:spcPts val="900"/>
              </a:spcBef>
              <a:spcAft>
                <a:spcPts val="0"/>
              </a:spcAft>
              <a:buClr>
                <a:srgbClr val="547A82"/>
              </a:buClr>
              <a:buSzTx/>
              <a:buFont typeface="Wingdings" panose="05000000000000000000" pitchFamily="2" charset="2"/>
              <a:buChar char="§"/>
              <a:tabLst/>
              <a:defRPr/>
            </a:pPr>
            <a:r>
              <a:rPr lang="en-US" sz="1200" dirty="0">
                <a:solidFill>
                  <a:prstClr val="black"/>
                </a:solidFill>
                <a:latin typeface="Arial" panose="020B0604020202020204"/>
              </a:rPr>
              <a:t>Participants should have access to a matching venue that is impartial and driven solely by individual preferences</a:t>
            </a:r>
          </a:p>
          <a:p>
            <a:pPr marL="205740" indent="-205740" defTabSz="822960">
              <a:spcBef>
                <a:spcPts val="900"/>
              </a:spcBef>
              <a:buClr>
                <a:srgbClr val="547A82"/>
              </a:buClr>
              <a:buFont typeface="Wingdings" panose="05000000000000000000" pitchFamily="2" charset="2"/>
              <a:buChar char="§"/>
            </a:pPr>
            <a:r>
              <a:rPr lang="en-US" sz="1200" dirty="0">
                <a:solidFill>
                  <a:prstClr val="black"/>
                </a:solidFill>
                <a:latin typeface="Arial" panose="020B0604020202020204"/>
              </a:rPr>
              <a:t>Participants should treat each other and the Match with integrity and professionalism</a:t>
            </a:r>
          </a:p>
          <a:p>
            <a:pPr marL="0" indent="0" defTabSz="822960">
              <a:spcBef>
                <a:spcPts val="900"/>
              </a:spcBef>
              <a:buClr>
                <a:srgbClr val="547A82"/>
              </a:buClr>
              <a:buFont typeface="Wingdings" panose="05000000000000000000" pitchFamily="2" charset="2"/>
              <a:buNone/>
            </a:pPr>
            <a:endParaRPr lang="en-US" sz="1200" b="1" dirty="0">
              <a:solidFill>
                <a:prstClr val="black"/>
              </a:solidFill>
              <a:latin typeface="Arial" panose="020B0604020202020204"/>
            </a:endParaRPr>
          </a:p>
          <a:p>
            <a:pPr marL="0" indent="0" defTabSz="822960">
              <a:spcBef>
                <a:spcPts val="900"/>
              </a:spcBef>
              <a:buClr>
                <a:srgbClr val="547A82"/>
              </a:buClr>
              <a:buFont typeface="Wingdings" panose="05000000000000000000" pitchFamily="2" charset="2"/>
              <a:buNone/>
            </a:pPr>
            <a:r>
              <a:rPr lang="en-US" sz="1200" b="1" dirty="0">
                <a:solidFill>
                  <a:prstClr val="black"/>
                </a:solidFill>
                <a:latin typeface="Arial" panose="020B0604020202020204"/>
              </a:rPr>
              <a:t>As we move through today’s presentation, we hope you will keep these objectives in mind and recognize that the policies are intended to guide and support all individuals through the transition.</a:t>
            </a:r>
          </a:p>
          <a:p>
            <a:pPr marL="205740" indent="-205740" defTabSz="822960">
              <a:spcBef>
                <a:spcPts val="900"/>
              </a:spcBef>
              <a:buClr>
                <a:srgbClr val="547A82"/>
              </a:buClr>
              <a:buFont typeface="Wingdings" panose="05000000000000000000" pitchFamily="2" charset="2"/>
              <a:buChar char="§"/>
            </a:pPr>
            <a:endParaRPr lang="en-US" sz="1200" dirty="0">
              <a:solidFill>
                <a:prstClr val="black"/>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588D4-D670-44E2-9ADE-BEAFE4E88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98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pivot to a look at the Specialties Matching Service, or SMS, and new policy language for Matches opening in 2025.</a:t>
            </a:r>
          </a:p>
        </p:txBody>
      </p:sp>
      <p:sp>
        <p:nvSpPr>
          <p:cNvPr id="4" name="Slide Number Placeholder 3"/>
          <p:cNvSpPr>
            <a:spLocks noGrp="1"/>
          </p:cNvSpPr>
          <p:nvPr>
            <p:ph type="sldNum" sz="quarter" idx="5"/>
          </p:nvPr>
        </p:nvSpPr>
        <p:spPr/>
        <p:txBody>
          <a:bodyPr/>
          <a:lstStyle/>
          <a:p>
            <a:fld id="{AEEEECF7-DE66-4B5D-8C5C-B633C4495E46}" type="slidenum">
              <a:rPr lang="en-US" smtClean="0"/>
              <a:t>6</a:t>
            </a:fld>
            <a:endParaRPr lang="en-US"/>
          </a:p>
        </p:txBody>
      </p:sp>
    </p:spTree>
    <p:extLst>
      <p:ext uri="{BB962C8B-B14F-4D97-AF65-F5344CB8AC3E}">
        <p14:creationId xmlns:p14="http://schemas.microsoft.com/office/powerpoint/2010/main" val="267394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like to acknowledge the few Fellowship Matches that remain open for July 2025 appointments. The last of this year’s Matches are underway and set to close out in December and early January for July 2025 appointments. They include...</a:t>
            </a:r>
          </a:p>
        </p:txBody>
      </p:sp>
      <p:sp>
        <p:nvSpPr>
          <p:cNvPr id="4" name="Slide Number Placeholder 3"/>
          <p:cNvSpPr>
            <a:spLocks noGrp="1"/>
          </p:cNvSpPr>
          <p:nvPr>
            <p:ph type="sldNum" sz="quarter" idx="5"/>
          </p:nvPr>
        </p:nvSpPr>
        <p:spPr/>
        <p:txBody>
          <a:bodyPr/>
          <a:lstStyle/>
          <a:p>
            <a:fld id="{8996A1B6-4FB7-4326-9F8A-CA0953747BDB}" type="slidenum">
              <a:rPr lang="en-US" smtClean="0"/>
              <a:t>7</a:t>
            </a:fld>
            <a:endParaRPr lang="en-US"/>
          </a:p>
        </p:txBody>
      </p:sp>
    </p:spTree>
    <p:extLst>
      <p:ext uri="{BB962C8B-B14F-4D97-AF65-F5344CB8AC3E}">
        <p14:creationId xmlns:p14="http://schemas.microsoft.com/office/powerpoint/2010/main" val="95192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are always excited to welcome new specialties to the SMS family. This year, Interventional Cardiology joined the Medicine and Pediatrics Fellowship Match, and we are pleased to announce that three new Pathology subs are joining the SMS this upcoming year for July 2026 appointment!  Hematopathology, Molecular and Genetic Pathology, and Bone and Soft Tissue Pathology will join Forensic Pathology to create a combined Fellowship Match (the timeline for that Match occurs Feb – April).</a:t>
            </a:r>
          </a:p>
          <a:p>
            <a:endParaRPr lang="en-US" dirty="0"/>
          </a:p>
          <a:p>
            <a:r>
              <a:rPr lang="en-US" dirty="0"/>
              <a:t>Now let’s turn attention to some new policy language in the Match Agreements.</a:t>
            </a:r>
          </a:p>
        </p:txBody>
      </p:sp>
      <p:sp>
        <p:nvSpPr>
          <p:cNvPr id="4" name="Slide Number Placeholder 3"/>
          <p:cNvSpPr>
            <a:spLocks noGrp="1"/>
          </p:cNvSpPr>
          <p:nvPr>
            <p:ph type="sldNum" sz="quarter" idx="5"/>
          </p:nvPr>
        </p:nvSpPr>
        <p:spPr/>
        <p:txBody>
          <a:bodyPr/>
          <a:lstStyle/>
          <a:p>
            <a:fld id="{8996A1B6-4FB7-4326-9F8A-CA0953747BDB}" type="slidenum">
              <a:rPr lang="en-US" smtClean="0"/>
              <a:t>8</a:t>
            </a:fld>
            <a:endParaRPr lang="en-US"/>
          </a:p>
        </p:txBody>
      </p:sp>
    </p:spTree>
    <p:extLst>
      <p:ext uri="{BB962C8B-B14F-4D97-AF65-F5344CB8AC3E}">
        <p14:creationId xmlns:p14="http://schemas.microsoft.com/office/powerpoint/2010/main" val="403387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Arial" panose="020B0604020202020204" pitchFamily="34" charset="0"/>
                <a:cs typeface="Arial" panose="020B0604020202020204" pitchFamily="34" charset="0"/>
              </a:rPr>
              <a:t>NRMP policies are a critical part of the Match experience, and as we’ve covered, the Match Participation Agreements that govern the NRMP Matching Program outline participant roles and responsibilities for Match participation. In recent years, the Match Agreements have been modernized and provide better flow, more targeted content, and increased guidance for all Match participants.  </a:t>
            </a:r>
          </a:p>
          <a:p>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As part of the registration process, participants are provided with an Important Notice page that identifies key policies.  Participants then are prompted to read the entire Match Participation Agreement and attest that they will comply with NRMP policies and adhere to the outcome of the Match.  When the Match registration process is complete, the MPA becomes a binding contract.</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588D4-D670-44E2-9ADE-BEAFE4E88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53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 1">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0924CCB-03AD-4DA6-8964-612CE5B15C1F}"/>
              </a:ext>
            </a:extLst>
          </p:cNvPr>
          <p:cNvSpPr>
            <a:spLocks noGrp="1"/>
          </p:cNvSpPr>
          <p:nvPr>
            <p:ph type="pic" sz="quarter" idx="10" hasCustomPrompt="1"/>
          </p:nvPr>
        </p:nvSpPr>
        <p:spPr>
          <a:xfrm>
            <a:off x="0" y="1"/>
            <a:ext cx="12192000" cy="3426957"/>
          </a:xfrm>
          <a:gradFill>
            <a:gsLst>
              <a:gs pos="0">
                <a:srgbClr val="14678F"/>
              </a:gs>
              <a:gs pos="100000">
                <a:srgbClr val="448FB5"/>
              </a:gs>
            </a:gsLst>
            <a:lin ang="0" scaled="0"/>
          </a:gradFill>
        </p:spPr>
        <p:txBody>
          <a:bodyPr anchor="ctr">
            <a:normAutofit/>
          </a:bodyPr>
          <a:lstStyle>
            <a:lvl1pPr algn="ctr">
              <a:lnSpc>
                <a:spcPct val="100000"/>
              </a:lnSpc>
              <a:defRPr sz="1080">
                <a:solidFill>
                  <a:schemeClr val="bg1">
                    <a:lumMod val="75000"/>
                  </a:schemeClr>
                </a:solidFill>
              </a:defRPr>
            </a:lvl1pPr>
          </a:lstStyle>
          <a:p>
            <a:r>
              <a:rPr lang="en-US"/>
              <a:t>CLICK TO ADD IMAGE</a:t>
            </a:r>
          </a:p>
        </p:txBody>
      </p:sp>
      <p:sp>
        <p:nvSpPr>
          <p:cNvPr id="2" name="Title 1"/>
          <p:cNvSpPr>
            <a:spLocks noGrp="1"/>
          </p:cNvSpPr>
          <p:nvPr>
            <p:ph type="ctrTitle" hasCustomPrompt="1"/>
          </p:nvPr>
        </p:nvSpPr>
        <p:spPr>
          <a:xfrm>
            <a:off x="411737" y="3448072"/>
            <a:ext cx="10661639" cy="2038698"/>
          </a:xfrm>
        </p:spPr>
        <p:txBody>
          <a:bodyPr anchor="b">
            <a:normAutofit/>
          </a:bodyPr>
          <a:lstStyle>
            <a:lvl1pPr algn="l">
              <a:lnSpc>
                <a:spcPct val="92000"/>
              </a:lnSpc>
              <a:defRPr sz="4860">
                <a:solidFill>
                  <a:schemeClr val="bg1"/>
                </a:solidFill>
              </a:defRPr>
            </a:lvl1pPr>
          </a:lstStyle>
          <a:p>
            <a:r>
              <a:rPr lang="en-US"/>
              <a:t>Presentation Title Lorem Ipsum </a:t>
            </a:r>
            <a:r>
              <a:rPr lang="en-US" err="1"/>
              <a:t>Doler</a:t>
            </a:r>
            <a:r>
              <a:rPr lang="en-US"/>
              <a:t> </a:t>
            </a:r>
            <a:r>
              <a:rPr lang="en-US" err="1"/>
              <a:t>Verden</a:t>
            </a:r>
            <a:r>
              <a:rPr lang="en-US"/>
              <a:t> Estes</a:t>
            </a:r>
          </a:p>
        </p:txBody>
      </p:sp>
      <p:sp>
        <p:nvSpPr>
          <p:cNvPr id="3" name="Subtitle 2"/>
          <p:cNvSpPr>
            <a:spLocks noGrp="1"/>
          </p:cNvSpPr>
          <p:nvPr>
            <p:ph type="subTitle" idx="1" hasCustomPrompt="1"/>
          </p:nvPr>
        </p:nvSpPr>
        <p:spPr>
          <a:xfrm>
            <a:off x="411738" y="5889314"/>
            <a:ext cx="8262802" cy="740726"/>
          </a:xfrm>
        </p:spPr>
        <p:txBody>
          <a:bodyPr>
            <a:normAutofit/>
          </a:bodyPr>
          <a:lstStyle>
            <a:lvl1pPr marL="0" indent="0" algn="l">
              <a:lnSpc>
                <a:spcPct val="100000"/>
              </a:lnSpc>
              <a:spcAft>
                <a:spcPts val="630"/>
              </a:spcAft>
              <a:buNone/>
              <a:defRPr sz="1620" b="0" i="0">
                <a:solidFill>
                  <a:schemeClr val="bg1"/>
                </a:solidFill>
              </a:defRPr>
            </a:lvl1pPr>
            <a:lvl2pPr marL="456908" indent="0" algn="ctr">
              <a:buNone/>
              <a:defRPr sz="1999"/>
            </a:lvl2pPr>
            <a:lvl3pPr marL="913815" indent="0" algn="ctr">
              <a:buNone/>
              <a:defRPr sz="1799"/>
            </a:lvl3pPr>
            <a:lvl4pPr marL="1370723" indent="0" algn="ctr">
              <a:buNone/>
              <a:defRPr sz="1599"/>
            </a:lvl4pPr>
            <a:lvl5pPr marL="1827630" indent="0" algn="ctr">
              <a:buNone/>
              <a:defRPr sz="1599"/>
            </a:lvl5pPr>
            <a:lvl6pPr marL="2284537" indent="0" algn="ctr">
              <a:buNone/>
              <a:defRPr sz="1599"/>
            </a:lvl6pPr>
            <a:lvl7pPr marL="2741444" indent="0" algn="ctr">
              <a:buNone/>
              <a:defRPr sz="1599"/>
            </a:lvl7pPr>
            <a:lvl8pPr marL="3198352" indent="0" algn="ctr">
              <a:buNone/>
              <a:defRPr sz="1599"/>
            </a:lvl8pPr>
            <a:lvl9pPr marL="3655259" indent="0" algn="ctr">
              <a:buNone/>
              <a:defRPr sz="1599"/>
            </a:lvl9pPr>
          </a:lstStyle>
          <a:p>
            <a:r>
              <a:rPr lang="en-US"/>
              <a:t>Prepared by: </a:t>
            </a:r>
          </a:p>
          <a:p>
            <a:endParaRPr lang="en-US"/>
          </a:p>
        </p:txBody>
      </p:sp>
      <p:grpSp>
        <p:nvGrpSpPr>
          <p:cNvPr id="13" name="Group 4">
            <a:extLst>
              <a:ext uri="{FF2B5EF4-FFF2-40B4-BE49-F238E27FC236}">
                <a16:creationId xmlns:a16="http://schemas.microsoft.com/office/drawing/2014/main" id="{768ABB94-7009-417E-A744-C37C50DE5E95}"/>
              </a:ext>
            </a:extLst>
          </p:cNvPr>
          <p:cNvGrpSpPr>
            <a:grpSpLocks noChangeAspect="1"/>
          </p:cNvGrpSpPr>
          <p:nvPr userDrawn="1"/>
        </p:nvGrpSpPr>
        <p:grpSpPr bwMode="auto">
          <a:xfrm>
            <a:off x="9110010" y="5933465"/>
            <a:ext cx="2827494" cy="720563"/>
            <a:chOff x="4041" y="2712"/>
            <a:chExt cx="4149" cy="1058"/>
          </a:xfrm>
          <a:solidFill>
            <a:schemeClr val="bg1"/>
          </a:solidFill>
        </p:grpSpPr>
        <p:sp>
          <p:nvSpPr>
            <p:cNvPr id="15" name="Freeform 5">
              <a:extLst>
                <a:ext uri="{FF2B5EF4-FFF2-40B4-BE49-F238E27FC236}">
                  <a16:creationId xmlns:a16="http://schemas.microsoft.com/office/drawing/2014/main" id="{35901B55-C8FB-422B-9515-1DD4AE389201}"/>
                </a:ext>
              </a:extLst>
            </p:cNvPr>
            <p:cNvSpPr>
              <a:spLocks noEditPoints="1"/>
            </p:cNvSpPr>
            <p:nvPr userDrawn="1"/>
          </p:nvSpPr>
          <p:spPr bwMode="auto">
            <a:xfrm>
              <a:off x="4395" y="2729"/>
              <a:ext cx="1698" cy="816"/>
            </a:xfrm>
            <a:custGeom>
              <a:avLst/>
              <a:gdLst>
                <a:gd name="T0" fmla="*/ 1394 w 1698"/>
                <a:gd name="T1" fmla="*/ 0 h 816"/>
                <a:gd name="T2" fmla="*/ 1180 w 1698"/>
                <a:gd name="T3" fmla="*/ 0 h 816"/>
                <a:gd name="T4" fmla="*/ 905 w 1698"/>
                <a:gd name="T5" fmla="*/ 742 h 816"/>
                <a:gd name="T6" fmla="*/ 905 w 1698"/>
                <a:gd name="T7" fmla="*/ 0 h 816"/>
                <a:gd name="T8" fmla="*/ 594 w 1698"/>
                <a:gd name="T9" fmla="*/ 0 h 816"/>
                <a:gd name="T10" fmla="*/ 454 w 1698"/>
                <a:gd name="T11" fmla="*/ 544 h 816"/>
                <a:gd name="T12" fmla="*/ 451 w 1698"/>
                <a:gd name="T13" fmla="*/ 544 h 816"/>
                <a:gd name="T14" fmla="*/ 311 w 1698"/>
                <a:gd name="T15" fmla="*/ 0 h 816"/>
                <a:gd name="T16" fmla="*/ 0 w 1698"/>
                <a:gd name="T17" fmla="*/ 0 h 816"/>
                <a:gd name="T18" fmla="*/ 0 w 1698"/>
                <a:gd name="T19" fmla="*/ 816 h 816"/>
                <a:gd name="T20" fmla="*/ 200 w 1698"/>
                <a:gd name="T21" fmla="*/ 816 h 816"/>
                <a:gd name="T22" fmla="*/ 200 w 1698"/>
                <a:gd name="T23" fmla="*/ 198 h 816"/>
                <a:gd name="T24" fmla="*/ 202 w 1698"/>
                <a:gd name="T25" fmla="*/ 198 h 816"/>
                <a:gd name="T26" fmla="*/ 371 w 1698"/>
                <a:gd name="T27" fmla="*/ 816 h 816"/>
                <a:gd name="T28" fmla="*/ 532 w 1698"/>
                <a:gd name="T29" fmla="*/ 816 h 816"/>
                <a:gd name="T30" fmla="*/ 703 w 1698"/>
                <a:gd name="T31" fmla="*/ 198 h 816"/>
                <a:gd name="T32" fmla="*/ 705 w 1698"/>
                <a:gd name="T33" fmla="*/ 198 h 816"/>
                <a:gd name="T34" fmla="*/ 705 w 1698"/>
                <a:gd name="T35" fmla="*/ 816 h 816"/>
                <a:gd name="T36" fmla="*/ 876 w 1698"/>
                <a:gd name="T37" fmla="*/ 816 h 816"/>
                <a:gd name="T38" fmla="*/ 905 w 1698"/>
                <a:gd name="T39" fmla="*/ 816 h 816"/>
                <a:gd name="T40" fmla="*/ 1092 w 1698"/>
                <a:gd name="T41" fmla="*/ 816 h 816"/>
                <a:gd name="T42" fmla="*/ 1145 w 1698"/>
                <a:gd name="T43" fmla="*/ 671 h 816"/>
                <a:gd name="T44" fmla="*/ 1427 w 1698"/>
                <a:gd name="T45" fmla="*/ 671 h 816"/>
                <a:gd name="T46" fmla="*/ 1477 w 1698"/>
                <a:gd name="T47" fmla="*/ 816 h 816"/>
                <a:gd name="T48" fmla="*/ 1698 w 1698"/>
                <a:gd name="T49" fmla="*/ 816 h 816"/>
                <a:gd name="T50" fmla="*/ 1394 w 1698"/>
                <a:gd name="T51" fmla="*/ 0 h 816"/>
                <a:gd name="T52" fmla="*/ 1192 w 1698"/>
                <a:gd name="T53" fmla="*/ 513 h 816"/>
                <a:gd name="T54" fmla="*/ 1285 w 1698"/>
                <a:gd name="T55" fmla="*/ 227 h 816"/>
                <a:gd name="T56" fmla="*/ 1287 w 1698"/>
                <a:gd name="T57" fmla="*/ 227 h 816"/>
                <a:gd name="T58" fmla="*/ 1377 w 1698"/>
                <a:gd name="T59" fmla="*/ 513 h 816"/>
                <a:gd name="T60" fmla="*/ 1192 w 1698"/>
                <a:gd name="T61" fmla="*/ 513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8" h="816">
                  <a:moveTo>
                    <a:pt x="1394" y="0"/>
                  </a:moveTo>
                  <a:lnTo>
                    <a:pt x="1180" y="0"/>
                  </a:lnTo>
                  <a:lnTo>
                    <a:pt x="905" y="742"/>
                  </a:lnTo>
                  <a:lnTo>
                    <a:pt x="905" y="0"/>
                  </a:lnTo>
                  <a:lnTo>
                    <a:pt x="594" y="0"/>
                  </a:lnTo>
                  <a:lnTo>
                    <a:pt x="454" y="544"/>
                  </a:lnTo>
                  <a:lnTo>
                    <a:pt x="451" y="544"/>
                  </a:lnTo>
                  <a:lnTo>
                    <a:pt x="311" y="0"/>
                  </a:lnTo>
                  <a:lnTo>
                    <a:pt x="0" y="0"/>
                  </a:lnTo>
                  <a:lnTo>
                    <a:pt x="0" y="816"/>
                  </a:lnTo>
                  <a:lnTo>
                    <a:pt x="200" y="816"/>
                  </a:lnTo>
                  <a:lnTo>
                    <a:pt x="200" y="198"/>
                  </a:lnTo>
                  <a:lnTo>
                    <a:pt x="202" y="198"/>
                  </a:lnTo>
                  <a:lnTo>
                    <a:pt x="371" y="816"/>
                  </a:lnTo>
                  <a:lnTo>
                    <a:pt x="532" y="816"/>
                  </a:lnTo>
                  <a:lnTo>
                    <a:pt x="703" y="198"/>
                  </a:lnTo>
                  <a:lnTo>
                    <a:pt x="705" y="198"/>
                  </a:lnTo>
                  <a:lnTo>
                    <a:pt x="705" y="816"/>
                  </a:lnTo>
                  <a:lnTo>
                    <a:pt x="876" y="816"/>
                  </a:lnTo>
                  <a:lnTo>
                    <a:pt x="905" y="816"/>
                  </a:lnTo>
                  <a:lnTo>
                    <a:pt x="1092" y="816"/>
                  </a:lnTo>
                  <a:lnTo>
                    <a:pt x="1145" y="671"/>
                  </a:lnTo>
                  <a:lnTo>
                    <a:pt x="1427" y="671"/>
                  </a:lnTo>
                  <a:lnTo>
                    <a:pt x="1477" y="816"/>
                  </a:lnTo>
                  <a:lnTo>
                    <a:pt x="1698" y="816"/>
                  </a:lnTo>
                  <a:lnTo>
                    <a:pt x="1394" y="0"/>
                  </a:lnTo>
                  <a:close/>
                  <a:moveTo>
                    <a:pt x="1192" y="513"/>
                  </a:moveTo>
                  <a:lnTo>
                    <a:pt x="1285" y="227"/>
                  </a:lnTo>
                  <a:lnTo>
                    <a:pt x="1287" y="227"/>
                  </a:lnTo>
                  <a:lnTo>
                    <a:pt x="1377" y="513"/>
                  </a:lnTo>
                  <a:lnTo>
                    <a:pt x="1192" y="5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6" name="Freeform 6">
              <a:extLst>
                <a:ext uri="{FF2B5EF4-FFF2-40B4-BE49-F238E27FC236}">
                  <a16:creationId xmlns:a16="http://schemas.microsoft.com/office/drawing/2014/main" id="{9A858CFD-6BF9-4921-9357-0CD791BAD86C}"/>
                </a:ext>
              </a:extLst>
            </p:cNvPr>
            <p:cNvSpPr>
              <a:spLocks/>
            </p:cNvSpPr>
            <p:nvPr userDrawn="1"/>
          </p:nvSpPr>
          <p:spPr bwMode="auto">
            <a:xfrm>
              <a:off x="5905" y="2729"/>
              <a:ext cx="696" cy="816"/>
            </a:xfrm>
            <a:custGeom>
              <a:avLst/>
              <a:gdLst>
                <a:gd name="T0" fmla="*/ 696 w 696"/>
                <a:gd name="T1" fmla="*/ 184 h 816"/>
                <a:gd name="T2" fmla="*/ 454 w 696"/>
                <a:gd name="T3" fmla="*/ 184 h 816"/>
                <a:gd name="T4" fmla="*/ 454 w 696"/>
                <a:gd name="T5" fmla="*/ 816 h 816"/>
                <a:gd name="T6" fmla="*/ 243 w 696"/>
                <a:gd name="T7" fmla="*/ 816 h 816"/>
                <a:gd name="T8" fmla="*/ 243 w 696"/>
                <a:gd name="T9" fmla="*/ 184 h 816"/>
                <a:gd name="T10" fmla="*/ 0 w 696"/>
                <a:gd name="T11" fmla="*/ 184 h 816"/>
                <a:gd name="T12" fmla="*/ 0 w 696"/>
                <a:gd name="T13" fmla="*/ 0 h 816"/>
                <a:gd name="T14" fmla="*/ 696 w 696"/>
                <a:gd name="T15" fmla="*/ 0 h 816"/>
                <a:gd name="T16" fmla="*/ 696 w 696"/>
                <a:gd name="T17" fmla="*/ 18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816">
                  <a:moveTo>
                    <a:pt x="696" y="184"/>
                  </a:moveTo>
                  <a:lnTo>
                    <a:pt x="454" y="184"/>
                  </a:lnTo>
                  <a:lnTo>
                    <a:pt x="454" y="816"/>
                  </a:lnTo>
                  <a:lnTo>
                    <a:pt x="243" y="816"/>
                  </a:lnTo>
                  <a:lnTo>
                    <a:pt x="243" y="184"/>
                  </a:lnTo>
                  <a:lnTo>
                    <a:pt x="0" y="184"/>
                  </a:lnTo>
                  <a:lnTo>
                    <a:pt x="0" y="0"/>
                  </a:lnTo>
                  <a:lnTo>
                    <a:pt x="696" y="0"/>
                  </a:lnTo>
                  <a:lnTo>
                    <a:pt x="696"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7" name="Freeform 7">
              <a:extLst>
                <a:ext uri="{FF2B5EF4-FFF2-40B4-BE49-F238E27FC236}">
                  <a16:creationId xmlns:a16="http://schemas.microsoft.com/office/drawing/2014/main" id="{8F64DC3C-A3CD-4068-AFC4-919010030BB7}"/>
                </a:ext>
              </a:extLst>
            </p:cNvPr>
            <p:cNvSpPr>
              <a:spLocks/>
            </p:cNvSpPr>
            <p:nvPr userDrawn="1"/>
          </p:nvSpPr>
          <p:spPr bwMode="auto">
            <a:xfrm>
              <a:off x="6556" y="2712"/>
              <a:ext cx="774" cy="850"/>
            </a:xfrm>
            <a:custGeom>
              <a:avLst/>
              <a:gdLst>
                <a:gd name="T0" fmla="*/ 237 w 326"/>
                <a:gd name="T1" fmla="*/ 129 h 356"/>
                <a:gd name="T2" fmla="*/ 168 w 326"/>
                <a:gd name="T3" fmla="*/ 77 h 356"/>
                <a:gd name="T4" fmla="*/ 89 w 326"/>
                <a:gd name="T5" fmla="*/ 178 h 356"/>
                <a:gd name="T6" fmla="*/ 168 w 326"/>
                <a:gd name="T7" fmla="*/ 279 h 356"/>
                <a:gd name="T8" fmla="*/ 237 w 326"/>
                <a:gd name="T9" fmla="*/ 216 h 356"/>
                <a:gd name="T10" fmla="*/ 326 w 326"/>
                <a:gd name="T11" fmla="*/ 216 h 356"/>
                <a:gd name="T12" fmla="*/ 170 w 326"/>
                <a:gd name="T13" fmla="*/ 356 h 356"/>
                <a:gd name="T14" fmla="*/ 0 w 326"/>
                <a:gd name="T15" fmla="*/ 178 h 356"/>
                <a:gd name="T16" fmla="*/ 170 w 326"/>
                <a:gd name="T17" fmla="*/ 0 h 356"/>
                <a:gd name="T18" fmla="*/ 326 w 326"/>
                <a:gd name="T19" fmla="*/ 129 h 356"/>
                <a:gd name="T20" fmla="*/ 237 w 326"/>
                <a:gd name="T21" fmla="*/ 12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56">
                  <a:moveTo>
                    <a:pt x="237" y="129"/>
                  </a:moveTo>
                  <a:cubicBezTo>
                    <a:pt x="232" y="95"/>
                    <a:pt x="205" y="77"/>
                    <a:pt x="168" y="77"/>
                  </a:cubicBezTo>
                  <a:cubicBezTo>
                    <a:pt x="111" y="77"/>
                    <a:pt x="89" y="127"/>
                    <a:pt x="89" y="178"/>
                  </a:cubicBezTo>
                  <a:cubicBezTo>
                    <a:pt x="89" y="229"/>
                    <a:pt x="111" y="279"/>
                    <a:pt x="168" y="279"/>
                  </a:cubicBezTo>
                  <a:cubicBezTo>
                    <a:pt x="210" y="279"/>
                    <a:pt x="234" y="256"/>
                    <a:pt x="237" y="216"/>
                  </a:cubicBezTo>
                  <a:cubicBezTo>
                    <a:pt x="326" y="216"/>
                    <a:pt x="326" y="216"/>
                    <a:pt x="326" y="216"/>
                  </a:cubicBezTo>
                  <a:cubicBezTo>
                    <a:pt x="321" y="304"/>
                    <a:pt x="257" y="356"/>
                    <a:pt x="170" y="356"/>
                  </a:cubicBezTo>
                  <a:cubicBezTo>
                    <a:pt x="67" y="356"/>
                    <a:pt x="0" y="277"/>
                    <a:pt x="0" y="178"/>
                  </a:cubicBezTo>
                  <a:cubicBezTo>
                    <a:pt x="0" y="79"/>
                    <a:pt x="67" y="0"/>
                    <a:pt x="170" y="0"/>
                  </a:cubicBezTo>
                  <a:cubicBezTo>
                    <a:pt x="244" y="0"/>
                    <a:pt x="324" y="47"/>
                    <a:pt x="326" y="129"/>
                  </a:cubicBezTo>
                  <a:lnTo>
                    <a:pt x="237"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8" name="Freeform 8">
              <a:extLst>
                <a:ext uri="{FF2B5EF4-FFF2-40B4-BE49-F238E27FC236}">
                  <a16:creationId xmlns:a16="http://schemas.microsoft.com/office/drawing/2014/main" id="{92473D48-E7BB-453A-8349-6B4A001CF6E5}"/>
                </a:ext>
              </a:extLst>
            </p:cNvPr>
            <p:cNvSpPr>
              <a:spLocks/>
            </p:cNvSpPr>
            <p:nvPr userDrawn="1"/>
          </p:nvSpPr>
          <p:spPr bwMode="auto">
            <a:xfrm>
              <a:off x="7394" y="2729"/>
              <a:ext cx="701" cy="816"/>
            </a:xfrm>
            <a:custGeom>
              <a:avLst/>
              <a:gdLst>
                <a:gd name="T0" fmla="*/ 0 w 701"/>
                <a:gd name="T1" fmla="*/ 0 h 816"/>
                <a:gd name="T2" fmla="*/ 211 w 701"/>
                <a:gd name="T3" fmla="*/ 0 h 816"/>
                <a:gd name="T4" fmla="*/ 211 w 701"/>
                <a:gd name="T5" fmla="*/ 298 h 816"/>
                <a:gd name="T6" fmla="*/ 489 w 701"/>
                <a:gd name="T7" fmla="*/ 298 h 816"/>
                <a:gd name="T8" fmla="*/ 489 w 701"/>
                <a:gd name="T9" fmla="*/ 0 h 816"/>
                <a:gd name="T10" fmla="*/ 701 w 701"/>
                <a:gd name="T11" fmla="*/ 0 h 816"/>
                <a:gd name="T12" fmla="*/ 701 w 701"/>
                <a:gd name="T13" fmla="*/ 816 h 816"/>
                <a:gd name="T14" fmla="*/ 489 w 701"/>
                <a:gd name="T15" fmla="*/ 816 h 816"/>
                <a:gd name="T16" fmla="*/ 489 w 701"/>
                <a:gd name="T17" fmla="*/ 480 h 816"/>
                <a:gd name="T18" fmla="*/ 211 w 701"/>
                <a:gd name="T19" fmla="*/ 480 h 816"/>
                <a:gd name="T20" fmla="*/ 211 w 701"/>
                <a:gd name="T21" fmla="*/ 816 h 816"/>
                <a:gd name="T22" fmla="*/ 0 w 701"/>
                <a:gd name="T23" fmla="*/ 816 h 816"/>
                <a:gd name="T24" fmla="*/ 0 w 701"/>
                <a:gd name="T25"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1" h="816">
                  <a:moveTo>
                    <a:pt x="0" y="0"/>
                  </a:moveTo>
                  <a:lnTo>
                    <a:pt x="211" y="0"/>
                  </a:lnTo>
                  <a:lnTo>
                    <a:pt x="211" y="298"/>
                  </a:lnTo>
                  <a:lnTo>
                    <a:pt x="489" y="298"/>
                  </a:lnTo>
                  <a:lnTo>
                    <a:pt x="489" y="0"/>
                  </a:lnTo>
                  <a:lnTo>
                    <a:pt x="701" y="0"/>
                  </a:lnTo>
                  <a:lnTo>
                    <a:pt x="701" y="816"/>
                  </a:lnTo>
                  <a:lnTo>
                    <a:pt x="489" y="816"/>
                  </a:lnTo>
                  <a:lnTo>
                    <a:pt x="489" y="480"/>
                  </a:lnTo>
                  <a:lnTo>
                    <a:pt x="211" y="480"/>
                  </a:lnTo>
                  <a:lnTo>
                    <a:pt x="211" y="816"/>
                  </a:lnTo>
                  <a:lnTo>
                    <a:pt x="0" y="81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9" name="Freeform 9">
              <a:extLst>
                <a:ext uri="{FF2B5EF4-FFF2-40B4-BE49-F238E27FC236}">
                  <a16:creationId xmlns:a16="http://schemas.microsoft.com/office/drawing/2014/main" id="{39F87E3F-04C0-4CDB-8FBD-19724AD82A57}"/>
                </a:ext>
              </a:extLst>
            </p:cNvPr>
            <p:cNvSpPr>
              <a:spLocks/>
            </p:cNvSpPr>
            <p:nvPr userDrawn="1"/>
          </p:nvSpPr>
          <p:spPr bwMode="auto">
            <a:xfrm>
              <a:off x="4041" y="3297"/>
              <a:ext cx="288" cy="248"/>
            </a:xfrm>
            <a:custGeom>
              <a:avLst/>
              <a:gdLst>
                <a:gd name="T0" fmla="*/ 65 w 288"/>
                <a:gd name="T1" fmla="*/ 0 h 248"/>
                <a:gd name="T2" fmla="*/ 65 w 288"/>
                <a:gd name="T3" fmla="*/ 86 h 248"/>
                <a:gd name="T4" fmla="*/ 288 w 288"/>
                <a:gd name="T5" fmla="*/ 86 h 248"/>
                <a:gd name="T6" fmla="*/ 288 w 288"/>
                <a:gd name="T7" fmla="*/ 162 h 248"/>
                <a:gd name="T8" fmla="*/ 65 w 288"/>
                <a:gd name="T9" fmla="*/ 162 h 248"/>
                <a:gd name="T10" fmla="*/ 65 w 288"/>
                <a:gd name="T11" fmla="*/ 248 h 248"/>
                <a:gd name="T12" fmla="*/ 0 w 288"/>
                <a:gd name="T13" fmla="*/ 248 h 248"/>
                <a:gd name="T14" fmla="*/ 0 w 288"/>
                <a:gd name="T15" fmla="*/ 0 h 248"/>
                <a:gd name="T16" fmla="*/ 65 w 288"/>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48">
                  <a:moveTo>
                    <a:pt x="65" y="0"/>
                  </a:moveTo>
                  <a:lnTo>
                    <a:pt x="65" y="86"/>
                  </a:lnTo>
                  <a:lnTo>
                    <a:pt x="288" y="86"/>
                  </a:lnTo>
                  <a:lnTo>
                    <a:pt x="288" y="162"/>
                  </a:lnTo>
                  <a:lnTo>
                    <a:pt x="65" y="162"/>
                  </a:lnTo>
                  <a:lnTo>
                    <a:pt x="65" y="248"/>
                  </a:lnTo>
                  <a:lnTo>
                    <a:pt x="0" y="248"/>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0" name="Freeform 10">
              <a:extLst>
                <a:ext uri="{FF2B5EF4-FFF2-40B4-BE49-F238E27FC236}">
                  <a16:creationId xmlns:a16="http://schemas.microsoft.com/office/drawing/2014/main" id="{302334AA-3749-4C8B-93C8-DEAB44E22CD1}"/>
                </a:ext>
              </a:extLst>
            </p:cNvPr>
            <p:cNvSpPr>
              <a:spLocks/>
            </p:cNvSpPr>
            <p:nvPr userDrawn="1"/>
          </p:nvSpPr>
          <p:spPr bwMode="auto">
            <a:xfrm>
              <a:off x="4041" y="3018"/>
              <a:ext cx="288" cy="248"/>
            </a:xfrm>
            <a:custGeom>
              <a:avLst/>
              <a:gdLst>
                <a:gd name="T0" fmla="*/ 0 w 288"/>
                <a:gd name="T1" fmla="*/ 248 h 248"/>
                <a:gd name="T2" fmla="*/ 0 w 288"/>
                <a:gd name="T3" fmla="*/ 171 h 248"/>
                <a:gd name="T4" fmla="*/ 105 w 288"/>
                <a:gd name="T5" fmla="*/ 171 h 248"/>
                <a:gd name="T6" fmla="*/ 105 w 288"/>
                <a:gd name="T7" fmla="*/ 74 h 248"/>
                <a:gd name="T8" fmla="*/ 0 w 288"/>
                <a:gd name="T9" fmla="*/ 74 h 248"/>
                <a:gd name="T10" fmla="*/ 0 w 288"/>
                <a:gd name="T11" fmla="*/ 0 h 248"/>
                <a:gd name="T12" fmla="*/ 288 w 288"/>
                <a:gd name="T13" fmla="*/ 0 h 248"/>
                <a:gd name="T14" fmla="*/ 288 w 288"/>
                <a:gd name="T15" fmla="*/ 74 h 248"/>
                <a:gd name="T16" fmla="*/ 169 w 288"/>
                <a:gd name="T17" fmla="*/ 74 h 248"/>
                <a:gd name="T18" fmla="*/ 169 w 288"/>
                <a:gd name="T19" fmla="*/ 171 h 248"/>
                <a:gd name="T20" fmla="*/ 288 w 288"/>
                <a:gd name="T21" fmla="*/ 171 h 248"/>
                <a:gd name="T22" fmla="*/ 288 w 288"/>
                <a:gd name="T23" fmla="*/ 248 h 248"/>
                <a:gd name="T24" fmla="*/ 0 w 288"/>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48">
                  <a:moveTo>
                    <a:pt x="0" y="248"/>
                  </a:moveTo>
                  <a:lnTo>
                    <a:pt x="0" y="171"/>
                  </a:lnTo>
                  <a:lnTo>
                    <a:pt x="105" y="171"/>
                  </a:lnTo>
                  <a:lnTo>
                    <a:pt x="105" y="74"/>
                  </a:lnTo>
                  <a:lnTo>
                    <a:pt x="0" y="74"/>
                  </a:lnTo>
                  <a:lnTo>
                    <a:pt x="0" y="0"/>
                  </a:lnTo>
                  <a:lnTo>
                    <a:pt x="288" y="0"/>
                  </a:lnTo>
                  <a:lnTo>
                    <a:pt x="288" y="74"/>
                  </a:lnTo>
                  <a:lnTo>
                    <a:pt x="169" y="74"/>
                  </a:lnTo>
                  <a:lnTo>
                    <a:pt x="169" y="171"/>
                  </a:lnTo>
                  <a:lnTo>
                    <a:pt x="288" y="171"/>
                  </a:lnTo>
                  <a:lnTo>
                    <a:pt x="288" y="248"/>
                  </a:ln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1" name="Freeform 11">
              <a:extLst>
                <a:ext uri="{FF2B5EF4-FFF2-40B4-BE49-F238E27FC236}">
                  <a16:creationId xmlns:a16="http://schemas.microsoft.com/office/drawing/2014/main" id="{8543EE21-3E59-456A-B1DE-51226D57CFBE}"/>
                </a:ext>
              </a:extLst>
            </p:cNvPr>
            <p:cNvSpPr>
              <a:spLocks/>
            </p:cNvSpPr>
            <p:nvPr userDrawn="1"/>
          </p:nvSpPr>
          <p:spPr bwMode="auto">
            <a:xfrm>
              <a:off x="4041" y="2733"/>
              <a:ext cx="288" cy="232"/>
            </a:xfrm>
            <a:custGeom>
              <a:avLst/>
              <a:gdLst>
                <a:gd name="T0" fmla="*/ 0 w 288"/>
                <a:gd name="T1" fmla="*/ 232 h 232"/>
                <a:gd name="T2" fmla="*/ 0 w 288"/>
                <a:gd name="T3" fmla="*/ 3 h 232"/>
                <a:gd name="T4" fmla="*/ 60 w 288"/>
                <a:gd name="T5" fmla="*/ 3 h 232"/>
                <a:gd name="T6" fmla="*/ 60 w 288"/>
                <a:gd name="T7" fmla="*/ 158 h 232"/>
                <a:gd name="T8" fmla="*/ 110 w 288"/>
                <a:gd name="T9" fmla="*/ 158 h 232"/>
                <a:gd name="T10" fmla="*/ 110 w 288"/>
                <a:gd name="T11" fmla="*/ 17 h 232"/>
                <a:gd name="T12" fmla="*/ 169 w 288"/>
                <a:gd name="T13" fmla="*/ 17 h 232"/>
                <a:gd name="T14" fmla="*/ 169 w 288"/>
                <a:gd name="T15" fmla="*/ 158 h 232"/>
                <a:gd name="T16" fmla="*/ 224 w 288"/>
                <a:gd name="T17" fmla="*/ 158 h 232"/>
                <a:gd name="T18" fmla="*/ 224 w 288"/>
                <a:gd name="T19" fmla="*/ 0 h 232"/>
                <a:gd name="T20" fmla="*/ 288 w 288"/>
                <a:gd name="T21" fmla="*/ 0 h 232"/>
                <a:gd name="T22" fmla="*/ 288 w 288"/>
                <a:gd name="T23" fmla="*/ 232 h 232"/>
                <a:gd name="T24" fmla="*/ 0 w 288"/>
                <a:gd name="T2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32">
                  <a:moveTo>
                    <a:pt x="0" y="232"/>
                  </a:moveTo>
                  <a:lnTo>
                    <a:pt x="0" y="3"/>
                  </a:lnTo>
                  <a:lnTo>
                    <a:pt x="60" y="3"/>
                  </a:lnTo>
                  <a:lnTo>
                    <a:pt x="60" y="158"/>
                  </a:lnTo>
                  <a:lnTo>
                    <a:pt x="110" y="158"/>
                  </a:lnTo>
                  <a:lnTo>
                    <a:pt x="110" y="17"/>
                  </a:lnTo>
                  <a:lnTo>
                    <a:pt x="169" y="17"/>
                  </a:lnTo>
                  <a:lnTo>
                    <a:pt x="169" y="158"/>
                  </a:lnTo>
                  <a:lnTo>
                    <a:pt x="224" y="158"/>
                  </a:lnTo>
                  <a:lnTo>
                    <a:pt x="224" y="0"/>
                  </a:lnTo>
                  <a:lnTo>
                    <a:pt x="288" y="0"/>
                  </a:lnTo>
                  <a:lnTo>
                    <a:pt x="288" y="232"/>
                  </a:lnTo>
                  <a:lnTo>
                    <a:pt x="0"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2" name="Freeform 12">
              <a:extLst>
                <a:ext uri="{FF2B5EF4-FFF2-40B4-BE49-F238E27FC236}">
                  <a16:creationId xmlns:a16="http://schemas.microsoft.com/office/drawing/2014/main" id="{BB81E1EC-92BF-434A-9705-F23212D70312}"/>
                </a:ext>
              </a:extLst>
            </p:cNvPr>
            <p:cNvSpPr>
              <a:spLocks/>
            </p:cNvSpPr>
            <p:nvPr userDrawn="1"/>
          </p:nvSpPr>
          <p:spPr bwMode="auto">
            <a:xfrm>
              <a:off x="4046" y="3619"/>
              <a:ext cx="114" cy="148"/>
            </a:xfrm>
            <a:custGeom>
              <a:avLst/>
              <a:gdLst>
                <a:gd name="T0" fmla="*/ 0 w 114"/>
                <a:gd name="T1" fmla="*/ 0 h 148"/>
                <a:gd name="T2" fmla="*/ 17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100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7" y="0"/>
                  </a:lnTo>
                  <a:lnTo>
                    <a:pt x="100" y="124"/>
                  </a:lnTo>
                  <a:lnTo>
                    <a:pt x="100" y="124"/>
                  </a:lnTo>
                  <a:lnTo>
                    <a:pt x="100" y="0"/>
                  </a:lnTo>
                  <a:lnTo>
                    <a:pt x="114" y="0"/>
                  </a:lnTo>
                  <a:lnTo>
                    <a:pt x="114" y="148"/>
                  </a:lnTo>
                  <a:lnTo>
                    <a:pt x="100"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3" name="Freeform 13">
              <a:extLst>
                <a:ext uri="{FF2B5EF4-FFF2-40B4-BE49-F238E27FC236}">
                  <a16:creationId xmlns:a16="http://schemas.microsoft.com/office/drawing/2014/main" id="{BA68DF3F-C2CC-4AF4-AC8B-56E8B9EAA6FC}"/>
                </a:ext>
              </a:extLst>
            </p:cNvPr>
            <p:cNvSpPr>
              <a:spLocks noEditPoints="1"/>
            </p:cNvSpPr>
            <p:nvPr userDrawn="1"/>
          </p:nvSpPr>
          <p:spPr bwMode="auto">
            <a:xfrm>
              <a:off x="4177" y="3619"/>
              <a:ext cx="130" cy="148"/>
            </a:xfrm>
            <a:custGeom>
              <a:avLst/>
              <a:gdLst>
                <a:gd name="T0" fmla="*/ 59 w 130"/>
                <a:gd name="T1" fmla="*/ 0 h 148"/>
                <a:gd name="T2" fmla="*/ 73 w 130"/>
                <a:gd name="T3" fmla="*/ 0 h 148"/>
                <a:gd name="T4" fmla="*/ 130 w 130"/>
                <a:gd name="T5" fmla="*/ 148 h 148"/>
                <a:gd name="T6" fmla="*/ 116 w 130"/>
                <a:gd name="T7" fmla="*/ 148 h 148"/>
                <a:gd name="T8" fmla="*/ 99 w 130"/>
                <a:gd name="T9" fmla="*/ 100 h 148"/>
                <a:gd name="T10" fmla="*/ 33 w 130"/>
                <a:gd name="T11" fmla="*/ 100 h 148"/>
                <a:gd name="T12" fmla="*/ 16 w 130"/>
                <a:gd name="T13" fmla="*/ 148 h 148"/>
                <a:gd name="T14" fmla="*/ 0 w 130"/>
                <a:gd name="T15" fmla="*/ 148 h 148"/>
                <a:gd name="T16" fmla="*/ 59 w 130"/>
                <a:gd name="T17" fmla="*/ 0 h 148"/>
                <a:gd name="T18" fmla="*/ 38 w 130"/>
                <a:gd name="T19" fmla="*/ 89 h 148"/>
                <a:gd name="T20" fmla="*/ 95 w 130"/>
                <a:gd name="T21" fmla="*/ 89 h 148"/>
                <a:gd name="T22" fmla="*/ 66 w 130"/>
                <a:gd name="T23" fmla="*/ 15 h 148"/>
                <a:gd name="T24" fmla="*/ 38 w 130"/>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48">
                  <a:moveTo>
                    <a:pt x="59" y="0"/>
                  </a:moveTo>
                  <a:lnTo>
                    <a:pt x="73" y="0"/>
                  </a:lnTo>
                  <a:lnTo>
                    <a:pt x="130" y="148"/>
                  </a:lnTo>
                  <a:lnTo>
                    <a:pt x="116" y="148"/>
                  </a:lnTo>
                  <a:lnTo>
                    <a:pt x="99" y="100"/>
                  </a:lnTo>
                  <a:lnTo>
                    <a:pt x="33" y="100"/>
                  </a:lnTo>
                  <a:lnTo>
                    <a:pt x="16" y="148"/>
                  </a:lnTo>
                  <a:lnTo>
                    <a:pt x="0" y="148"/>
                  </a:lnTo>
                  <a:lnTo>
                    <a:pt x="59" y="0"/>
                  </a:lnTo>
                  <a:close/>
                  <a:moveTo>
                    <a:pt x="38" y="89"/>
                  </a:moveTo>
                  <a:lnTo>
                    <a:pt x="95" y="89"/>
                  </a:lnTo>
                  <a:lnTo>
                    <a:pt x="66" y="15"/>
                  </a:lnTo>
                  <a:lnTo>
                    <a:pt x="3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4" name="Freeform 14">
              <a:extLst>
                <a:ext uri="{FF2B5EF4-FFF2-40B4-BE49-F238E27FC236}">
                  <a16:creationId xmlns:a16="http://schemas.microsoft.com/office/drawing/2014/main" id="{B3182197-7F6D-4581-B600-0F9427545EA8}"/>
                </a:ext>
              </a:extLst>
            </p:cNvPr>
            <p:cNvSpPr>
              <a:spLocks/>
            </p:cNvSpPr>
            <p:nvPr userDrawn="1"/>
          </p:nvSpPr>
          <p:spPr bwMode="auto">
            <a:xfrm>
              <a:off x="4293" y="3619"/>
              <a:ext cx="114" cy="148"/>
            </a:xfrm>
            <a:custGeom>
              <a:avLst/>
              <a:gdLst>
                <a:gd name="T0" fmla="*/ 0 w 114"/>
                <a:gd name="T1" fmla="*/ 0 h 148"/>
                <a:gd name="T2" fmla="*/ 114 w 114"/>
                <a:gd name="T3" fmla="*/ 0 h 148"/>
                <a:gd name="T4" fmla="*/ 114 w 114"/>
                <a:gd name="T5" fmla="*/ 12 h 148"/>
                <a:gd name="T6" fmla="*/ 64 w 114"/>
                <a:gd name="T7" fmla="*/ 12 h 148"/>
                <a:gd name="T8" fmla="*/ 64 w 114"/>
                <a:gd name="T9" fmla="*/ 148 h 148"/>
                <a:gd name="T10" fmla="*/ 50 w 114"/>
                <a:gd name="T11" fmla="*/ 148 h 148"/>
                <a:gd name="T12" fmla="*/ 50 w 114"/>
                <a:gd name="T13" fmla="*/ 12 h 148"/>
                <a:gd name="T14" fmla="*/ 0 w 114"/>
                <a:gd name="T15" fmla="*/ 12 h 148"/>
                <a:gd name="T16" fmla="*/ 0 w 114"/>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48">
                  <a:moveTo>
                    <a:pt x="0" y="0"/>
                  </a:moveTo>
                  <a:lnTo>
                    <a:pt x="114" y="0"/>
                  </a:lnTo>
                  <a:lnTo>
                    <a:pt x="114" y="12"/>
                  </a:lnTo>
                  <a:lnTo>
                    <a:pt x="64" y="12"/>
                  </a:lnTo>
                  <a:lnTo>
                    <a:pt x="64" y="148"/>
                  </a:lnTo>
                  <a:lnTo>
                    <a:pt x="50" y="148"/>
                  </a:lnTo>
                  <a:lnTo>
                    <a:pt x="50"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5" name="Rectangle 15">
              <a:extLst>
                <a:ext uri="{FF2B5EF4-FFF2-40B4-BE49-F238E27FC236}">
                  <a16:creationId xmlns:a16="http://schemas.microsoft.com/office/drawing/2014/main" id="{094EB0E8-6644-4E38-996A-90EA78D0A5CC}"/>
                </a:ext>
              </a:extLst>
            </p:cNvPr>
            <p:cNvSpPr>
              <a:spLocks noChangeArrowheads="1"/>
            </p:cNvSpPr>
            <p:nvPr userDrawn="1"/>
          </p:nvSpPr>
          <p:spPr bwMode="auto">
            <a:xfrm>
              <a:off x="4421" y="3619"/>
              <a:ext cx="15"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6" name="Freeform 16">
              <a:extLst>
                <a:ext uri="{FF2B5EF4-FFF2-40B4-BE49-F238E27FC236}">
                  <a16:creationId xmlns:a16="http://schemas.microsoft.com/office/drawing/2014/main" id="{E7EB482A-CB21-4741-959E-3B2084EFDD8E}"/>
                </a:ext>
              </a:extLst>
            </p:cNvPr>
            <p:cNvSpPr>
              <a:spLocks noEditPoints="1"/>
            </p:cNvSpPr>
            <p:nvPr userDrawn="1"/>
          </p:nvSpPr>
          <p:spPr bwMode="auto">
            <a:xfrm>
              <a:off x="4457" y="3617"/>
              <a:ext cx="138" cy="153"/>
            </a:xfrm>
            <a:custGeom>
              <a:avLst/>
              <a:gdLst>
                <a:gd name="T0" fmla="*/ 29 w 58"/>
                <a:gd name="T1" fmla="*/ 0 h 64"/>
                <a:gd name="T2" fmla="*/ 58 w 58"/>
                <a:gd name="T3" fmla="*/ 32 h 64"/>
                <a:gd name="T4" fmla="*/ 29 w 58"/>
                <a:gd name="T5" fmla="*/ 64 h 64"/>
                <a:gd name="T6" fmla="*/ 0 w 58"/>
                <a:gd name="T7" fmla="*/ 32 h 64"/>
                <a:gd name="T8" fmla="*/ 29 w 58"/>
                <a:gd name="T9" fmla="*/ 0 h 64"/>
                <a:gd name="T10" fmla="*/ 29 w 58"/>
                <a:gd name="T11" fmla="*/ 59 h 64"/>
                <a:gd name="T12" fmla="*/ 52 w 58"/>
                <a:gd name="T13" fmla="*/ 32 h 64"/>
                <a:gd name="T14" fmla="*/ 29 w 58"/>
                <a:gd name="T15" fmla="*/ 5 h 64"/>
                <a:gd name="T16" fmla="*/ 6 w 58"/>
                <a:gd name="T17" fmla="*/ 32 h 64"/>
                <a:gd name="T18" fmla="*/ 29 w 58"/>
                <a:gd name="T19"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4">
                  <a:moveTo>
                    <a:pt x="29" y="0"/>
                  </a:moveTo>
                  <a:cubicBezTo>
                    <a:pt x="48" y="0"/>
                    <a:pt x="58" y="15"/>
                    <a:pt x="58" y="32"/>
                  </a:cubicBezTo>
                  <a:cubicBezTo>
                    <a:pt x="58" y="49"/>
                    <a:pt x="48" y="64"/>
                    <a:pt x="29" y="64"/>
                  </a:cubicBezTo>
                  <a:cubicBezTo>
                    <a:pt x="10" y="64"/>
                    <a:pt x="0" y="49"/>
                    <a:pt x="0" y="32"/>
                  </a:cubicBezTo>
                  <a:cubicBezTo>
                    <a:pt x="0" y="15"/>
                    <a:pt x="10" y="0"/>
                    <a:pt x="29" y="0"/>
                  </a:cubicBezTo>
                  <a:close/>
                  <a:moveTo>
                    <a:pt x="29" y="59"/>
                  </a:moveTo>
                  <a:cubicBezTo>
                    <a:pt x="45" y="59"/>
                    <a:pt x="52" y="45"/>
                    <a:pt x="52" y="32"/>
                  </a:cubicBezTo>
                  <a:cubicBezTo>
                    <a:pt x="52" y="18"/>
                    <a:pt x="45" y="5"/>
                    <a:pt x="29" y="5"/>
                  </a:cubicBezTo>
                  <a:cubicBezTo>
                    <a:pt x="13" y="5"/>
                    <a:pt x="6" y="18"/>
                    <a:pt x="6" y="32"/>
                  </a:cubicBezTo>
                  <a:cubicBezTo>
                    <a:pt x="6" y="45"/>
                    <a:pt x="13"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7" name="Freeform 17">
              <a:extLst>
                <a:ext uri="{FF2B5EF4-FFF2-40B4-BE49-F238E27FC236}">
                  <a16:creationId xmlns:a16="http://schemas.microsoft.com/office/drawing/2014/main" id="{668B01ED-F23A-4C52-BCF1-1335D7A8819B}"/>
                </a:ext>
              </a:extLst>
            </p:cNvPr>
            <p:cNvSpPr>
              <a:spLocks/>
            </p:cNvSpPr>
            <p:nvPr userDrawn="1"/>
          </p:nvSpPr>
          <p:spPr bwMode="auto">
            <a:xfrm>
              <a:off x="4616" y="3619"/>
              <a:ext cx="114" cy="148"/>
            </a:xfrm>
            <a:custGeom>
              <a:avLst/>
              <a:gdLst>
                <a:gd name="T0" fmla="*/ 0 w 114"/>
                <a:gd name="T1" fmla="*/ 0 h 148"/>
                <a:gd name="T2" fmla="*/ 14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100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00" y="124"/>
                  </a:lnTo>
                  <a:lnTo>
                    <a:pt x="100" y="124"/>
                  </a:lnTo>
                  <a:lnTo>
                    <a:pt x="100" y="0"/>
                  </a:lnTo>
                  <a:lnTo>
                    <a:pt x="114" y="0"/>
                  </a:lnTo>
                  <a:lnTo>
                    <a:pt x="114" y="148"/>
                  </a:lnTo>
                  <a:lnTo>
                    <a:pt x="100"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8" name="Freeform 18">
              <a:extLst>
                <a:ext uri="{FF2B5EF4-FFF2-40B4-BE49-F238E27FC236}">
                  <a16:creationId xmlns:a16="http://schemas.microsoft.com/office/drawing/2014/main" id="{658C4A0C-273E-4B92-91AF-943C6BF66B4F}"/>
                </a:ext>
              </a:extLst>
            </p:cNvPr>
            <p:cNvSpPr>
              <a:spLocks noEditPoints="1"/>
            </p:cNvSpPr>
            <p:nvPr userDrawn="1"/>
          </p:nvSpPr>
          <p:spPr bwMode="auto">
            <a:xfrm>
              <a:off x="4751" y="3619"/>
              <a:ext cx="131" cy="148"/>
            </a:xfrm>
            <a:custGeom>
              <a:avLst/>
              <a:gdLst>
                <a:gd name="T0" fmla="*/ 60 w 131"/>
                <a:gd name="T1" fmla="*/ 0 h 148"/>
                <a:gd name="T2" fmla="*/ 74 w 131"/>
                <a:gd name="T3" fmla="*/ 0 h 148"/>
                <a:gd name="T4" fmla="*/ 131 w 131"/>
                <a:gd name="T5" fmla="*/ 148 h 148"/>
                <a:gd name="T6" fmla="*/ 117 w 131"/>
                <a:gd name="T7" fmla="*/ 148 h 148"/>
                <a:gd name="T8" fmla="*/ 98 w 131"/>
                <a:gd name="T9" fmla="*/ 100 h 148"/>
                <a:gd name="T10" fmla="*/ 31 w 131"/>
                <a:gd name="T11" fmla="*/ 100 h 148"/>
                <a:gd name="T12" fmla="*/ 15 w 131"/>
                <a:gd name="T13" fmla="*/ 148 h 148"/>
                <a:gd name="T14" fmla="*/ 0 w 131"/>
                <a:gd name="T15" fmla="*/ 148 h 148"/>
                <a:gd name="T16" fmla="*/ 60 w 131"/>
                <a:gd name="T17" fmla="*/ 0 h 148"/>
                <a:gd name="T18" fmla="*/ 36 w 131"/>
                <a:gd name="T19" fmla="*/ 89 h 148"/>
                <a:gd name="T20" fmla="*/ 93 w 131"/>
                <a:gd name="T21" fmla="*/ 89 h 148"/>
                <a:gd name="T22" fmla="*/ 67 w 131"/>
                <a:gd name="T23" fmla="*/ 15 h 148"/>
                <a:gd name="T24" fmla="*/ 36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60" y="0"/>
                  </a:moveTo>
                  <a:lnTo>
                    <a:pt x="74" y="0"/>
                  </a:lnTo>
                  <a:lnTo>
                    <a:pt x="131" y="148"/>
                  </a:lnTo>
                  <a:lnTo>
                    <a:pt x="117" y="148"/>
                  </a:lnTo>
                  <a:lnTo>
                    <a:pt x="98" y="100"/>
                  </a:lnTo>
                  <a:lnTo>
                    <a:pt x="31" y="100"/>
                  </a:lnTo>
                  <a:lnTo>
                    <a:pt x="15" y="148"/>
                  </a:lnTo>
                  <a:lnTo>
                    <a:pt x="0" y="148"/>
                  </a:lnTo>
                  <a:lnTo>
                    <a:pt x="60" y="0"/>
                  </a:lnTo>
                  <a:close/>
                  <a:moveTo>
                    <a:pt x="36" y="89"/>
                  </a:moveTo>
                  <a:lnTo>
                    <a:pt x="93" y="89"/>
                  </a:lnTo>
                  <a:lnTo>
                    <a:pt x="67" y="15"/>
                  </a:lnTo>
                  <a:lnTo>
                    <a:pt x="36"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9" name="Freeform 19">
              <a:extLst>
                <a:ext uri="{FF2B5EF4-FFF2-40B4-BE49-F238E27FC236}">
                  <a16:creationId xmlns:a16="http://schemas.microsoft.com/office/drawing/2014/main" id="{176DE31E-0649-45CD-84E5-6D8BEA4B38DA}"/>
                </a:ext>
              </a:extLst>
            </p:cNvPr>
            <p:cNvSpPr>
              <a:spLocks/>
            </p:cNvSpPr>
            <p:nvPr userDrawn="1"/>
          </p:nvSpPr>
          <p:spPr bwMode="auto">
            <a:xfrm>
              <a:off x="4896" y="3619"/>
              <a:ext cx="95" cy="148"/>
            </a:xfrm>
            <a:custGeom>
              <a:avLst/>
              <a:gdLst>
                <a:gd name="T0" fmla="*/ 0 w 95"/>
                <a:gd name="T1" fmla="*/ 0 h 148"/>
                <a:gd name="T2" fmla="*/ 12 w 95"/>
                <a:gd name="T3" fmla="*/ 0 h 148"/>
                <a:gd name="T4" fmla="*/ 12 w 95"/>
                <a:gd name="T5" fmla="*/ 136 h 148"/>
                <a:gd name="T6" fmla="*/ 95 w 95"/>
                <a:gd name="T7" fmla="*/ 136 h 148"/>
                <a:gd name="T8" fmla="*/ 95 w 95"/>
                <a:gd name="T9" fmla="*/ 148 h 148"/>
                <a:gd name="T10" fmla="*/ 0 w 95"/>
                <a:gd name="T11" fmla="*/ 148 h 148"/>
                <a:gd name="T12" fmla="*/ 0 w 95"/>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95" h="148">
                  <a:moveTo>
                    <a:pt x="0" y="0"/>
                  </a:moveTo>
                  <a:lnTo>
                    <a:pt x="12" y="0"/>
                  </a:lnTo>
                  <a:lnTo>
                    <a:pt x="12" y="136"/>
                  </a:lnTo>
                  <a:lnTo>
                    <a:pt x="95" y="136"/>
                  </a:lnTo>
                  <a:lnTo>
                    <a:pt x="95"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0" name="Freeform 20">
              <a:extLst>
                <a:ext uri="{FF2B5EF4-FFF2-40B4-BE49-F238E27FC236}">
                  <a16:creationId xmlns:a16="http://schemas.microsoft.com/office/drawing/2014/main" id="{77496BB2-F990-4FB1-B3DA-5EDBC1403BF7}"/>
                </a:ext>
              </a:extLst>
            </p:cNvPr>
            <p:cNvSpPr>
              <a:spLocks noEditPoints="1"/>
            </p:cNvSpPr>
            <p:nvPr userDrawn="1"/>
          </p:nvSpPr>
          <p:spPr bwMode="auto">
            <a:xfrm>
              <a:off x="5036" y="3619"/>
              <a:ext cx="114" cy="148"/>
            </a:xfrm>
            <a:custGeom>
              <a:avLst/>
              <a:gdLst>
                <a:gd name="T0" fmla="*/ 0 w 48"/>
                <a:gd name="T1" fmla="*/ 0 h 62"/>
                <a:gd name="T2" fmla="*/ 28 w 48"/>
                <a:gd name="T3" fmla="*/ 0 h 62"/>
                <a:gd name="T4" fmla="*/ 46 w 48"/>
                <a:gd name="T5" fmla="*/ 16 h 62"/>
                <a:gd name="T6" fmla="*/ 35 w 48"/>
                <a:gd name="T7" fmla="*/ 32 h 62"/>
                <a:gd name="T8" fmla="*/ 35 w 48"/>
                <a:gd name="T9" fmla="*/ 32 h 62"/>
                <a:gd name="T10" fmla="*/ 45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7 w 48"/>
                <a:gd name="T31" fmla="*/ 29 h 62"/>
                <a:gd name="T32" fmla="*/ 41 w 48"/>
                <a:gd name="T33" fmla="*/ 17 h 62"/>
                <a:gd name="T34" fmla="*/ 27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6" y="5"/>
                    <a:pt x="46" y="16"/>
                  </a:cubicBezTo>
                  <a:cubicBezTo>
                    <a:pt x="46" y="24"/>
                    <a:pt x="42" y="30"/>
                    <a:pt x="35" y="32"/>
                  </a:cubicBezTo>
                  <a:cubicBezTo>
                    <a:pt x="35" y="32"/>
                    <a:pt x="35" y="32"/>
                    <a:pt x="35" y="32"/>
                  </a:cubicBezTo>
                  <a:cubicBezTo>
                    <a:pt x="43" y="33"/>
                    <a:pt x="45" y="38"/>
                    <a:pt x="45"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7" y="29"/>
                    <a:pt x="27" y="29"/>
                    <a:pt x="27" y="29"/>
                  </a:cubicBezTo>
                  <a:cubicBezTo>
                    <a:pt x="35" y="29"/>
                    <a:pt x="41" y="25"/>
                    <a:pt x="41" y="17"/>
                  </a:cubicBezTo>
                  <a:cubicBezTo>
                    <a:pt x="41" y="10"/>
                    <a:pt x="36" y="5"/>
                    <a:pt x="27"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1" name="Freeform 21">
              <a:extLst>
                <a:ext uri="{FF2B5EF4-FFF2-40B4-BE49-F238E27FC236}">
                  <a16:creationId xmlns:a16="http://schemas.microsoft.com/office/drawing/2014/main" id="{2EE60BA3-A182-4F5A-87A0-0BACC21419F5}"/>
                </a:ext>
              </a:extLst>
            </p:cNvPr>
            <p:cNvSpPr>
              <a:spLocks/>
            </p:cNvSpPr>
            <p:nvPr userDrawn="1"/>
          </p:nvSpPr>
          <p:spPr bwMode="auto">
            <a:xfrm>
              <a:off x="5172" y="3619"/>
              <a:ext cx="102" cy="148"/>
            </a:xfrm>
            <a:custGeom>
              <a:avLst/>
              <a:gdLst>
                <a:gd name="T0" fmla="*/ 0 w 102"/>
                <a:gd name="T1" fmla="*/ 0 h 148"/>
                <a:gd name="T2" fmla="*/ 99 w 102"/>
                <a:gd name="T3" fmla="*/ 0 h 148"/>
                <a:gd name="T4" fmla="*/ 99 w 102"/>
                <a:gd name="T5" fmla="*/ 12 h 148"/>
                <a:gd name="T6" fmla="*/ 14 w 102"/>
                <a:gd name="T7" fmla="*/ 12 h 148"/>
                <a:gd name="T8" fmla="*/ 14 w 102"/>
                <a:gd name="T9" fmla="*/ 65 h 148"/>
                <a:gd name="T10" fmla="*/ 95 w 102"/>
                <a:gd name="T11" fmla="*/ 65 h 148"/>
                <a:gd name="T12" fmla="*/ 95 w 102"/>
                <a:gd name="T13" fmla="*/ 77 h 148"/>
                <a:gd name="T14" fmla="*/ 14 w 102"/>
                <a:gd name="T15" fmla="*/ 77 h 148"/>
                <a:gd name="T16" fmla="*/ 14 w 102"/>
                <a:gd name="T17" fmla="*/ 136 h 148"/>
                <a:gd name="T18" fmla="*/ 102 w 102"/>
                <a:gd name="T19" fmla="*/ 136 h 148"/>
                <a:gd name="T20" fmla="*/ 102 w 102"/>
                <a:gd name="T21" fmla="*/ 148 h 148"/>
                <a:gd name="T22" fmla="*/ 0 w 102"/>
                <a:gd name="T23" fmla="*/ 148 h 148"/>
                <a:gd name="T24" fmla="*/ 0 w 102"/>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0"/>
                  </a:moveTo>
                  <a:lnTo>
                    <a:pt x="99" y="0"/>
                  </a:lnTo>
                  <a:lnTo>
                    <a:pt x="99" y="12"/>
                  </a:lnTo>
                  <a:lnTo>
                    <a:pt x="14" y="12"/>
                  </a:lnTo>
                  <a:lnTo>
                    <a:pt x="14" y="65"/>
                  </a:lnTo>
                  <a:lnTo>
                    <a:pt x="95" y="65"/>
                  </a:lnTo>
                  <a:lnTo>
                    <a:pt x="95" y="77"/>
                  </a:lnTo>
                  <a:lnTo>
                    <a:pt x="14" y="77"/>
                  </a:lnTo>
                  <a:lnTo>
                    <a:pt x="14" y="136"/>
                  </a:lnTo>
                  <a:lnTo>
                    <a:pt x="102" y="136"/>
                  </a:lnTo>
                  <a:lnTo>
                    <a:pt x="102"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2" name="Freeform 22">
              <a:extLst>
                <a:ext uri="{FF2B5EF4-FFF2-40B4-BE49-F238E27FC236}">
                  <a16:creationId xmlns:a16="http://schemas.microsoft.com/office/drawing/2014/main" id="{79C4BF54-DB13-4FFD-8AB3-30C8CCF0894A}"/>
                </a:ext>
              </a:extLst>
            </p:cNvPr>
            <p:cNvSpPr>
              <a:spLocks/>
            </p:cNvSpPr>
            <p:nvPr userDrawn="1"/>
          </p:nvSpPr>
          <p:spPr bwMode="auto">
            <a:xfrm>
              <a:off x="5283" y="3617"/>
              <a:ext cx="114" cy="153"/>
            </a:xfrm>
            <a:custGeom>
              <a:avLst/>
              <a:gdLst>
                <a:gd name="T0" fmla="*/ 6 w 48"/>
                <a:gd name="T1" fmla="*/ 42 h 64"/>
                <a:gd name="T2" fmla="*/ 26 w 48"/>
                <a:gd name="T3" fmla="*/ 59 h 64"/>
                <a:gd name="T4" fmla="*/ 43 w 48"/>
                <a:gd name="T5" fmla="*/ 46 h 64"/>
                <a:gd name="T6" fmla="*/ 30 w 48"/>
                <a:gd name="T7" fmla="*/ 35 h 64"/>
                <a:gd name="T8" fmla="*/ 16 w 48"/>
                <a:gd name="T9" fmla="*/ 32 h 64"/>
                <a:gd name="T10" fmla="*/ 3 w 48"/>
                <a:gd name="T11" fmla="*/ 17 h 64"/>
                <a:gd name="T12" fmla="*/ 24 w 48"/>
                <a:gd name="T13" fmla="*/ 0 h 64"/>
                <a:gd name="T14" fmla="*/ 46 w 48"/>
                <a:gd name="T15" fmla="*/ 19 h 64"/>
                <a:gd name="T16" fmla="*/ 40 w 48"/>
                <a:gd name="T17" fmla="*/ 19 h 64"/>
                <a:gd name="T18" fmla="*/ 24 w 48"/>
                <a:gd name="T19" fmla="*/ 5 h 64"/>
                <a:gd name="T20" fmla="*/ 8 w 48"/>
                <a:gd name="T21" fmla="*/ 17 h 64"/>
                <a:gd name="T22" fmla="*/ 18 w 48"/>
                <a:gd name="T23" fmla="*/ 26 h 64"/>
                <a:gd name="T24" fmla="*/ 33 w 48"/>
                <a:gd name="T25" fmla="*/ 30 h 64"/>
                <a:gd name="T26" fmla="*/ 48 w 48"/>
                <a:gd name="T27" fmla="*/ 46 h 64"/>
                <a:gd name="T28" fmla="*/ 25 w 48"/>
                <a:gd name="T29" fmla="*/ 64 h 64"/>
                <a:gd name="T30" fmla="*/ 1 w 48"/>
                <a:gd name="T31" fmla="*/ 42 h 64"/>
                <a:gd name="T32" fmla="*/ 6 w 48"/>
                <a:gd name="T33"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64">
                  <a:moveTo>
                    <a:pt x="6" y="42"/>
                  </a:moveTo>
                  <a:cubicBezTo>
                    <a:pt x="6" y="55"/>
                    <a:pt x="15" y="59"/>
                    <a:pt x="26" y="59"/>
                  </a:cubicBezTo>
                  <a:cubicBezTo>
                    <a:pt x="33" y="59"/>
                    <a:pt x="43" y="55"/>
                    <a:pt x="43" y="46"/>
                  </a:cubicBezTo>
                  <a:cubicBezTo>
                    <a:pt x="43" y="39"/>
                    <a:pt x="36" y="37"/>
                    <a:pt x="30" y="35"/>
                  </a:cubicBezTo>
                  <a:cubicBezTo>
                    <a:pt x="16" y="32"/>
                    <a:pt x="16" y="32"/>
                    <a:pt x="16" y="32"/>
                  </a:cubicBezTo>
                  <a:cubicBezTo>
                    <a:pt x="9" y="30"/>
                    <a:pt x="3" y="27"/>
                    <a:pt x="3" y="17"/>
                  </a:cubicBezTo>
                  <a:cubicBezTo>
                    <a:pt x="3" y="11"/>
                    <a:pt x="6" y="0"/>
                    <a:pt x="24" y="0"/>
                  </a:cubicBezTo>
                  <a:cubicBezTo>
                    <a:pt x="36" y="0"/>
                    <a:pt x="46" y="6"/>
                    <a:pt x="46" y="19"/>
                  </a:cubicBezTo>
                  <a:cubicBezTo>
                    <a:pt x="40" y="19"/>
                    <a:pt x="40" y="19"/>
                    <a:pt x="40" y="19"/>
                  </a:cubicBezTo>
                  <a:cubicBezTo>
                    <a:pt x="40" y="10"/>
                    <a:pt x="32" y="5"/>
                    <a:pt x="24" y="5"/>
                  </a:cubicBezTo>
                  <a:cubicBezTo>
                    <a:pt x="16" y="5"/>
                    <a:pt x="8" y="8"/>
                    <a:pt x="8" y="17"/>
                  </a:cubicBezTo>
                  <a:cubicBezTo>
                    <a:pt x="8" y="23"/>
                    <a:pt x="13" y="25"/>
                    <a:pt x="18" y="26"/>
                  </a:cubicBezTo>
                  <a:cubicBezTo>
                    <a:pt x="33" y="30"/>
                    <a:pt x="33" y="30"/>
                    <a:pt x="33" y="30"/>
                  </a:cubicBezTo>
                  <a:cubicBezTo>
                    <a:pt x="41" y="32"/>
                    <a:pt x="48" y="36"/>
                    <a:pt x="48" y="46"/>
                  </a:cubicBezTo>
                  <a:cubicBezTo>
                    <a:pt x="48" y="50"/>
                    <a:pt x="47" y="64"/>
                    <a:pt x="25" y="64"/>
                  </a:cubicBezTo>
                  <a:cubicBezTo>
                    <a:pt x="11" y="64"/>
                    <a:pt x="0" y="57"/>
                    <a:pt x="1" y="42"/>
                  </a:cubicBezTo>
                  <a:lnTo>
                    <a:pt x="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3" name="Rectangle 23">
              <a:extLst>
                <a:ext uri="{FF2B5EF4-FFF2-40B4-BE49-F238E27FC236}">
                  <a16:creationId xmlns:a16="http://schemas.microsoft.com/office/drawing/2014/main" id="{A30586C5-783D-4604-8CF3-FFD35ADCEC22}"/>
                </a:ext>
              </a:extLst>
            </p:cNvPr>
            <p:cNvSpPr>
              <a:spLocks noChangeArrowheads="1"/>
            </p:cNvSpPr>
            <p:nvPr userDrawn="1"/>
          </p:nvSpPr>
          <p:spPr bwMode="auto">
            <a:xfrm>
              <a:off x="5421" y="3619"/>
              <a:ext cx="14"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4" name="Freeform 24">
              <a:extLst>
                <a:ext uri="{FF2B5EF4-FFF2-40B4-BE49-F238E27FC236}">
                  <a16:creationId xmlns:a16="http://schemas.microsoft.com/office/drawing/2014/main" id="{5DBE1403-AB1B-4A52-A78D-C98428A1ED4D}"/>
                </a:ext>
              </a:extLst>
            </p:cNvPr>
            <p:cNvSpPr>
              <a:spLocks noEditPoints="1"/>
            </p:cNvSpPr>
            <p:nvPr userDrawn="1"/>
          </p:nvSpPr>
          <p:spPr bwMode="auto">
            <a:xfrm>
              <a:off x="5466" y="3619"/>
              <a:ext cx="116" cy="148"/>
            </a:xfrm>
            <a:custGeom>
              <a:avLst/>
              <a:gdLst>
                <a:gd name="T0" fmla="*/ 0 w 49"/>
                <a:gd name="T1" fmla="*/ 0 h 62"/>
                <a:gd name="T2" fmla="*/ 21 w 49"/>
                <a:gd name="T3" fmla="*/ 0 h 62"/>
                <a:gd name="T4" fmla="*/ 49 w 49"/>
                <a:gd name="T5" fmla="*/ 31 h 62"/>
                <a:gd name="T6" fmla="*/ 21 w 49"/>
                <a:gd name="T7" fmla="*/ 62 h 62"/>
                <a:gd name="T8" fmla="*/ 0 w 49"/>
                <a:gd name="T9" fmla="*/ 62 h 62"/>
                <a:gd name="T10" fmla="*/ 0 w 49"/>
                <a:gd name="T11" fmla="*/ 0 h 62"/>
                <a:gd name="T12" fmla="*/ 5 w 49"/>
                <a:gd name="T13" fmla="*/ 57 h 62"/>
                <a:gd name="T14" fmla="*/ 18 w 49"/>
                <a:gd name="T15" fmla="*/ 57 h 62"/>
                <a:gd name="T16" fmla="*/ 43 w 49"/>
                <a:gd name="T17" fmla="*/ 31 h 62"/>
                <a:gd name="T18" fmla="*/ 18 w 49"/>
                <a:gd name="T19" fmla="*/ 5 h 62"/>
                <a:gd name="T20" fmla="*/ 5 w 49"/>
                <a:gd name="T21" fmla="*/ 5 h 62"/>
                <a:gd name="T22" fmla="*/ 5 w 49"/>
                <a:gd name="T23"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62">
                  <a:moveTo>
                    <a:pt x="0" y="0"/>
                  </a:moveTo>
                  <a:cubicBezTo>
                    <a:pt x="21" y="0"/>
                    <a:pt x="21" y="0"/>
                    <a:pt x="21" y="0"/>
                  </a:cubicBezTo>
                  <a:cubicBezTo>
                    <a:pt x="39" y="1"/>
                    <a:pt x="49" y="11"/>
                    <a:pt x="49" y="31"/>
                  </a:cubicBezTo>
                  <a:cubicBezTo>
                    <a:pt x="49" y="51"/>
                    <a:pt x="39" y="61"/>
                    <a:pt x="21" y="62"/>
                  </a:cubicBezTo>
                  <a:cubicBezTo>
                    <a:pt x="0" y="62"/>
                    <a:pt x="0" y="62"/>
                    <a:pt x="0" y="62"/>
                  </a:cubicBezTo>
                  <a:lnTo>
                    <a:pt x="0" y="0"/>
                  </a:lnTo>
                  <a:close/>
                  <a:moveTo>
                    <a:pt x="5" y="57"/>
                  </a:moveTo>
                  <a:cubicBezTo>
                    <a:pt x="18" y="57"/>
                    <a:pt x="18" y="57"/>
                    <a:pt x="18" y="57"/>
                  </a:cubicBezTo>
                  <a:cubicBezTo>
                    <a:pt x="35" y="57"/>
                    <a:pt x="43" y="49"/>
                    <a:pt x="43" y="31"/>
                  </a:cubicBezTo>
                  <a:cubicBezTo>
                    <a:pt x="43" y="13"/>
                    <a:pt x="35" y="5"/>
                    <a:pt x="18" y="5"/>
                  </a:cubicBezTo>
                  <a:cubicBezTo>
                    <a:pt x="5" y="5"/>
                    <a:pt x="5" y="5"/>
                    <a:pt x="5" y="5"/>
                  </a:cubicBezTo>
                  <a:lnTo>
                    <a:pt x="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5" name="Freeform 25">
              <a:extLst>
                <a:ext uri="{FF2B5EF4-FFF2-40B4-BE49-F238E27FC236}">
                  <a16:creationId xmlns:a16="http://schemas.microsoft.com/office/drawing/2014/main" id="{D6C85712-6C17-4752-9047-9EEFFDA6068A}"/>
                </a:ext>
              </a:extLst>
            </p:cNvPr>
            <p:cNvSpPr>
              <a:spLocks/>
            </p:cNvSpPr>
            <p:nvPr userDrawn="1"/>
          </p:nvSpPr>
          <p:spPr bwMode="auto">
            <a:xfrm>
              <a:off x="5604" y="3619"/>
              <a:ext cx="102" cy="148"/>
            </a:xfrm>
            <a:custGeom>
              <a:avLst/>
              <a:gdLst>
                <a:gd name="T0" fmla="*/ 0 w 102"/>
                <a:gd name="T1" fmla="*/ 0 h 148"/>
                <a:gd name="T2" fmla="*/ 100 w 102"/>
                <a:gd name="T3" fmla="*/ 0 h 148"/>
                <a:gd name="T4" fmla="*/ 100 w 102"/>
                <a:gd name="T5" fmla="*/ 12 h 148"/>
                <a:gd name="T6" fmla="*/ 14 w 102"/>
                <a:gd name="T7" fmla="*/ 12 h 148"/>
                <a:gd name="T8" fmla="*/ 14 w 102"/>
                <a:gd name="T9" fmla="*/ 65 h 148"/>
                <a:gd name="T10" fmla="*/ 95 w 102"/>
                <a:gd name="T11" fmla="*/ 65 h 148"/>
                <a:gd name="T12" fmla="*/ 95 w 102"/>
                <a:gd name="T13" fmla="*/ 77 h 148"/>
                <a:gd name="T14" fmla="*/ 14 w 102"/>
                <a:gd name="T15" fmla="*/ 77 h 148"/>
                <a:gd name="T16" fmla="*/ 14 w 102"/>
                <a:gd name="T17" fmla="*/ 136 h 148"/>
                <a:gd name="T18" fmla="*/ 102 w 102"/>
                <a:gd name="T19" fmla="*/ 136 h 148"/>
                <a:gd name="T20" fmla="*/ 102 w 102"/>
                <a:gd name="T21" fmla="*/ 148 h 148"/>
                <a:gd name="T22" fmla="*/ 0 w 102"/>
                <a:gd name="T23" fmla="*/ 148 h 148"/>
                <a:gd name="T24" fmla="*/ 0 w 102"/>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0"/>
                  </a:moveTo>
                  <a:lnTo>
                    <a:pt x="100" y="0"/>
                  </a:lnTo>
                  <a:lnTo>
                    <a:pt x="100" y="12"/>
                  </a:lnTo>
                  <a:lnTo>
                    <a:pt x="14" y="12"/>
                  </a:lnTo>
                  <a:lnTo>
                    <a:pt x="14" y="65"/>
                  </a:lnTo>
                  <a:lnTo>
                    <a:pt x="95" y="65"/>
                  </a:lnTo>
                  <a:lnTo>
                    <a:pt x="95" y="77"/>
                  </a:lnTo>
                  <a:lnTo>
                    <a:pt x="14" y="77"/>
                  </a:lnTo>
                  <a:lnTo>
                    <a:pt x="14" y="136"/>
                  </a:lnTo>
                  <a:lnTo>
                    <a:pt x="102" y="136"/>
                  </a:lnTo>
                  <a:lnTo>
                    <a:pt x="102"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6" name="Freeform 26">
              <a:extLst>
                <a:ext uri="{FF2B5EF4-FFF2-40B4-BE49-F238E27FC236}">
                  <a16:creationId xmlns:a16="http://schemas.microsoft.com/office/drawing/2014/main" id="{E043B83F-BD84-449B-B165-3619D37F16DC}"/>
                </a:ext>
              </a:extLst>
            </p:cNvPr>
            <p:cNvSpPr>
              <a:spLocks/>
            </p:cNvSpPr>
            <p:nvPr userDrawn="1"/>
          </p:nvSpPr>
          <p:spPr bwMode="auto">
            <a:xfrm>
              <a:off x="5725" y="3619"/>
              <a:ext cx="114" cy="148"/>
            </a:xfrm>
            <a:custGeom>
              <a:avLst/>
              <a:gdLst>
                <a:gd name="T0" fmla="*/ 0 w 114"/>
                <a:gd name="T1" fmla="*/ 0 h 148"/>
                <a:gd name="T2" fmla="*/ 14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97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00" y="124"/>
                  </a:lnTo>
                  <a:lnTo>
                    <a:pt x="100" y="124"/>
                  </a:lnTo>
                  <a:lnTo>
                    <a:pt x="100" y="0"/>
                  </a:lnTo>
                  <a:lnTo>
                    <a:pt x="114" y="0"/>
                  </a:lnTo>
                  <a:lnTo>
                    <a:pt x="114" y="148"/>
                  </a:lnTo>
                  <a:lnTo>
                    <a:pt x="97"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7" name="Freeform 27">
              <a:extLst>
                <a:ext uri="{FF2B5EF4-FFF2-40B4-BE49-F238E27FC236}">
                  <a16:creationId xmlns:a16="http://schemas.microsoft.com/office/drawing/2014/main" id="{8F44FEA3-8BBD-4E1B-A787-A29B9747A999}"/>
                </a:ext>
              </a:extLst>
            </p:cNvPr>
            <p:cNvSpPr>
              <a:spLocks/>
            </p:cNvSpPr>
            <p:nvPr userDrawn="1"/>
          </p:nvSpPr>
          <p:spPr bwMode="auto">
            <a:xfrm>
              <a:off x="5851" y="3619"/>
              <a:ext cx="116" cy="148"/>
            </a:xfrm>
            <a:custGeom>
              <a:avLst/>
              <a:gdLst>
                <a:gd name="T0" fmla="*/ 0 w 116"/>
                <a:gd name="T1" fmla="*/ 0 h 148"/>
                <a:gd name="T2" fmla="*/ 116 w 116"/>
                <a:gd name="T3" fmla="*/ 0 h 148"/>
                <a:gd name="T4" fmla="*/ 116 w 116"/>
                <a:gd name="T5" fmla="*/ 12 h 148"/>
                <a:gd name="T6" fmla="*/ 66 w 116"/>
                <a:gd name="T7" fmla="*/ 12 h 148"/>
                <a:gd name="T8" fmla="*/ 66 w 116"/>
                <a:gd name="T9" fmla="*/ 148 h 148"/>
                <a:gd name="T10" fmla="*/ 52 w 116"/>
                <a:gd name="T11" fmla="*/ 148 h 148"/>
                <a:gd name="T12" fmla="*/ 52 w 116"/>
                <a:gd name="T13" fmla="*/ 12 h 148"/>
                <a:gd name="T14" fmla="*/ 0 w 116"/>
                <a:gd name="T15" fmla="*/ 12 h 148"/>
                <a:gd name="T16" fmla="*/ 0 w 116"/>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8">
                  <a:moveTo>
                    <a:pt x="0" y="0"/>
                  </a:moveTo>
                  <a:lnTo>
                    <a:pt x="116" y="0"/>
                  </a:lnTo>
                  <a:lnTo>
                    <a:pt x="116" y="12"/>
                  </a:lnTo>
                  <a:lnTo>
                    <a:pt x="66" y="12"/>
                  </a:lnTo>
                  <a:lnTo>
                    <a:pt x="66" y="148"/>
                  </a:lnTo>
                  <a:lnTo>
                    <a:pt x="52" y="148"/>
                  </a:lnTo>
                  <a:lnTo>
                    <a:pt x="52"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8" name="Freeform 28">
              <a:extLst>
                <a:ext uri="{FF2B5EF4-FFF2-40B4-BE49-F238E27FC236}">
                  <a16:creationId xmlns:a16="http://schemas.microsoft.com/office/drawing/2014/main" id="{C1BAF928-C017-49E2-A18F-42B716D84087}"/>
                </a:ext>
              </a:extLst>
            </p:cNvPr>
            <p:cNvSpPr>
              <a:spLocks/>
            </p:cNvSpPr>
            <p:nvPr userDrawn="1"/>
          </p:nvSpPr>
          <p:spPr bwMode="auto">
            <a:xfrm>
              <a:off x="6036" y="3619"/>
              <a:ext cx="140" cy="148"/>
            </a:xfrm>
            <a:custGeom>
              <a:avLst/>
              <a:gdLst>
                <a:gd name="T0" fmla="*/ 0 w 140"/>
                <a:gd name="T1" fmla="*/ 0 h 148"/>
                <a:gd name="T2" fmla="*/ 21 w 140"/>
                <a:gd name="T3" fmla="*/ 0 h 148"/>
                <a:gd name="T4" fmla="*/ 71 w 140"/>
                <a:gd name="T5" fmla="*/ 129 h 148"/>
                <a:gd name="T6" fmla="*/ 121 w 140"/>
                <a:gd name="T7" fmla="*/ 0 h 148"/>
                <a:gd name="T8" fmla="*/ 140 w 140"/>
                <a:gd name="T9" fmla="*/ 0 h 148"/>
                <a:gd name="T10" fmla="*/ 140 w 140"/>
                <a:gd name="T11" fmla="*/ 148 h 148"/>
                <a:gd name="T12" fmla="*/ 128 w 140"/>
                <a:gd name="T13" fmla="*/ 148 h 148"/>
                <a:gd name="T14" fmla="*/ 128 w 140"/>
                <a:gd name="T15" fmla="*/ 19 h 148"/>
                <a:gd name="T16" fmla="*/ 126 w 140"/>
                <a:gd name="T17" fmla="*/ 19 h 148"/>
                <a:gd name="T18" fmla="*/ 78 w 140"/>
                <a:gd name="T19" fmla="*/ 148 h 148"/>
                <a:gd name="T20" fmla="*/ 64 w 140"/>
                <a:gd name="T21" fmla="*/ 148 h 148"/>
                <a:gd name="T22" fmla="*/ 14 w 140"/>
                <a:gd name="T23" fmla="*/ 19 h 148"/>
                <a:gd name="T24" fmla="*/ 14 w 140"/>
                <a:gd name="T25" fmla="*/ 19 h 148"/>
                <a:gd name="T26" fmla="*/ 14 w 140"/>
                <a:gd name="T27" fmla="*/ 148 h 148"/>
                <a:gd name="T28" fmla="*/ 0 w 140"/>
                <a:gd name="T29" fmla="*/ 148 h 148"/>
                <a:gd name="T30" fmla="*/ 0 w 140"/>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48">
                  <a:moveTo>
                    <a:pt x="0" y="0"/>
                  </a:moveTo>
                  <a:lnTo>
                    <a:pt x="21" y="0"/>
                  </a:lnTo>
                  <a:lnTo>
                    <a:pt x="71" y="129"/>
                  </a:lnTo>
                  <a:lnTo>
                    <a:pt x="121" y="0"/>
                  </a:lnTo>
                  <a:lnTo>
                    <a:pt x="140" y="0"/>
                  </a:lnTo>
                  <a:lnTo>
                    <a:pt x="140" y="148"/>
                  </a:lnTo>
                  <a:lnTo>
                    <a:pt x="128" y="148"/>
                  </a:lnTo>
                  <a:lnTo>
                    <a:pt x="128" y="19"/>
                  </a:lnTo>
                  <a:lnTo>
                    <a:pt x="126" y="19"/>
                  </a:lnTo>
                  <a:lnTo>
                    <a:pt x="78" y="148"/>
                  </a:lnTo>
                  <a:lnTo>
                    <a:pt x="64" y="148"/>
                  </a:lnTo>
                  <a:lnTo>
                    <a:pt x="14" y="19"/>
                  </a:lnTo>
                  <a:lnTo>
                    <a:pt x="14" y="19"/>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9" name="Freeform 29">
              <a:extLst>
                <a:ext uri="{FF2B5EF4-FFF2-40B4-BE49-F238E27FC236}">
                  <a16:creationId xmlns:a16="http://schemas.microsoft.com/office/drawing/2014/main" id="{983DF2BA-BC87-498F-89A2-C991194856E1}"/>
                </a:ext>
              </a:extLst>
            </p:cNvPr>
            <p:cNvSpPr>
              <a:spLocks noEditPoints="1"/>
            </p:cNvSpPr>
            <p:nvPr userDrawn="1"/>
          </p:nvSpPr>
          <p:spPr bwMode="auto">
            <a:xfrm>
              <a:off x="6190" y="3619"/>
              <a:ext cx="131" cy="148"/>
            </a:xfrm>
            <a:custGeom>
              <a:avLst/>
              <a:gdLst>
                <a:gd name="T0" fmla="*/ 57 w 131"/>
                <a:gd name="T1" fmla="*/ 0 h 148"/>
                <a:gd name="T2" fmla="*/ 74 w 131"/>
                <a:gd name="T3" fmla="*/ 0 h 148"/>
                <a:gd name="T4" fmla="*/ 131 w 131"/>
                <a:gd name="T5" fmla="*/ 148 h 148"/>
                <a:gd name="T6" fmla="*/ 117 w 131"/>
                <a:gd name="T7" fmla="*/ 148 h 148"/>
                <a:gd name="T8" fmla="*/ 98 w 131"/>
                <a:gd name="T9" fmla="*/ 100 h 148"/>
                <a:gd name="T10" fmla="*/ 31 w 131"/>
                <a:gd name="T11" fmla="*/ 100 h 148"/>
                <a:gd name="T12" fmla="*/ 15 w 131"/>
                <a:gd name="T13" fmla="*/ 148 h 148"/>
                <a:gd name="T14" fmla="*/ 0 w 131"/>
                <a:gd name="T15" fmla="*/ 148 h 148"/>
                <a:gd name="T16" fmla="*/ 57 w 131"/>
                <a:gd name="T17" fmla="*/ 0 h 148"/>
                <a:gd name="T18" fmla="*/ 36 w 131"/>
                <a:gd name="T19" fmla="*/ 89 h 148"/>
                <a:gd name="T20" fmla="*/ 93 w 131"/>
                <a:gd name="T21" fmla="*/ 89 h 148"/>
                <a:gd name="T22" fmla="*/ 64 w 131"/>
                <a:gd name="T23" fmla="*/ 15 h 148"/>
                <a:gd name="T24" fmla="*/ 36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57" y="0"/>
                  </a:moveTo>
                  <a:lnTo>
                    <a:pt x="74" y="0"/>
                  </a:lnTo>
                  <a:lnTo>
                    <a:pt x="131" y="148"/>
                  </a:lnTo>
                  <a:lnTo>
                    <a:pt x="117" y="148"/>
                  </a:lnTo>
                  <a:lnTo>
                    <a:pt x="98" y="100"/>
                  </a:lnTo>
                  <a:lnTo>
                    <a:pt x="31" y="100"/>
                  </a:lnTo>
                  <a:lnTo>
                    <a:pt x="15" y="148"/>
                  </a:lnTo>
                  <a:lnTo>
                    <a:pt x="0" y="148"/>
                  </a:lnTo>
                  <a:lnTo>
                    <a:pt x="57" y="0"/>
                  </a:lnTo>
                  <a:close/>
                  <a:moveTo>
                    <a:pt x="36" y="89"/>
                  </a:moveTo>
                  <a:lnTo>
                    <a:pt x="93" y="89"/>
                  </a:lnTo>
                  <a:lnTo>
                    <a:pt x="64" y="15"/>
                  </a:lnTo>
                  <a:lnTo>
                    <a:pt x="36"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0" name="Freeform 30">
              <a:extLst>
                <a:ext uri="{FF2B5EF4-FFF2-40B4-BE49-F238E27FC236}">
                  <a16:creationId xmlns:a16="http://schemas.microsoft.com/office/drawing/2014/main" id="{5BC07844-C7D7-439C-9863-DE31B1F7C8F7}"/>
                </a:ext>
              </a:extLst>
            </p:cNvPr>
            <p:cNvSpPr>
              <a:spLocks/>
            </p:cNvSpPr>
            <p:nvPr userDrawn="1"/>
          </p:nvSpPr>
          <p:spPr bwMode="auto">
            <a:xfrm>
              <a:off x="6304" y="3619"/>
              <a:ext cx="114" cy="148"/>
            </a:xfrm>
            <a:custGeom>
              <a:avLst/>
              <a:gdLst>
                <a:gd name="T0" fmla="*/ 0 w 114"/>
                <a:gd name="T1" fmla="*/ 0 h 148"/>
                <a:gd name="T2" fmla="*/ 114 w 114"/>
                <a:gd name="T3" fmla="*/ 0 h 148"/>
                <a:gd name="T4" fmla="*/ 114 w 114"/>
                <a:gd name="T5" fmla="*/ 12 h 148"/>
                <a:gd name="T6" fmla="*/ 64 w 114"/>
                <a:gd name="T7" fmla="*/ 12 h 148"/>
                <a:gd name="T8" fmla="*/ 64 w 114"/>
                <a:gd name="T9" fmla="*/ 148 h 148"/>
                <a:gd name="T10" fmla="*/ 50 w 114"/>
                <a:gd name="T11" fmla="*/ 148 h 148"/>
                <a:gd name="T12" fmla="*/ 50 w 114"/>
                <a:gd name="T13" fmla="*/ 12 h 148"/>
                <a:gd name="T14" fmla="*/ 0 w 114"/>
                <a:gd name="T15" fmla="*/ 12 h 148"/>
                <a:gd name="T16" fmla="*/ 0 w 114"/>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48">
                  <a:moveTo>
                    <a:pt x="0" y="0"/>
                  </a:moveTo>
                  <a:lnTo>
                    <a:pt x="114" y="0"/>
                  </a:lnTo>
                  <a:lnTo>
                    <a:pt x="114" y="12"/>
                  </a:lnTo>
                  <a:lnTo>
                    <a:pt x="64" y="12"/>
                  </a:lnTo>
                  <a:lnTo>
                    <a:pt x="64" y="148"/>
                  </a:lnTo>
                  <a:lnTo>
                    <a:pt x="50" y="148"/>
                  </a:lnTo>
                  <a:lnTo>
                    <a:pt x="50"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1" name="Freeform 31">
              <a:extLst>
                <a:ext uri="{FF2B5EF4-FFF2-40B4-BE49-F238E27FC236}">
                  <a16:creationId xmlns:a16="http://schemas.microsoft.com/office/drawing/2014/main" id="{0BF7B325-9233-4475-B01A-2EC46EDE23DF}"/>
                </a:ext>
              </a:extLst>
            </p:cNvPr>
            <p:cNvSpPr>
              <a:spLocks/>
            </p:cNvSpPr>
            <p:nvPr userDrawn="1"/>
          </p:nvSpPr>
          <p:spPr bwMode="auto">
            <a:xfrm>
              <a:off x="6425" y="3617"/>
              <a:ext cx="129" cy="153"/>
            </a:xfrm>
            <a:custGeom>
              <a:avLst/>
              <a:gdLst>
                <a:gd name="T0" fmla="*/ 48 w 54"/>
                <a:gd name="T1" fmla="*/ 20 h 64"/>
                <a:gd name="T2" fmla="*/ 29 w 54"/>
                <a:gd name="T3" fmla="*/ 5 h 64"/>
                <a:gd name="T4" fmla="*/ 6 w 54"/>
                <a:gd name="T5" fmla="*/ 32 h 64"/>
                <a:gd name="T6" fmla="*/ 29 w 54"/>
                <a:gd name="T7" fmla="*/ 59 h 64"/>
                <a:gd name="T8" fmla="*/ 49 w 54"/>
                <a:gd name="T9" fmla="*/ 39 h 64"/>
                <a:gd name="T10" fmla="*/ 54 w 54"/>
                <a:gd name="T11" fmla="*/ 39 h 64"/>
                <a:gd name="T12" fmla="*/ 29 w 54"/>
                <a:gd name="T13" fmla="*/ 64 h 64"/>
                <a:gd name="T14" fmla="*/ 0 w 54"/>
                <a:gd name="T15" fmla="*/ 32 h 64"/>
                <a:gd name="T16" fmla="*/ 29 w 54"/>
                <a:gd name="T17" fmla="*/ 0 h 64"/>
                <a:gd name="T18" fmla="*/ 54 w 54"/>
                <a:gd name="T19" fmla="*/ 20 h 64"/>
                <a:gd name="T20" fmla="*/ 48 w 54"/>
                <a:gd name="T21"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4">
                  <a:moveTo>
                    <a:pt x="48" y="20"/>
                  </a:moveTo>
                  <a:cubicBezTo>
                    <a:pt x="46" y="10"/>
                    <a:pt x="38" y="5"/>
                    <a:pt x="29" y="5"/>
                  </a:cubicBezTo>
                  <a:cubicBezTo>
                    <a:pt x="13" y="5"/>
                    <a:pt x="6" y="18"/>
                    <a:pt x="6" y="32"/>
                  </a:cubicBezTo>
                  <a:cubicBezTo>
                    <a:pt x="6" y="45"/>
                    <a:pt x="13" y="59"/>
                    <a:pt x="29" y="59"/>
                  </a:cubicBezTo>
                  <a:cubicBezTo>
                    <a:pt x="40" y="59"/>
                    <a:pt x="48" y="50"/>
                    <a:pt x="49" y="39"/>
                  </a:cubicBezTo>
                  <a:cubicBezTo>
                    <a:pt x="54" y="39"/>
                    <a:pt x="54" y="39"/>
                    <a:pt x="54" y="39"/>
                  </a:cubicBezTo>
                  <a:cubicBezTo>
                    <a:pt x="53" y="54"/>
                    <a:pt x="43" y="64"/>
                    <a:pt x="29" y="64"/>
                  </a:cubicBezTo>
                  <a:cubicBezTo>
                    <a:pt x="10" y="64"/>
                    <a:pt x="0" y="49"/>
                    <a:pt x="0" y="32"/>
                  </a:cubicBezTo>
                  <a:cubicBezTo>
                    <a:pt x="0" y="15"/>
                    <a:pt x="10" y="0"/>
                    <a:pt x="29" y="0"/>
                  </a:cubicBezTo>
                  <a:cubicBezTo>
                    <a:pt x="41" y="0"/>
                    <a:pt x="52" y="7"/>
                    <a:pt x="54" y="20"/>
                  </a:cubicBezTo>
                  <a:lnTo>
                    <a:pt x="4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2" name="Freeform 32">
              <a:extLst>
                <a:ext uri="{FF2B5EF4-FFF2-40B4-BE49-F238E27FC236}">
                  <a16:creationId xmlns:a16="http://schemas.microsoft.com/office/drawing/2014/main" id="{9E728306-B4C7-4FE4-BDFF-90D9D014E7A0}"/>
                </a:ext>
              </a:extLst>
            </p:cNvPr>
            <p:cNvSpPr>
              <a:spLocks/>
            </p:cNvSpPr>
            <p:nvPr userDrawn="1"/>
          </p:nvSpPr>
          <p:spPr bwMode="auto">
            <a:xfrm>
              <a:off x="6575" y="3619"/>
              <a:ext cx="114" cy="148"/>
            </a:xfrm>
            <a:custGeom>
              <a:avLst/>
              <a:gdLst>
                <a:gd name="T0" fmla="*/ 0 w 114"/>
                <a:gd name="T1" fmla="*/ 0 h 148"/>
                <a:gd name="T2" fmla="*/ 14 w 114"/>
                <a:gd name="T3" fmla="*/ 0 h 148"/>
                <a:gd name="T4" fmla="*/ 14 w 114"/>
                <a:gd name="T5" fmla="*/ 65 h 148"/>
                <a:gd name="T6" fmla="*/ 100 w 114"/>
                <a:gd name="T7" fmla="*/ 65 h 148"/>
                <a:gd name="T8" fmla="*/ 100 w 114"/>
                <a:gd name="T9" fmla="*/ 0 h 148"/>
                <a:gd name="T10" fmla="*/ 114 w 114"/>
                <a:gd name="T11" fmla="*/ 0 h 148"/>
                <a:gd name="T12" fmla="*/ 114 w 114"/>
                <a:gd name="T13" fmla="*/ 148 h 148"/>
                <a:gd name="T14" fmla="*/ 100 w 114"/>
                <a:gd name="T15" fmla="*/ 148 h 148"/>
                <a:gd name="T16" fmla="*/ 100 w 114"/>
                <a:gd name="T17" fmla="*/ 77 h 148"/>
                <a:gd name="T18" fmla="*/ 14 w 114"/>
                <a:gd name="T19" fmla="*/ 77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4" y="65"/>
                  </a:lnTo>
                  <a:lnTo>
                    <a:pt x="100" y="65"/>
                  </a:lnTo>
                  <a:lnTo>
                    <a:pt x="100" y="0"/>
                  </a:lnTo>
                  <a:lnTo>
                    <a:pt x="114" y="0"/>
                  </a:lnTo>
                  <a:lnTo>
                    <a:pt x="114" y="148"/>
                  </a:lnTo>
                  <a:lnTo>
                    <a:pt x="100" y="148"/>
                  </a:lnTo>
                  <a:lnTo>
                    <a:pt x="100" y="77"/>
                  </a:lnTo>
                  <a:lnTo>
                    <a:pt x="14" y="77"/>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3" name="Rectangle 33">
              <a:extLst>
                <a:ext uri="{FF2B5EF4-FFF2-40B4-BE49-F238E27FC236}">
                  <a16:creationId xmlns:a16="http://schemas.microsoft.com/office/drawing/2014/main" id="{8FF6C214-3BD3-4F61-9B62-6115E5943EBF}"/>
                </a:ext>
              </a:extLst>
            </p:cNvPr>
            <p:cNvSpPr>
              <a:spLocks noChangeArrowheads="1"/>
            </p:cNvSpPr>
            <p:nvPr userDrawn="1"/>
          </p:nvSpPr>
          <p:spPr bwMode="auto">
            <a:xfrm>
              <a:off x="6720" y="3619"/>
              <a:ext cx="14"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4" name="Freeform 34">
              <a:extLst>
                <a:ext uri="{FF2B5EF4-FFF2-40B4-BE49-F238E27FC236}">
                  <a16:creationId xmlns:a16="http://schemas.microsoft.com/office/drawing/2014/main" id="{F478B120-66DD-4BE2-9CC8-DE8496616730}"/>
                </a:ext>
              </a:extLst>
            </p:cNvPr>
            <p:cNvSpPr>
              <a:spLocks/>
            </p:cNvSpPr>
            <p:nvPr userDrawn="1"/>
          </p:nvSpPr>
          <p:spPr bwMode="auto">
            <a:xfrm>
              <a:off x="6763" y="3619"/>
              <a:ext cx="116" cy="148"/>
            </a:xfrm>
            <a:custGeom>
              <a:avLst/>
              <a:gdLst>
                <a:gd name="T0" fmla="*/ 0 w 116"/>
                <a:gd name="T1" fmla="*/ 0 h 148"/>
                <a:gd name="T2" fmla="*/ 16 w 116"/>
                <a:gd name="T3" fmla="*/ 0 h 148"/>
                <a:gd name="T4" fmla="*/ 102 w 116"/>
                <a:gd name="T5" fmla="*/ 124 h 148"/>
                <a:gd name="T6" fmla="*/ 102 w 116"/>
                <a:gd name="T7" fmla="*/ 124 h 148"/>
                <a:gd name="T8" fmla="*/ 102 w 116"/>
                <a:gd name="T9" fmla="*/ 0 h 148"/>
                <a:gd name="T10" fmla="*/ 116 w 116"/>
                <a:gd name="T11" fmla="*/ 0 h 148"/>
                <a:gd name="T12" fmla="*/ 116 w 116"/>
                <a:gd name="T13" fmla="*/ 148 h 148"/>
                <a:gd name="T14" fmla="*/ 99 w 116"/>
                <a:gd name="T15" fmla="*/ 148 h 148"/>
                <a:gd name="T16" fmla="*/ 14 w 116"/>
                <a:gd name="T17" fmla="*/ 24 h 148"/>
                <a:gd name="T18" fmla="*/ 14 w 116"/>
                <a:gd name="T19" fmla="*/ 24 h 148"/>
                <a:gd name="T20" fmla="*/ 14 w 116"/>
                <a:gd name="T21" fmla="*/ 148 h 148"/>
                <a:gd name="T22" fmla="*/ 0 w 116"/>
                <a:gd name="T23" fmla="*/ 148 h 148"/>
                <a:gd name="T24" fmla="*/ 0 w 116"/>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8">
                  <a:moveTo>
                    <a:pt x="0" y="0"/>
                  </a:moveTo>
                  <a:lnTo>
                    <a:pt x="16" y="0"/>
                  </a:lnTo>
                  <a:lnTo>
                    <a:pt x="102" y="124"/>
                  </a:lnTo>
                  <a:lnTo>
                    <a:pt x="102" y="124"/>
                  </a:lnTo>
                  <a:lnTo>
                    <a:pt x="102" y="0"/>
                  </a:lnTo>
                  <a:lnTo>
                    <a:pt x="116" y="0"/>
                  </a:lnTo>
                  <a:lnTo>
                    <a:pt x="116" y="148"/>
                  </a:lnTo>
                  <a:lnTo>
                    <a:pt x="99"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5" name="Freeform 35">
              <a:extLst>
                <a:ext uri="{FF2B5EF4-FFF2-40B4-BE49-F238E27FC236}">
                  <a16:creationId xmlns:a16="http://schemas.microsoft.com/office/drawing/2014/main" id="{C0E325B6-7768-48B0-91B5-9E3A63382407}"/>
                </a:ext>
              </a:extLst>
            </p:cNvPr>
            <p:cNvSpPr>
              <a:spLocks/>
            </p:cNvSpPr>
            <p:nvPr userDrawn="1"/>
          </p:nvSpPr>
          <p:spPr bwMode="auto">
            <a:xfrm>
              <a:off x="6905" y="3617"/>
              <a:ext cx="131" cy="153"/>
            </a:xfrm>
            <a:custGeom>
              <a:avLst/>
              <a:gdLst>
                <a:gd name="T0" fmla="*/ 55 w 55"/>
                <a:gd name="T1" fmla="*/ 63 h 64"/>
                <a:gd name="T2" fmla="*/ 50 w 55"/>
                <a:gd name="T3" fmla="*/ 63 h 64"/>
                <a:gd name="T4" fmla="*/ 50 w 55"/>
                <a:gd name="T5" fmla="*/ 51 h 64"/>
                <a:gd name="T6" fmla="*/ 50 w 55"/>
                <a:gd name="T7" fmla="*/ 51 h 64"/>
                <a:gd name="T8" fmla="*/ 28 w 55"/>
                <a:gd name="T9" fmla="*/ 64 h 64"/>
                <a:gd name="T10" fmla="*/ 0 w 55"/>
                <a:gd name="T11" fmla="*/ 32 h 64"/>
                <a:gd name="T12" fmla="*/ 28 w 55"/>
                <a:gd name="T13" fmla="*/ 0 h 64"/>
                <a:gd name="T14" fmla="*/ 54 w 55"/>
                <a:gd name="T15" fmla="*/ 20 h 64"/>
                <a:gd name="T16" fmla="*/ 48 w 55"/>
                <a:gd name="T17" fmla="*/ 20 h 64"/>
                <a:gd name="T18" fmla="*/ 28 w 55"/>
                <a:gd name="T19" fmla="*/ 5 h 64"/>
                <a:gd name="T20" fmla="*/ 5 w 55"/>
                <a:gd name="T21" fmla="*/ 32 h 64"/>
                <a:gd name="T22" fmla="*/ 28 w 55"/>
                <a:gd name="T23" fmla="*/ 59 h 64"/>
                <a:gd name="T24" fmla="*/ 50 w 55"/>
                <a:gd name="T25" fmla="*/ 36 h 64"/>
                <a:gd name="T26" fmla="*/ 29 w 55"/>
                <a:gd name="T27" fmla="*/ 36 h 64"/>
                <a:gd name="T28" fmla="*/ 29 w 55"/>
                <a:gd name="T29" fmla="*/ 31 h 64"/>
                <a:gd name="T30" fmla="*/ 55 w 55"/>
                <a:gd name="T31" fmla="*/ 31 h 64"/>
                <a:gd name="T32" fmla="*/ 55 w 55"/>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4">
                  <a:moveTo>
                    <a:pt x="55" y="63"/>
                  </a:moveTo>
                  <a:cubicBezTo>
                    <a:pt x="50" y="63"/>
                    <a:pt x="50" y="63"/>
                    <a:pt x="50" y="63"/>
                  </a:cubicBezTo>
                  <a:cubicBezTo>
                    <a:pt x="50" y="51"/>
                    <a:pt x="50" y="51"/>
                    <a:pt x="50" y="51"/>
                  </a:cubicBezTo>
                  <a:cubicBezTo>
                    <a:pt x="50" y="51"/>
                    <a:pt x="50" y="51"/>
                    <a:pt x="50" y="51"/>
                  </a:cubicBezTo>
                  <a:cubicBezTo>
                    <a:pt x="45" y="60"/>
                    <a:pt x="37" y="64"/>
                    <a:pt x="28" y="64"/>
                  </a:cubicBezTo>
                  <a:cubicBezTo>
                    <a:pt x="9" y="64"/>
                    <a:pt x="0" y="49"/>
                    <a:pt x="0" y="32"/>
                  </a:cubicBezTo>
                  <a:cubicBezTo>
                    <a:pt x="0" y="15"/>
                    <a:pt x="9" y="0"/>
                    <a:pt x="28" y="0"/>
                  </a:cubicBezTo>
                  <a:cubicBezTo>
                    <a:pt x="41" y="0"/>
                    <a:pt x="52" y="7"/>
                    <a:pt x="54" y="20"/>
                  </a:cubicBezTo>
                  <a:cubicBezTo>
                    <a:pt x="48" y="20"/>
                    <a:pt x="48" y="20"/>
                    <a:pt x="48" y="20"/>
                  </a:cubicBezTo>
                  <a:cubicBezTo>
                    <a:pt x="47" y="13"/>
                    <a:pt x="40" y="5"/>
                    <a:pt x="28" y="5"/>
                  </a:cubicBezTo>
                  <a:cubicBezTo>
                    <a:pt x="12" y="5"/>
                    <a:pt x="5" y="18"/>
                    <a:pt x="5" y="32"/>
                  </a:cubicBezTo>
                  <a:cubicBezTo>
                    <a:pt x="5" y="45"/>
                    <a:pt x="12" y="59"/>
                    <a:pt x="28" y="59"/>
                  </a:cubicBezTo>
                  <a:cubicBezTo>
                    <a:pt x="42" y="59"/>
                    <a:pt x="50" y="49"/>
                    <a:pt x="50" y="36"/>
                  </a:cubicBezTo>
                  <a:cubicBezTo>
                    <a:pt x="29" y="36"/>
                    <a:pt x="29" y="36"/>
                    <a:pt x="29" y="36"/>
                  </a:cubicBezTo>
                  <a:cubicBezTo>
                    <a:pt x="29" y="31"/>
                    <a:pt x="29" y="31"/>
                    <a:pt x="29" y="31"/>
                  </a:cubicBezTo>
                  <a:cubicBezTo>
                    <a:pt x="55" y="31"/>
                    <a:pt x="55" y="31"/>
                    <a:pt x="55" y="31"/>
                  </a:cubicBezTo>
                  <a:lnTo>
                    <a:pt x="5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6" name="Freeform 36">
              <a:extLst>
                <a:ext uri="{FF2B5EF4-FFF2-40B4-BE49-F238E27FC236}">
                  <a16:creationId xmlns:a16="http://schemas.microsoft.com/office/drawing/2014/main" id="{FE66041E-839B-437D-970D-D917CBDEE153}"/>
                </a:ext>
              </a:extLst>
            </p:cNvPr>
            <p:cNvSpPr>
              <a:spLocks noEditPoints="1"/>
            </p:cNvSpPr>
            <p:nvPr userDrawn="1"/>
          </p:nvSpPr>
          <p:spPr bwMode="auto">
            <a:xfrm>
              <a:off x="7121" y="3619"/>
              <a:ext cx="109" cy="148"/>
            </a:xfrm>
            <a:custGeom>
              <a:avLst/>
              <a:gdLst>
                <a:gd name="T0" fmla="*/ 0 w 46"/>
                <a:gd name="T1" fmla="*/ 0 h 62"/>
                <a:gd name="T2" fmla="*/ 27 w 46"/>
                <a:gd name="T3" fmla="*/ 0 h 62"/>
                <a:gd name="T4" fmla="*/ 46 w 46"/>
                <a:gd name="T5" fmla="*/ 18 h 62"/>
                <a:gd name="T6" fmla="*/ 27 w 46"/>
                <a:gd name="T7" fmla="*/ 35 h 62"/>
                <a:gd name="T8" fmla="*/ 6 w 46"/>
                <a:gd name="T9" fmla="*/ 35 h 62"/>
                <a:gd name="T10" fmla="*/ 6 w 46"/>
                <a:gd name="T11" fmla="*/ 62 h 62"/>
                <a:gd name="T12" fmla="*/ 0 w 46"/>
                <a:gd name="T13" fmla="*/ 62 h 62"/>
                <a:gd name="T14" fmla="*/ 0 w 46"/>
                <a:gd name="T15" fmla="*/ 0 h 62"/>
                <a:gd name="T16" fmla="*/ 6 w 46"/>
                <a:gd name="T17" fmla="*/ 30 h 62"/>
                <a:gd name="T18" fmla="*/ 26 w 46"/>
                <a:gd name="T19" fmla="*/ 30 h 62"/>
                <a:gd name="T20" fmla="*/ 40 w 46"/>
                <a:gd name="T21" fmla="*/ 18 h 62"/>
                <a:gd name="T22" fmla="*/ 26 w 46"/>
                <a:gd name="T23" fmla="*/ 5 h 62"/>
                <a:gd name="T24" fmla="*/ 6 w 46"/>
                <a:gd name="T25" fmla="*/ 5 h 62"/>
                <a:gd name="T26" fmla="*/ 6 w 46"/>
                <a:gd name="T2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2">
                  <a:moveTo>
                    <a:pt x="0" y="0"/>
                  </a:moveTo>
                  <a:cubicBezTo>
                    <a:pt x="27" y="0"/>
                    <a:pt x="27" y="0"/>
                    <a:pt x="27" y="0"/>
                  </a:cubicBezTo>
                  <a:cubicBezTo>
                    <a:pt x="38" y="0"/>
                    <a:pt x="46" y="7"/>
                    <a:pt x="46" y="18"/>
                  </a:cubicBezTo>
                  <a:cubicBezTo>
                    <a:pt x="46" y="29"/>
                    <a:pt x="38" y="35"/>
                    <a:pt x="27" y="35"/>
                  </a:cubicBezTo>
                  <a:cubicBezTo>
                    <a:pt x="6" y="35"/>
                    <a:pt x="6" y="35"/>
                    <a:pt x="6" y="35"/>
                  </a:cubicBezTo>
                  <a:cubicBezTo>
                    <a:pt x="6" y="62"/>
                    <a:pt x="6" y="62"/>
                    <a:pt x="6" y="62"/>
                  </a:cubicBezTo>
                  <a:cubicBezTo>
                    <a:pt x="0" y="62"/>
                    <a:pt x="0" y="62"/>
                    <a:pt x="0" y="62"/>
                  </a:cubicBezTo>
                  <a:lnTo>
                    <a:pt x="0" y="0"/>
                  </a:lnTo>
                  <a:close/>
                  <a:moveTo>
                    <a:pt x="6" y="30"/>
                  </a:moveTo>
                  <a:cubicBezTo>
                    <a:pt x="26" y="30"/>
                    <a:pt x="26" y="30"/>
                    <a:pt x="26" y="30"/>
                  </a:cubicBezTo>
                  <a:cubicBezTo>
                    <a:pt x="34" y="30"/>
                    <a:pt x="40" y="26"/>
                    <a:pt x="40" y="18"/>
                  </a:cubicBezTo>
                  <a:cubicBezTo>
                    <a:pt x="40" y="9"/>
                    <a:pt x="34" y="5"/>
                    <a:pt x="26" y="5"/>
                  </a:cubicBezTo>
                  <a:cubicBezTo>
                    <a:pt x="6" y="5"/>
                    <a:pt x="6" y="5"/>
                    <a:pt x="6" y="5"/>
                  </a:cubicBezTo>
                  <a:lnTo>
                    <a:pt x="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7" name="Freeform 37">
              <a:extLst>
                <a:ext uri="{FF2B5EF4-FFF2-40B4-BE49-F238E27FC236}">
                  <a16:creationId xmlns:a16="http://schemas.microsoft.com/office/drawing/2014/main" id="{DE97CB84-1DDA-4D4B-819C-E6753436EED6}"/>
                </a:ext>
              </a:extLst>
            </p:cNvPr>
            <p:cNvSpPr>
              <a:spLocks noEditPoints="1"/>
            </p:cNvSpPr>
            <p:nvPr userDrawn="1"/>
          </p:nvSpPr>
          <p:spPr bwMode="auto">
            <a:xfrm>
              <a:off x="7249" y="3619"/>
              <a:ext cx="114" cy="148"/>
            </a:xfrm>
            <a:custGeom>
              <a:avLst/>
              <a:gdLst>
                <a:gd name="T0" fmla="*/ 0 w 48"/>
                <a:gd name="T1" fmla="*/ 0 h 62"/>
                <a:gd name="T2" fmla="*/ 28 w 48"/>
                <a:gd name="T3" fmla="*/ 0 h 62"/>
                <a:gd name="T4" fmla="*/ 47 w 48"/>
                <a:gd name="T5" fmla="*/ 16 h 62"/>
                <a:gd name="T6" fmla="*/ 35 w 48"/>
                <a:gd name="T7" fmla="*/ 32 h 62"/>
                <a:gd name="T8" fmla="*/ 35 w 48"/>
                <a:gd name="T9" fmla="*/ 32 h 62"/>
                <a:gd name="T10" fmla="*/ 46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8 w 48"/>
                <a:gd name="T31" fmla="*/ 29 h 62"/>
                <a:gd name="T32" fmla="*/ 41 w 48"/>
                <a:gd name="T33" fmla="*/ 17 h 62"/>
                <a:gd name="T34" fmla="*/ 28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7" y="5"/>
                    <a:pt x="47" y="16"/>
                  </a:cubicBezTo>
                  <a:cubicBezTo>
                    <a:pt x="47" y="24"/>
                    <a:pt x="43" y="30"/>
                    <a:pt x="35" y="32"/>
                  </a:cubicBezTo>
                  <a:cubicBezTo>
                    <a:pt x="35" y="32"/>
                    <a:pt x="35" y="32"/>
                    <a:pt x="35" y="32"/>
                  </a:cubicBezTo>
                  <a:cubicBezTo>
                    <a:pt x="43" y="33"/>
                    <a:pt x="45" y="38"/>
                    <a:pt x="46"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8" y="29"/>
                    <a:pt x="28" y="29"/>
                    <a:pt x="28" y="29"/>
                  </a:cubicBezTo>
                  <a:cubicBezTo>
                    <a:pt x="35" y="29"/>
                    <a:pt x="41" y="25"/>
                    <a:pt x="41" y="17"/>
                  </a:cubicBezTo>
                  <a:cubicBezTo>
                    <a:pt x="41" y="10"/>
                    <a:pt x="36" y="5"/>
                    <a:pt x="28"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8" name="Freeform 38">
              <a:extLst>
                <a:ext uri="{FF2B5EF4-FFF2-40B4-BE49-F238E27FC236}">
                  <a16:creationId xmlns:a16="http://schemas.microsoft.com/office/drawing/2014/main" id="{D54DF692-FC44-4BFC-9498-DF5FB1943EEE}"/>
                </a:ext>
              </a:extLst>
            </p:cNvPr>
            <p:cNvSpPr>
              <a:spLocks noEditPoints="1"/>
            </p:cNvSpPr>
            <p:nvPr userDrawn="1"/>
          </p:nvSpPr>
          <p:spPr bwMode="auto">
            <a:xfrm>
              <a:off x="7378" y="3617"/>
              <a:ext cx="137" cy="153"/>
            </a:xfrm>
            <a:custGeom>
              <a:avLst/>
              <a:gdLst>
                <a:gd name="T0" fmla="*/ 29 w 58"/>
                <a:gd name="T1" fmla="*/ 0 h 64"/>
                <a:gd name="T2" fmla="*/ 58 w 58"/>
                <a:gd name="T3" fmla="*/ 32 h 64"/>
                <a:gd name="T4" fmla="*/ 29 w 58"/>
                <a:gd name="T5" fmla="*/ 64 h 64"/>
                <a:gd name="T6" fmla="*/ 0 w 58"/>
                <a:gd name="T7" fmla="*/ 32 h 64"/>
                <a:gd name="T8" fmla="*/ 29 w 58"/>
                <a:gd name="T9" fmla="*/ 0 h 64"/>
                <a:gd name="T10" fmla="*/ 29 w 58"/>
                <a:gd name="T11" fmla="*/ 59 h 64"/>
                <a:gd name="T12" fmla="*/ 52 w 58"/>
                <a:gd name="T13" fmla="*/ 32 h 64"/>
                <a:gd name="T14" fmla="*/ 29 w 58"/>
                <a:gd name="T15" fmla="*/ 5 h 64"/>
                <a:gd name="T16" fmla="*/ 6 w 58"/>
                <a:gd name="T17" fmla="*/ 32 h 64"/>
                <a:gd name="T18" fmla="*/ 29 w 58"/>
                <a:gd name="T19"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4">
                  <a:moveTo>
                    <a:pt x="29" y="0"/>
                  </a:moveTo>
                  <a:cubicBezTo>
                    <a:pt x="48" y="0"/>
                    <a:pt x="58" y="15"/>
                    <a:pt x="58" y="32"/>
                  </a:cubicBezTo>
                  <a:cubicBezTo>
                    <a:pt x="58" y="49"/>
                    <a:pt x="48" y="64"/>
                    <a:pt x="29" y="64"/>
                  </a:cubicBezTo>
                  <a:cubicBezTo>
                    <a:pt x="10" y="64"/>
                    <a:pt x="0" y="49"/>
                    <a:pt x="0" y="32"/>
                  </a:cubicBezTo>
                  <a:cubicBezTo>
                    <a:pt x="0" y="15"/>
                    <a:pt x="10" y="0"/>
                    <a:pt x="29" y="0"/>
                  </a:cubicBezTo>
                  <a:close/>
                  <a:moveTo>
                    <a:pt x="29" y="59"/>
                  </a:moveTo>
                  <a:cubicBezTo>
                    <a:pt x="45" y="59"/>
                    <a:pt x="52" y="45"/>
                    <a:pt x="52" y="32"/>
                  </a:cubicBezTo>
                  <a:cubicBezTo>
                    <a:pt x="52" y="18"/>
                    <a:pt x="45" y="5"/>
                    <a:pt x="29" y="5"/>
                  </a:cubicBezTo>
                  <a:cubicBezTo>
                    <a:pt x="13" y="5"/>
                    <a:pt x="6" y="18"/>
                    <a:pt x="6" y="32"/>
                  </a:cubicBezTo>
                  <a:cubicBezTo>
                    <a:pt x="6" y="45"/>
                    <a:pt x="13"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9" name="Freeform 39">
              <a:extLst>
                <a:ext uri="{FF2B5EF4-FFF2-40B4-BE49-F238E27FC236}">
                  <a16:creationId xmlns:a16="http://schemas.microsoft.com/office/drawing/2014/main" id="{013D9C19-A7BF-4EC6-BEE0-561C626F0A6E}"/>
                </a:ext>
              </a:extLst>
            </p:cNvPr>
            <p:cNvSpPr>
              <a:spLocks/>
            </p:cNvSpPr>
            <p:nvPr userDrawn="1"/>
          </p:nvSpPr>
          <p:spPr bwMode="auto">
            <a:xfrm>
              <a:off x="7529" y="3617"/>
              <a:ext cx="131" cy="153"/>
            </a:xfrm>
            <a:custGeom>
              <a:avLst/>
              <a:gdLst>
                <a:gd name="T0" fmla="*/ 55 w 55"/>
                <a:gd name="T1" fmla="*/ 63 h 64"/>
                <a:gd name="T2" fmla="*/ 51 w 55"/>
                <a:gd name="T3" fmla="*/ 63 h 64"/>
                <a:gd name="T4" fmla="*/ 50 w 55"/>
                <a:gd name="T5" fmla="*/ 51 h 64"/>
                <a:gd name="T6" fmla="*/ 50 w 55"/>
                <a:gd name="T7" fmla="*/ 51 h 64"/>
                <a:gd name="T8" fmla="*/ 28 w 55"/>
                <a:gd name="T9" fmla="*/ 64 h 64"/>
                <a:gd name="T10" fmla="*/ 0 w 55"/>
                <a:gd name="T11" fmla="*/ 32 h 64"/>
                <a:gd name="T12" fmla="*/ 28 w 55"/>
                <a:gd name="T13" fmla="*/ 0 h 64"/>
                <a:gd name="T14" fmla="*/ 54 w 55"/>
                <a:gd name="T15" fmla="*/ 20 h 64"/>
                <a:gd name="T16" fmla="*/ 48 w 55"/>
                <a:gd name="T17" fmla="*/ 20 h 64"/>
                <a:gd name="T18" fmla="*/ 28 w 55"/>
                <a:gd name="T19" fmla="*/ 5 h 64"/>
                <a:gd name="T20" fmla="*/ 5 w 55"/>
                <a:gd name="T21" fmla="*/ 32 h 64"/>
                <a:gd name="T22" fmla="*/ 28 w 55"/>
                <a:gd name="T23" fmla="*/ 59 h 64"/>
                <a:gd name="T24" fmla="*/ 50 w 55"/>
                <a:gd name="T25" fmla="*/ 36 h 64"/>
                <a:gd name="T26" fmla="*/ 29 w 55"/>
                <a:gd name="T27" fmla="*/ 36 h 64"/>
                <a:gd name="T28" fmla="*/ 29 w 55"/>
                <a:gd name="T29" fmla="*/ 31 h 64"/>
                <a:gd name="T30" fmla="*/ 55 w 55"/>
                <a:gd name="T31" fmla="*/ 31 h 64"/>
                <a:gd name="T32" fmla="*/ 55 w 55"/>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4">
                  <a:moveTo>
                    <a:pt x="55" y="63"/>
                  </a:moveTo>
                  <a:cubicBezTo>
                    <a:pt x="51" y="63"/>
                    <a:pt x="51" y="63"/>
                    <a:pt x="51" y="63"/>
                  </a:cubicBezTo>
                  <a:cubicBezTo>
                    <a:pt x="50" y="51"/>
                    <a:pt x="50" y="51"/>
                    <a:pt x="50" y="51"/>
                  </a:cubicBezTo>
                  <a:cubicBezTo>
                    <a:pt x="50" y="51"/>
                    <a:pt x="50" y="51"/>
                    <a:pt x="50" y="51"/>
                  </a:cubicBezTo>
                  <a:cubicBezTo>
                    <a:pt x="46" y="60"/>
                    <a:pt x="37" y="64"/>
                    <a:pt x="28" y="64"/>
                  </a:cubicBezTo>
                  <a:cubicBezTo>
                    <a:pt x="9" y="64"/>
                    <a:pt x="0" y="49"/>
                    <a:pt x="0" y="32"/>
                  </a:cubicBezTo>
                  <a:cubicBezTo>
                    <a:pt x="0" y="15"/>
                    <a:pt x="9" y="0"/>
                    <a:pt x="28" y="0"/>
                  </a:cubicBezTo>
                  <a:cubicBezTo>
                    <a:pt x="41" y="0"/>
                    <a:pt x="52" y="7"/>
                    <a:pt x="54" y="20"/>
                  </a:cubicBezTo>
                  <a:cubicBezTo>
                    <a:pt x="48" y="20"/>
                    <a:pt x="48" y="20"/>
                    <a:pt x="48" y="20"/>
                  </a:cubicBezTo>
                  <a:cubicBezTo>
                    <a:pt x="47" y="13"/>
                    <a:pt x="40" y="5"/>
                    <a:pt x="28" y="5"/>
                  </a:cubicBezTo>
                  <a:cubicBezTo>
                    <a:pt x="12" y="5"/>
                    <a:pt x="5" y="18"/>
                    <a:pt x="5" y="32"/>
                  </a:cubicBezTo>
                  <a:cubicBezTo>
                    <a:pt x="5" y="45"/>
                    <a:pt x="12" y="59"/>
                    <a:pt x="28" y="59"/>
                  </a:cubicBezTo>
                  <a:cubicBezTo>
                    <a:pt x="42" y="59"/>
                    <a:pt x="50" y="49"/>
                    <a:pt x="50" y="36"/>
                  </a:cubicBezTo>
                  <a:cubicBezTo>
                    <a:pt x="29" y="36"/>
                    <a:pt x="29" y="36"/>
                    <a:pt x="29" y="36"/>
                  </a:cubicBezTo>
                  <a:cubicBezTo>
                    <a:pt x="29" y="31"/>
                    <a:pt x="29" y="31"/>
                    <a:pt x="29" y="31"/>
                  </a:cubicBezTo>
                  <a:cubicBezTo>
                    <a:pt x="55" y="31"/>
                    <a:pt x="55" y="31"/>
                    <a:pt x="55" y="31"/>
                  </a:cubicBezTo>
                  <a:lnTo>
                    <a:pt x="5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0" name="Freeform 40">
              <a:extLst>
                <a:ext uri="{FF2B5EF4-FFF2-40B4-BE49-F238E27FC236}">
                  <a16:creationId xmlns:a16="http://schemas.microsoft.com/office/drawing/2014/main" id="{DB026908-845D-49F3-A36C-91C3EA3CA4AD}"/>
                </a:ext>
              </a:extLst>
            </p:cNvPr>
            <p:cNvSpPr>
              <a:spLocks noEditPoints="1"/>
            </p:cNvSpPr>
            <p:nvPr userDrawn="1"/>
          </p:nvSpPr>
          <p:spPr bwMode="auto">
            <a:xfrm>
              <a:off x="7686" y="3619"/>
              <a:ext cx="114" cy="148"/>
            </a:xfrm>
            <a:custGeom>
              <a:avLst/>
              <a:gdLst>
                <a:gd name="T0" fmla="*/ 0 w 48"/>
                <a:gd name="T1" fmla="*/ 0 h 62"/>
                <a:gd name="T2" fmla="*/ 28 w 48"/>
                <a:gd name="T3" fmla="*/ 0 h 62"/>
                <a:gd name="T4" fmla="*/ 46 w 48"/>
                <a:gd name="T5" fmla="*/ 16 h 62"/>
                <a:gd name="T6" fmla="*/ 35 w 48"/>
                <a:gd name="T7" fmla="*/ 32 h 62"/>
                <a:gd name="T8" fmla="*/ 35 w 48"/>
                <a:gd name="T9" fmla="*/ 32 h 62"/>
                <a:gd name="T10" fmla="*/ 45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7 w 48"/>
                <a:gd name="T31" fmla="*/ 29 h 62"/>
                <a:gd name="T32" fmla="*/ 41 w 48"/>
                <a:gd name="T33" fmla="*/ 17 h 62"/>
                <a:gd name="T34" fmla="*/ 27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6" y="5"/>
                    <a:pt x="46" y="16"/>
                  </a:cubicBezTo>
                  <a:cubicBezTo>
                    <a:pt x="46" y="24"/>
                    <a:pt x="42" y="30"/>
                    <a:pt x="35" y="32"/>
                  </a:cubicBezTo>
                  <a:cubicBezTo>
                    <a:pt x="35" y="32"/>
                    <a:pt x="35" y="32"/>
                    <a:pt x="35" y="32"/>
                  </a:cubicBezTo>
                  <a:cubicBezTo>
                    <a:pt x="43" y="33"/>
                    <a:pt x="45" y="38"/>
                    <a:pt x="45"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7" y="29"/>
                    <a:pt x="27" y="29"/>
                    <a:pt x="27" y="29"/>
                  </a:cubicBezTo>
                  <a:cubicBezTo>
                    <a:pt x="35" y="29"/>
                    <a:pt x="41" y="25"/>
                    <a:pt x="41" y="17"/>
                  </a:cubicBezTo>
                  <a:cubicBezTo>
                    <a:pt x="41" y="10"/>
                    <a:pt x="36" y="5"/>
                    <a:pt x="27"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1" name="Freeform 41">
              <a:extLst>
                <a:ext uri="{FF2B5EF4-FFF2-40B4-BE49-F238E27FC236}">
                  <a16:creationId xmlns:a16="http://schemas.microsoft.com/office/drawing/2014/main" id="{1C2F7A99-DE0D-4236-B423-8DD199685439}"/>
                </a:ext>
              </a:extLst>
            </p:cNvPr>
            <p:cNvSpPr>
              <a:spLocks noEditPoints="1"/>
            </p:cNvSpPr>
            <p:nvPr userDrawn="1"/>
          </p:nvSpPr>
          <p:spPr bwMode="auto">
            <a:xfrm>
              <a:off x="7805" y="3619"/>
              <a:ext cx="131" cy="148"/>
            </a:xfrm>
            <a:custGeom>
              <a:avLst/>
              <a:gdLst>
                <a:gd name="T0" fmla="*/ 59 w 131"/>
                <a:gd name="T1" fmla="*/ 0 h 148"/>
                <a:gd name="T2" fmla="*/ 74 w 131"/>
                <a:gd name="T3" fmla="*/ 0 h 148"/>
                <a:gd name="T4" fmla="*/ 131 w 131"/>
                <a:gd name="T5" fmla="*/ 148 h 148"/>
                <a:gd name="T6" fmla="*/ 116 w 131"/>
                <a:gd name="T7" fmla="*/ 148 h 148"/>
                <a:gd name="T8" fmla="*/ 100 w 131"/>
                <a:gd name="T9" fmla="*/ 100 h 148"/>
                <a:gd name="T10" fmla="*/ 33 w 131"/>
                <a:gd name="T11" fmla="*/ 100 h 148"/>
                <a:gd name="T12" fmla="*/ 14 w 131"/>
                <a:gd name="T13" fmla="*/ 148 h 148"/>
                <a:gd name="T14" fmla="*/ 0 w 131"/>
                <a:gd name="T15" fmla="*/ 148 h 148"/>
                <a:gd name="T16" fmla="*/ 59 w 131"/>
                <a:gd name="T17" fmla="*/ 0 h 148"/>
                <a:gd name="T18" fmla="*/ 38 w 131"/>
                <a:gd name="T19" fmla="*/ 89 h 148"/>
                <a:gd name="T20" fmla="*/ 95 w 131"/>
                <a:gd name="T21" fmla="*/ 89 h 148"/>
                <a:gd name="T22" fmla="*/ 66 w 131"/>
                <a:gd name="T23" fmla="*/ 15 h 148"/>
                <a:gd name="T24" fmla="*/ 38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59" y="0"/>
                  </a:moveTo>
                  <a:lnTo>
                    <a:pt x="74" y="0"/>
                  </a:lnTo>
                  <a:lnTo>
                    <a:pt x="131" y="148"/>
                  </a:lnTo>
                  <a:lnTo>
                    <a:pt x="116" y="148"/>
                  </a:lnTo>
                  <a:lnTo>
                    <a:pt x="100" y="100"/>
                  </a:lnTo>
                  <a:lnTo>
                    <a:pt x="33" y="100"/>
                  </a:lnTo>
                  <a:lnTo>
                    <a:pt x="14" y="148"/>
                  </a:lnTo>
                  <a:lnTo>
                    <a:pt x="0" y="148"/>
                  </a:lnTo>
                  <a:lnTo>
                    <a:pt x="59" y="0"/>
                  </a:lnTo>
                  <a:close/>
                  <a:moveTo>
                    <a:pt x="38" y="89"/>
                  </a:moveTo>
                  <a:lnTo>
                    <a:pt x="95" y="89"/>
                  </a:lnTo>
                  <a:lnTo>
                    <a:pt x="66" y="15"/>
                  </a:lnTo>
                  <a:lnTo>
                    <a:pt x="3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2" name="Freeform 42">
              <a:extLst>
                <a:ext uri="{FF2B5EF4-FFF2-40B4-BE49-F238E27FC236}">
                  <a16:creationId xmlns:a16="http://schemas.microsoft.com/office/drawing/2014/main" id="{C07D4C71-B554-4DB2-BADA-F1D8FD7A6291}"/>
                </a:ext>
              </a:extLst>
            </p:cNvPr>
            <p:cNvSpPr>
              <a:spLocks/>
            </p:cNvSpPr>
            <p:nvPr userDrawn="1"/>
          </p:nvSpPr>
          <p:spPr bwMode="auto">
            <a:xfrm>
              <a:off x="7950" y="3619"/>
              <a:ext cx="140" cy="148"/>
            </a:xfrm>
            <a:custGeom>
              <a:avLst/>
              <a:gdLst>
                <a:gd name="T0" fmla="*/ 0 w 140"/>
                <a:gd name="T1" fmla="*/ 0 h 148"/>
                <a:gd name="T2" fmla="*/ 19 w 140"/>
                <a:gd name="T3" fmla="*/ 0 h 148"/>
                <a:gd name="T4" fmla="*/ 69 w 140"/>
                <a:gd name="T5" fmla="*/ 129 h 148"/>
                <a:gd name="T6" fmla="*/ 118 w 140"/>
                <a:gd name="T7" fmla="*/ 0 h 148"/>
                <a:gd name="T8" fmla="*/ 140 w 140"/>
                <a:gd name="T9" fmla="*/ 0 h 148"/>
                <a:gd name="T10" fmla="*/ 140 w 140"/>
                <a:gd name="T11" fmla="*/ 148 h 148"/>
                <a:gd name="T12" fmla="*/ 126 w 140"/>
                <a:gd name="T13" fmla="*/ 148 h 148"/>
                <a:gd name="T14" fmla="*/ 126 w 140"/>
                <a:gd name="T15" fmla="*/ 19 h 148"/>
                <a:gd name="T16" fmla="*/ 126 w 140"/>
                <a:gd name="T17" fmla="*/ 19 h 148"/>
                <a:gd name="T18" fmla="*/ 76 w 140"/>
                <a:gd name="T19" fmla="*/ 148 h 148"/>
                <a:gd name="T20" fmla="*/ 64 w 140"/>
                <a:gd name="T21" fmla="*/ 148 h 148"/>
                <a:gd name="T22" fmla="*/ 14 w 140"/>
                <a:gd name="T23" fmla="*/ 19 h 148"/>
                <a:gd name="T24" fmla="*/ 14 w 140"/>
                <a:gd name="T25" fmla="*/ 19 h 148"/>
                <a:gd name="T26" fmla="*/ 14 w 140"/>
                <a:gd name="T27" fmla="*/ 148 h 148"/>
                <a:gd name="T28" fmla="*/ 0 w 140"/>
                <a:gd name="T29" fmla="*/ 148 h 148"/>
                <a:gd name="T30" fmla="*/ 0 w 140"/>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48">
                  <a:moveTo>
                    <a:pt x="0" y="0"/>
                  </a:moveTo>
                  <a:lnTo>
                    <a:pt x="19" y="0"/>
                  </a:lnTo>
                  <a:lnTo>
                    <a:pt x="69" y="129"/>
                  </a:lnTo>
                  <a:lnTo>
                    <a:pt x="118" y="0"/>
                  </a:lnTo>
                  <a:lnTo>
                    <a:pt x="140" y="0"/>
                  </a:lnTo>
                  <a:lnTo>
                    <a:pt x="140" y="148"/>
                  </a:lnTo>
                  <a:lnTo>
                    <a:pt x="126" y="148"/>
                  </a:lnTo>
                  <a:lnTo>
                    <a:pt x="126" y="19"/>
                  </a:lnTo>
                  <a:lnTo>
                    <a:pt x="126" y="19"/>
                  </a:lnTo>
                  <a:lnTo>
                    <a:pt x="76" y="148"/>
                  </a:lnTo>
                  <a:lnTo>
                    <a:pt x="64" y="148"/>
                  </a:lnTo>
                  <a:lnTo>
                    <a:pt x="14" y="19"/>
                  </a:lnTo>
                  <a:lnTo>
                    <a:pt x="14" y="19"/>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3" name="Freeform 43">
              <a:extLst>
                <a:ext uri="{FF2B5EF4-FFF2-40B4-BE49-F238E27FC236}">
                  <a16:creationId xmlns:a16="http://schemas.microsoft.com/office/drawing/2014/main" id="{2D10520C-26AF-4EEA-AA95-732FD9F5FF43}"/>
                </a:ext>
              </a:extLst>
            </p:cNvPr>
            <p:cNvSpPr>
              <a:spLocks noEditPoints="1"/>
            </p:cNvSpPr>
            <p:nvPr userDrawn="1"/>
          </p:nvSpPr>
          <p:spPr bwMode="auto">
            <a:xfrm>
              <a:off x="8111" y="3614"/>
              <a:ext cx="79" cy="79"/>
            </a:xfrm>
            <a:custGeom>
              <a:avLst/>
              <a:gdLst>
                <a:gd name="T0" fmla="*/ 17 w 33"/>
                <a:gd name="T1" fmla="*/ 0 h 33"/>
                <a:gd name="T2" fmla="*/ 33 w 33"/>
                <a:gd name="T3" fmla="*/ 17 h 33"/>
                <a:gd name="T4" fmla="*/ 17 w 33"/>
                <a:gd name="T5" fmla="*/ 33 h 33"/>
                <a:gd name="T6" fmla="*/ 0 w 33"/>
                <a:gd name="T7" fmla="*/ 17 h 33"/>
                <a:gd name="T8" fmla="*/ 17 w 33"/>
                <a:gd name="T9" fmla="*/ 0 h 33"/>
                <a:gd name="T10" fmla="*/ 17 w 33"/>
                <a:gd name="T11" fmla="*/ 31 h 33"/>
                <a:gd name="T12" fmla="*/ 30 w 33"/>
                <a:gd name="T13" fmla="*/ 17 h 33"/>
                <a:gd name="T14" fmla="*/ 17 w 33"/>
                <a:gd name="T15" fmla="*/ 3 h 33"/>
                <a:gd name="T16" fmla="*/ 3 w 33"/>
                <a:gd name="T17" fmla="*/ 17 h 33"/>
                <a:gd name="T18" fmla="*/ 17 w 33"/>
                <a:gd name="T19" fmla="*/ 31 h 33"/>
                <a:gd name="T20" fmla="*/ 10 w 33"/>
                <a:gd name="T21" fmla="*/ 7 h 33"/>
                <a:gd name="T22" fmla="*/ 18 w 33"/>
                <a:gd name="T23" fmla="*/ 7 h 33"/>
                <a:gd name="T24" fmla="*/ 24 w 33"/>
                <a:gd name="T25" fmla="*/ 12 h 33"/>
                <a:gd name="T26" fmla="*/ 19 w 33"/>
                <a:gd name="T27" fmla="*/ 18 h 33"/>
                <a:gd name="T28" fmla="*/ 25 w 33"/>
                <a:gd name="T29" fmla="*/ 26 h 33"/>
                <a:gd name="T30" fmla="*/ 22 w 33"/>
                <a:gd name="T31" fmla="*/ 26 h 33"/>
                <a:gd name="T32" fmla="*/ 16 w 33"/>
                <a:gd name="T33" fmla="*/ 18 h 33"/>
                <a:gd name="T34" fmla="*/ 13 w 33"/>
                <a:gd name="T35" fmla="*/ 18 h 33"/>
                <a:gd name="T36" fmla="*/ 13 w 33"/>
                <a:gd name="T37" fmla="*/ 26 h 33"/>
                <a:gd name="T38" fmla="*/ 10 w 33"/>
                <a:gd name="T39" fmla="*/ 26 h 33"/>
                <a:gd name="T40" fmla="*/ 10 w 33"/>
                <a:gd name="T41" fmla="*/ 7 h 33"/>
                <a:gd name="T42" fmla="*/ 13 w 33"/>
                <a:gd name="T43" fmla="*/ 16 h 33"/>
                <a:gd name="T44" fmla="*/ 16 w 33"/>
                <a:gd name="T45" fmla="*/ 16 h 33"/>
                <a:gd name="T46" fmla="*/ 21 w 33"/>
                <a:gd name="T47" fmla="*/ 12 h 33"/>
                <a:gd name="T48" fmla="*/ 17 w 33"/>
                <a:gd name="T49" fmla="*/ 9 h 33"/>
                <a:gd name="T50" fmla="*/ 13 w 33"/>
                <a:gd name="T51" fmla="*/ 9 h 33"/>
                <a:gd name="T52" fmla="*/ 13 w 33"/>
                <a:gd name="T5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17" y="0"/>
                  </a:moveTo>
                  <a:cubicBezTo>
                    <a:pt x="26" y="0"/>
                    <a:pt x="33" y="7"/>
                    <a:pt x="33" y="17"/>
                  </a:cubicBezTo>
                  <a:cubicBezTo>
                    <a:pt x="33" y="26"/>
                    <a:pt x="26" y="33"/>
                    <a:pt x="17" y="33"/>
                  </a:cubicBezTo>
                  <a:cubicBezTo>
                    <a:pt x="8" y="33"/>
                    <a:pt x="0" y="26"/>
                    <a:pt x="0" y="17"/>
                  </a:cubicBezTo>
                  <a:cubicBezTo>
                    <a:pt x="0" y="7"/>
                    <a:pt x="8" y="0"/>
                    <a:pt x="17" y="0"/>
                  </a:cubicBezTo>
                  <a:close/>
                  <a:moveTo>
                    <a:pt x="17" y="31"/>
                  </a:moveTo>
                  <a:cubicBezTo>
                    <a:pt x="24" y="31"/>
                    <a:pt x="30" y="25"/>
                    <a:pt x="30" y="17"/>
                  </a:cubicBezTo>
                  <a:cubicBezTo>
                    <a:pt x="30" y="9"/>
                    <a:pt x="24" y="3"/>
                    <a:pt x="17" y="3"/>
                  </a:cubicBezTo>
                  <a:cubicBezTo>
                    <a:pt x="9" y="3"/>
                    <a:pt x="3" y="9"/>
                    <a:pt x="3" y="17"/>
                  </a:cubicBezTo>
                  <a:cubicBezTo>
                    <a:pt x="3" y="25"/>
                    <a:pt x="9" y="31"/>
                    <a:pt x="17" y="31"/>
                  </a:cubicBezTo>
                  <a:close/>
                  <a:moveTo>
                    <a:pt x="10" y="7"/>
                  </a:moveTo>
                  <a:cubicBezTo>
                    <a:pt x="18" y="7"/>
                    <a:pt x="18" y="7"/>
                    <a:pt x="18" y="7"/>
                  </a:cubicBezTo>
                  <a:cubicBezTo>
                    <a:pt x="22" y="7"/>
                    <a:pt x="24" y="9"/>
                    <a:pt x="24" y="12"/>
                  </a:cubicBezTo>
                  <a:cubicBezTo>
                    <a:pt x="24" y="16"/>
                    <a:pt x="22" y="17"/>
                    <a:pt x="19" y="18"/>
                  </a:cubicBezTo>
                  <a:cubicBezTo>
                    <a:pt x="25" y="26"/>
                    <a:pt x="25" y="26"/>
                    <a:pt x="25" y="26"/>
                  </a:cubicBezTo>
                  <a:cubicBezTo>
                    <a:pt x="22" y="26"/>
                    <a:pt x="22" y="26"/>
                    <a:pt x="22" y="26"/>
                  </a:cubicBezTo>
                  <a:cubicBezTo>
                    <a:pt x="16" y="18"/>
                    <a:pt x="16" y="18"/>
                    <a:pt x="16" y="18"/>
                  </a:cubicBezTo>
                  <a:cubicBezTo>
                    <a:pt x="13" y="18"/>
                    <a:pt x="13" y="18"/>
                    <a:pt x="13" y="18"/>
                  </a:cubicBezTo>
                  <a:cubicBezTo>
                    <a:pt x="13" y="26"/>
                    <a:pt x="13" y="26"/>
                    <a:pt x="13" y="26"/>
                  </a:cubicBezTo>
                  <a:cubicBezTo>
                    <a:pt x="10" y="26"/>
                    <a:pt x="10" y="26"/>
                    <a:pt x="10" y="26"/>
                  </a:cubicBezTo>
                  <a:lnTo>
                    <a:pt x="10" y="7"/>
                  </a:lnTo>
                  <a:close/>
                  <a:moveTo>
                    <a:pt x="13" y="16"/>
                  </a:moveTo>
                  <a:cubicBezTo>
                    <a:pt x="16" y="16"/>
                    <a:pt x="16" y="16"/>
                    <a:pt x="16" y="16"/>
                  </a:cubicBezTo>
                  <a:cubicBezTo>
                    <a:pt x="19" y="16"/>
                    <a:pt x="21" y="15"/>
                    <a:pt x="21" y="12"/>
                  </a:cubicBezTo>
                  <a:cubicBezTo>
                    <a:pt x="21" y="10"/>
                    <a:pt x="19" y="9"/>
                    <a:pt x="17" y="9"/>
                  </a:cubicBezTo>
                  <a:cubicBezTo>
                    <a:pt x="13" y="9"/>
                    <a:pt x="13" y="9"/>
                    <a:pt x="13" y="9"/>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4" name="Freeform 44">
              <a:extLst>
                <a:ext uri="{FF2B5EF4-FFF2-40B4-BE49-F238E27FC236}">
                  <a16:creationId xmlns:a16="http://schemas.microsoft.com/office/drawing/2014/main" id="{1626F110-AFBC-4FC0-80E1-A9816DAB155A}"/>
                </a:ext>
              </a:extLst>
            </p:cNvPr>
            <p:cNvSpPr>
              <a:spLocks noEditPoints="1"/>
            </p:cNvSpPr>
            <p:nvPr userDrawn="1"/>
          </p:nvSpPr>
          <p:spPr bwMode="auto">
            <a:xfrm>
              <a:off x="8111" y="2731"/>
              <a:ext cx="79" cy="79"/>
            </a:xfrm>
            <a:custGeom>
              <a:avLst/>
              <a:gdLst>
                <a:gd name="T0" fmla="*/ 17 w 33"/>
                <a:gd name="T1" fmla="*/ 0 h 33"/>
                <a:gd name="T2" fmla="*/ 33 w 33"/>
                <a:gd name="T3" fmla="*/ 16 h 33"/>
                <a:gd name="T4" fmla="*/ 17 w 33"/>
                <a:gd name="T5" fmla="*/ 33 h 33"/>
                <a:gd name="T6" fmla="*/ 0 w 33"/>
                <a:gd name="T7" fmla="*/ 16 h 33"/>
                <a:gd name="T8" fmla="*/ 17 w 33"/>
                <a:gd name="T9" fmla="*/ 0 h 33"/>
                <a:gd name="T10" fmla="*/ 17 w 33"/>
                <a:gd name="T11" fmla="*/ 30 h 33"/>
                <a:gd name="T12" fmla="*/ 30 w 33"/>
                <a:gd name="T13" fmla="*/ 16 h 33"/>
                <a:gd name="T14" fmla="*/ 17 w 33"/>
                <a:gd name="T15" fmla="*/ 2 h 33"/>
                <a:gd name="T16" fmla="*/ 3 w 33"/>
                <a:gd name="T17" fmla="*/ 16 h 33"/>
                <a:gd name="T18" fmla="*/ 17 w 33"/>
                <a:gd name="T19" fmla="*/ 30 h 33"/>
                <a:gd name="T20" fmla="*/ 10 w 33"/>
                <a:gd name="T21" fmla="*/ 6 h 33"/>
                <a:gd name="T22" fmla="*/ 18 w 33"/>
                <a:gd name="T23" fmla="*/ 6 h 33"/>
                <a:gd name="T24" fmla="*/ 24 w 33"/>
                <a:gd name="T25" fmla="*/ 12 h 33"/>
                <a:gd name="T26" fmla="*/ 19 w 33"/>
                <a:gd name="T27" fmla="*/ 17 h 33"/>
                <a:gd name="T28" fmla="*/ 25 w 33"/>
                <a:gd name="T29" fmla="*/ 26 h 33"/>
                <a:gd name="T30" fmla="*/ 22 w 33"/>
                <a:gd name="T31" fmla="*/ 26 h 33"/>
                <a:gd name="T32" fmla="*/ 16 w 33"/>
                <a:gd name="T33" fmla="*/ 17 h 33"/>
                <a:gd name="T34" fmla="*/ 13 w 33"/>
                <a:gd name="T35" fmla="*/ 17 h 33"/>
                <a:gd name="T36" fmla="*/ 13 w 33"/>
                <a:gd name="T37" fmla="*/ 26 h 33"/>
                <a:gd name="T38" fmla="*/ 10 w 33"/>
                <a:gd name="T39" fmla="*/ 26 h 33"/>
                <a:gd name="T40" fmla="*/ 10 w 33"/>
                <a:gd name="T41" fmla="*/ 6 h 33"/>
                <a:gd name="T42" fmla="*/ 13 w 33"/>
                <a:gd name="T43" fmla="*/ 15 h 33"/>
                <a:gd name="T44" fmla="*/ 16 w 33"/>
                <a:gd name="T45" fmla="*/ 15 h 33"/>
                <a:gd name="T46" fmla="*/ 21 w 33"/>
                <a:gd name="T47" fmla="*/ 12 h 33"/>
                <a:gd name="T48" fmla="*/ 17 w 33"/>
                <a:gd name="T49" fmla="*/ 9 h 33"/>
                <a:gd name="T50" fmla="*/ 13 w 33"/>
                <a:gd name="T51" fmla="*/ 9 h 33"/>
                <a:gd name="T52" fmla="*/ 13 w 33"/>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17" y="0"/>
                  </a:moveTo>
                  <a:cubicBezTo>
                    <a:pt x="26" y="0"/>
                    <a:pt x="33" y="7"/>
                    <a:pt x="33" y="16"/>
                  </a:cubicBezTo>
                  <a:cubicBezTo>
                    <a:pt x="33" y="25"/>
                    <a:pt x="26" y="33"/>
                    <a:pt x="17" y="33"/>
                  </a:cubicBezTo>
                  <a:cubicBezTo>
                    <a:pt x="8" y="33"/>
                    <a:pt x="0" y="25"/>
                    <a:pt x="0" y="16"/>
                  </a:cubicBezTo>
                  <a:cubicBezTo>
                    <a:pt x="0" y="7"/>
                    <a:pt x="8" y="0"/>
                    <a:pt x="17" y="0"/>
                  </a:cubicBezTo>
                  <a:close/>
                  <a:moveTo>
                    <a:pt x="17" y="30"/>
                  </a:moveTo>
                  <a:cubicBezTo>
                    <a:pt x="24" y="30"/>
                    <a:pt x="30" y="24"/>
                    <a:pt x="30" y="16"/>
                  </a:cubicBezTo>
                  <a:cubicBezTo>
                    <a:pt x="30" y="8"/>
                    <a:pt x="24" y="2"/>
                    <a:pt x="17" y="2"/>
                  </a:cubicBezTo>
                  <a:cubicBezTo>
                    <a:pt x="9" y="2"/>
                    <a:pt x="3" y="8"/>
                    <a:pt x="3" y="16"/>
                  </a:cubicBezTo>
                  <a:cubicBezTo>
                    <a:pt x="3" y="24"/>
                    <a:pt x="9" y="30"/>
                    <a:pt x="17" y="30"/>
                  </a:cubicBezTo>
                  <a:close/>
                  <a:moveTo>
                    <a:pt x="10" y="6"/>
                  </a:moveTo>
                  <a:cubicBezTo>
                    <a:pt x="18" y="6"/>
                    <a:pt x="18" y="6"/>
                    <a:pt x="18" y="6"/>
                  </a:cubicBezTo>
                  <a:cubicBezTo>
                    <a:pt x="22" y="6"/>
                    <a:pt x="24" y="8"/>
                    <a:pt x="24" y="12"/>
                  </a:cubicBezTo>
                  <a:cubicBezTo>
                    <a:pt x="24" y="15"/>
                    <a:pt x="22" y="17"/>
                    <a:pt x="19" y="17"/>
                  </a:cubicBezTo>
                  <a:cubicBezTo>
                    <a:pt x="25" y="26"/>
                    <a:pt x="25" y="26"/>
                    <a:pt x="25" y="26"/>
                  </a:cubicBezTo>
                  <a:cubicBezTo>
                    <a:pt x="22" y="26"/>
                    <a:pt x="22" y="26"/>
                    <a:pt x="22" y="26"/>
                  </a:cubicBezTo>
                  <a:cubicBezTo>
                    <a:pt x="16" y="17"/>
                    <a:pt x="16" y="17"/>
                    <a:pt x="16" y="17"/>
                  </a:cubicBezTo>
                  <a:cubicBezTo>
                    <a:pt x="13" y="17"/>
                    <a:pt x="13" y="17"/>
                    <a:pt x="13" y="17"/>
                  </a:cubicBezTo>
                  <a:cubicBezTo>
                    <a:pt x="13" y="26"/>
                    <a:pt x="13" y="26"/>
                    <a:pt x="13" y="26"/>
                  </a:cubicBezTo>
                  <a:cubicBezTo>
                    <a:pt x="10" y="26"/>
                    <a:pt x="10" y="26"/>
                    <a:pt x="10" y="26"/>
                  </a:cubicBezTo>
                  <a:lnTo>
                    <a:pt x="10" y="6"/>
                  </a:lnTo>
                  <a:close/>
                  <a:moveTo>
                    <a:pt x="13" y="15"/>
                  </a:moveTo>
                  <a:cubicBezTo>
                    <a:pt x="16" y="15"/>
                    <a:pt x="16" y="15"/>
                    <a:pt x="16" y="15"/>
                  </a:cubicBezTo>
                  <a:cubicBezTo>
                    <a:pt x="19" y="15"/>
                    <a:pt x="21" y="15"/>
                    <a:pt x="21" y="12"/>
                  </a:cubicBezTo>
                  <a:cubicBezTo>
                    <a:pt x="21" y="9"/>
                    <a:pt x="19" y="9"/>
                    <a:pt x="17" y="9"/>
                  </a:cubicBezTo>
                  <a:cubicBezTo>
                    <a:pt x="13" y="9"/>
                    <a:pt x="13" y="9"/>
                    <a:pt x="13" y="9"/>
                  </a:cubicBezTo>
                  <a:lnTo>
                    <a:pt x="1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grpSp>
    </p:spTree>
    <p:extLst>
      <p:ext uri="{BB962C8B-B14F-4D97-AF65-F5344CB8AC3E}">
        <p14:creationId xmlns:p14="http://schemas.microsoft.com/office/powerpoint/2010/main" val="397406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4"/>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ADE8028-F21C-4B23-93F6-557897B2F0AD}"/>
              </a:ext>
            </a:extLst>
          </p:cNvPr>
          <p:cNvSpPr>
            <a:spLocks noGrp="1"/>
          </p:cNvSpPr>
          <p:nvPr>
            <p:ph type="pic" sz="quarter" idx="15" hasCustomPrompt="1"/>
          </p:nvPr>
        </p:nvSpPr>
        <p:spPr>
          <a:xfrm>
            <a:off x="0" y="0"/>
            <a:ext cx="12192000" cy="6858001"/>
          </a:xfrm>
          <a:solidFill>
            <a:schemeClr val="accent4"/>
          </a:solidFill>
        </p:spPr>
        <p:txBody>
          <a:bodyPr anchor="ctr">
            <a:normAutofit/>
          </a:bodyPr>
          <a:lstStyle>
            <a:lvl1pPr algn="ctr">
              <a:defRPr sz="1080">
                <a:solidFill>
                  <a:schemeClr val="bg1">
                    <a:lumMod val="75000"/>
                  </a:schemeClr>
                </a:solidFill>
              </a:defRPr>
            </a:lvl1pPr>
          </a:lstStyle>
          <a:p>
            <a:r>
              <a:rPr lang="en-US"/>
              <a:t>CLICK TO ADD IMAGE</a:t>
            </a:r>
          </a:p>
        </p:txBody>
      </p:sp>
      <p:sp>
        <p:nvSpPr>
          <p:cNvPr id="7" name="Text Placeholder 6">
            <a:extLst>
              <a:ext uri="{FF2B5EF4-FFF2-40B4-BE49-F238E27FC236}">
                <a16:creationId xmlns:a16="http://schemas.microsoft.com/office/drawing/2014/main" id="{1F3968C0-EF05-4A5C-83D4-527665CEA4A4}"/>
              </a:ext>
            </a:extLst>
          </p:cNvPr>
          <p:cNvSpPr>
            <a:spLocks noGrp="1"/>
          </p:cNvSpPr>
          <p:nvPr>
            <p:ph type="body" sz="quarter" idx="16" hasCustomPrompt="1"/>
          </p:nvPr>
        </p:nvSpPr>
        <p:spPr>
          <a:xfrm>
            <a:off x="410308" y="4807744"/>
            <a:ext cx="11371385" cy="2050256"/>
          </a:xfrm>
          <a:solidFill>
            <a:schemeClr val="accent3"/>
          </a:solidFill>
        </p:spPr>
        <p:txBody>
          <a:bodyPr anchor="ctr"/>
          <a:lstStyle>
            <a:lvl1pPr algn="ctr">
              <a:defRPr/>
            </a:lvl1pPr>
          </a:lstStyle>
          <a:p>
            <a:pPr lvl="0"/>
            <a:r>
              <a:rPr lang="en-US"/>
              <a:t> </a:t>
            </a:r>
          </a:p>
        </p:txBody>
      </p:sp>
      <p:sp>
        <p:nvSpPr>
          <p:cNvPr id="21" name="Rectangle 20">
            <a:extLst>
              <a:ext uri="{FF2B5EF4-FFF2-40B4-BE49-F238E27FC236}">
                <a16:creationId xmlns:a16="http://schemas.microsoft.com/office/drawing/2014/main" id="{5D9091E3-A0A5-457A-BAD7-A51F3F4F5B97}"/>
              </a:ext>
            </a:extLst>
          </p:cNvPr>
          <p:cNvSpPr/>
          <p:nvPr userDrawn="1"/>
        </p:nvSpPr>
        <p:spPr>
          <a:xfrm>
            <a:off x="409908" y="4807291"/>
            <a:ext cx="11372185" cy="2049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0" name="Rectangle 9">
            <a:extLst>
              <a:ext uri="{FF2B5EF4-FFF2-40B4-BE49-F238E27FC236}">
                <a16:creationId xmlns:a16="http://schemas.microsoft.com/office/drawing/2014/main" id="{D212B4E2-5877-48C1-B3D3-CACDE801B036}"/>
              </a:ext>
            </a:extLst>
          </p:cNvPr>
          <p:cNvSpPr/>
          <p:nvPr userDrawn="1"/>
        </p:nvSpPr>
        <p:spPr>
          <a:xfrm>
            <a:off x="411737" y="1"/>
            <a:ext cx="11372185" cy="336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1" name="Rectangle 10">
            <a:extLst>
              <a:ext uri="{FF2B5EF4-FFF2-40B4-BE49-F238E27FC236}">
                <a16:creationId xmlns:a16="http://schemas.microsoft.com/office/drawing/2014/main" id="{D0A2A8A1-DEA6-4A92-A7F1-10D803E70A64}"/>
              </a:ext>
            </a:extLst>
          </p:cNvPr>
          <p:cNvSpPr/>
          <p:nvPr userDrawn="1"/>
        </p:nvSpPr>
        <p:spPr>
          <a:xfrm>
            <a:off x="9426384" y="-1"/>
            <a:ext cx="1893992" cy="330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080">
                <a:solidFill>
                  <a:schemeClr val="bg1"/>
                </a:solidFill>
              </a:rPr>
              <a:t>The Match  |  NRMP.ORG</a:t>
            </a:r>
          </a:p>
        </p:txBody>
      </p:sp>
      <p:sp>
        <p:nvSpPr>
          <p:cNvPr id="3" name="Text Placeholder 2"/>
          <p:cNvSpPr>
            <a:spLocks noGrp="1"/>
          </p:cNvSpPr>
          <p:nvPr>
            <p:ph type="body" idx="1"/>
          </p:nvPr>
        </p:nvSpPr>
        <p:spPr>
          <a:xfrm>
            <a:off x="561857" y="5061653"/>
            <a:ext cx="5270238" cy="1602974"/>
          </a:xfrm>
        </p:spPr>
        <p:txBody>
          <a:bodyPr>
            <a:normAutofit/>
          </a:bodyPr>
          <a:lstStyle>
            <a:lvl1pPr marL="0" indent="0">
              <a:buNone/>
              <a:defRPr sz="1800" b="0">
                <a:solidFill>
                  <a:schemeClr val="bg1"/>
                </a:solidFill>
              </a:defRPr>
            </a:lvl1pPr>
            <a:lvl2pPr marL="456908" indent="0">
              <a:buNone/>
              <a:defRPr sz="1999">
                <a:solidFill>
                  <a:schemeClr val="tx1">
                    <a:tint val="75000"/>
                  </a:schemeClr>
                </a:solidFill>
              </a:defRPr>
            </a:lvl2pPr>
            <a:lvl3pPr marL="913815" indent="0">
              <a:buNone/>
              <a:defRPr sz="1799">
                <a:solidFill>
                  <a:schemeClr val="tx1">
                    <a:tint val="75000"/>
                  </a:schemeClr>
                </a:solidFill>
              </a:defRPr>
            </a:lvl3pPr>
            <a:lvl4pPr marL="1370723" indent="0">
              <a:buNone/>
              <a:defRPr sz="1599">
                <a:solidFill>
                  <a:schemeClr val="tx1">
                    <a:tint val="75000"/>
                  </a:schemeClr>
                </a:solidFill>
              </a:defRPr>
            </a:lvl4pPr>
            <a:lvl5pPr marL="1827630" indent="0">
              <a:buNone/>
              <a:defRPr sz="1599">
                <a:solidFill>
                  <a:schemeClr val="tx1">
                    <a:tint val="75000"/>
                  </a:schemeClr>
                </a:solidFill>
              </a:defRPr>
            </a:lvl5pPr>
            <a:lvl6pPr marL="2284537" indent="0">
              <a:buNone/>
              <a:defRPr sz="1599">
                <a:solidFill>
                  <a:schemeClr val="tx1">
                    <a:tint val="75000"/>
                  </a:schemeClr>
                </a:solidFill>
              </a:defRPr>
            </a:lvl6pPr>
            <a:lvl7pPr marL="2741444" indent="0">
              <a:buNone/>
              <a:defRPr sz="1599">
                <a:solidFill>
                  <a:schemeClr val="tx1">
                    <a:tint val="75000"/>
                  </a:schemeClr>
                </a:solidFill>
              </a:defRPr>
            </a:lvl7pPr>
            <a:lvl8pPr marL="3198352" indent="0">
              <a:buNone/>
              <a:defRPr sz="1599">
                <a:solidFill>
                  <a:schemeClr val="tx1">
                    <a:tint val="75000"/>
                  </a:schemeClr>
                </a:solidFill>
              </a:defRPr>
            </a:lvl8pPr>
            <a:lvl9pPr marL="3655259" indent="0">
              <a:buNone/>
              <a:defRPr sz="159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C708988-3FD8-46D1-B954-7D2F1ACD93EE}" type="slidenum">
              <a:rPr lang="en-US" smtClean="0"/>
              <a:t>‹#›</a:t>
            </a:fld>
            <a:endParaRPr lang="en-US"/>
          </a:p>
        </p:txBody>
      </p:sp>
      <p:sp>
        <p:nvSpPr>
          <p:cNvPr id="9" name="Title 8">
            <a:extLst>
              <a:ext uri="{FF2B5EF4-FFF2-40B4-BE49-F238E27FC236}">
                <a16:creationId xmlns:a16="http://schemas.microsoft.com/office/drawing/2014/main" id="{F2A47733-782B-4B73-8A2C-E12B138D370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5" name="Text Placeholder 14">
            <a:extLst>
              <a:ext uri="{FF2B5EF4-FFF2-40B4-BE49-F238E27FC236}">
                <a16:creationId xmlns:a16="http://schemas.microsoft.com/office/drawing/2014/main" id="{A7C5801D-0214-4EF6-8BF2-F733146B5EF5}"/>
              </a:ext>
            </a:extLst>
          </p:cNvPr>
          <p:cNvSpPr>
            <a:spLocks noGrp="1"/>
          </p:cNvSpPr>
          <p:nvPr>
            <p:ph type="body" sz="quarter" idx="13" hasCustomPrompt="1"/>
          </p:nvPr>
        </p:nvSpPr>
        <p:spPr>
          <a:xfrm>
            <a:off x="6176947" y="5016867"/>
            <a:ext cx="2570499" cy="1318736"/>
          </a:xfrm>
        </p:spPr>
        <p:txBody>
          <a:bodyPr/>
          <a:lstStyle>
            <a:lvl1pPr>
              <a:lnSpc>
                <a:spcPct val="100000"/>
              </a:lnSpc>
              <a:spcAft>
                <a:spcPts val="180"/>
              </a:spcAft>
              <a:defRPr sz="4320">
                <a:solidFill>
                  <a:schemeClr val="bg1"/>
                </a:solidFill>
              </a:defRPr>
            </a:lvl1pPr>
            <a:lvl2pPr>
              <a:lnSpc>
                <a:spcPct val="100000"/>
              </a:lnSpc>
              <a:spcAft>
                <a:spcPts val="180"/>
              </a:spcAft>
              <a:defRPr sz="126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XX,XXX</a:t>
            </a:r>
          </a:p>
          <a:p>
            <a:pPr lvl="1"/>
            <a:r>
              <a:rPr lang="en-US"/>
              <a:t>Second level</a:t>
            </a:r>
          </a:p>
        </p:txBody>
      </p:sp>
      <p:cxnSp>
        <p:nvCxnSpPr>
          <p:cNvPr id="17" name="Straight Connector 16">
            <a:extLst>
              <a:ext uri="{FF2B5EF4-FFF2-40B4-BE49-F238E27FC236}">
                <a16:creationId xmlns:a16="http://schemas.microsoft.com/office/drawing/2014/main" id="{E0825B2B-0195-4F2B-AA14-962D97FE4746}"/>
              </a:ext>
            </a:extLst>
          </p:cNvPr>
          <p:cNvCxnSpPr/>
          <p:nvPr userDrawn="1"/>
        </p:nvCxnSpPr>
        <p:spPr>
          <a:xfrm>
            <a:off x="6014796" y="5088636"/>
            <a:ext cx="0" cy="127158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4">
            <a:extLst>
              <a:ext uri="{FF2B5EF4-FFF2-40B4-BE49-F238E27FC236}">
                <a16:creationId xmlns:a16="http://schemas.microsoft.com/office/drawing/2014/main" id="{F85CA332-EBD9-42AD-9E93-4333C9CA3D6E}"/>
              </a:ext>
            </a:extLst>
          </p:cNvPr>
          <p:cNvSpPr>
            <a:spLocks noGrp="1"/>
          </p:cNvSpPr>
          <p:nvPr>
            <p:ph type="body" sz="quarter" idx="14" hasCustomPrompt="1"/>
          </p:nvPr>
        </p:nvSpPr>
        <p:spPr>
          <a:xfrm>
            <a:off x="9046228" y="5016867"/>
            <a:ext cx="2570499" cy="1318736"/>
          </a:xfrm>
        </p:spPr>
        <p:txBody>
          <a:bodyPr/>
          <a:lstStyle>
            <a:lvl1pPr>
              <a:lnSpc>
                <a:spcPct val="100000"/>
              </a:lnSpc>
              <a:spcAft>
                <a:spcPts val="180"/>
              </a:spcAft>
              <a:defRPr sz="4320">
                <a:solidFill>
                  <a:schemeClr val="bg1"/>
                </a:solidFill>
              </a:defRPr>
            </a:lvl1pPr>
            <a:lvl2pPr>
              <a:lnSpc>
                <a:spcPct val="100000"/>
              </a:lnSpc>
              <a:spcAft>
                <a:spcPts val="180"/>
              </a:spcAft>
              <a:defRPr sz="126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XX,XXX</a:t>
            </a:r>
          </a:p>
          <a:p>
            <a:pPr lvl="1"/>
            <a:r>
              <a:rPr lang="en-US"/>
              <a:t>Second level</a:t>
            </a:r>
          </a:p>
        </p:txBody>
      </p:sp>
      <p:cxnSp>
        <p:nvCxnSpPr>
          <p:cNvPr id="20" name="Straight Connector 19">
            <a:extLst>
              <a:ext uri="{FF2B5EF4-FFF2-40B4-BE49-F238E27FC236}">
                <a16:creationId xmlns:a16="http://schemas.microsoft.com/office/drawing/2014/main" id="{B4B17759-4599-4090-94EE-A8665F4FF9FE}"/>
              </a:ext>
            </a:extLst>
          </p:cNvPr>
          <p:cNvCxnSpPr/>
          <p:nvPr userDrawn="1"/>
        </p:nvCxnSpPr>
        <p:spPr>
          <a:xfrm>
            <a:off x="8884078" y="5088636"/>
            <a:ext cx="0" cy="127158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57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17297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C1F5E09-E8AE-4C11-8A77-4B33876A84B3}"/>
              </a:ext>
            </a:extLst>
          </p:cNvPr>
          <p:cNvSpPr>
            <a:spLocks noGrp="1"/>
          </p:cNvSpPr>
          <p:nvPr>
            <p:ph type="pic" sz="quarter" idx="10"/>
          </p:nvPr>
        </p:nvSpPr>
        <p:spPr>
          <a:xfrm>
            <a:off x="3602182" y="0"/>
            <a:ext cx="8589818" cy="6858000"/>
          </a:xfrm>
          <a:custGeom>
            <a:avLst/>
            <a:gdLst>
              <a:gd name="connsiteX0" fmla="*/ 0 w 8589818"/>
              <a:gd name="connsiteY0" fmla="*/ 0 h 6858000"/>
              <a:gd name="connsiteX1" fmla="*/ 8589818 w 8589818"/>
              <a:gd name="connsiteY1" fmla="*/ 0 h 6858000"/>
              <a:gd name="connsiteX2" fmla="*/ 8589818 w 8589818"/>
              <a:gd name="connsiteY2" fmla="*/ 6858000 h 6858000"/>
              <a:gd name="connsiteX3" fmla="*/ 0 w 85898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89818" h="6858000">
                <a:moveTo>
                  <a:pt x="0" y="0"/>
                </a:moveTo>
                <a:lnTo>
                  <a:pt x="8589818" y="0"/>
                </a:lnTo>
                <a:lnTo>
                  <a:pt x="8589818" y="6858000"/>
                </a:lnTo>
                <a:lnTo>
                  <a:pt x="0" y="6858000"/>
                </a:lnTo>
                <a:close/>
              </a:path>
            </a:pathLst>
          </a:custGeom>
        </p:spPr>
        <p:txBody>
          <a:bodyPr wrap="square">
            <a:noAutofit/>
          </a:bodyPr>
          <a:lstStyle/>
          <a:p>
            <a:r>
              <a:rPr lang="en-US"/>
              <a:t>Click icon to add picture</a:t>
            </a:r>
          </a:p>
        </p:txBody>
      </p:sp>
      <p:sp>
        <p:nvSpPr>
          <p:cNvPr id="3" name="Picture Placeholder 2">
            <a:extLst>
              <a:ext uri="{FF2B5EF4-FFF2-40B4-BE49-F238E27FC236}">
                <a16:creationId xmlns:a16="http://schemas.microsoft.com/office/drawing/2014/main" id="{6B5F0A23-9A3A-9DA0-3D2F-8E5C6E749832}"/>
              </a:ext>
            </a:extLst>
          </p:cNvPr>
          <p:cNvSpPr>
            <a:spLocks noGrp="1"/>
          </p:cNvSpPr>
          <p:nvPr>
            <p:ph type="pic" sz="quarter" idx="11"/>
          </p:nvPr>
        </p:nvSpPr>
        <p:spPr>
          <a:xfrm>
            <a:off x="10426700" y="5297488"/>
            <a:ext cx="1765300" cy="1560512"/>
          </a:xfrm>
        </p:spPr>
        <p:txBody>
          <a:bodyPr/>
          <a:lstStyle/>
          <a:p>
            <a:r>
              <a:rPr lang="en-US"/>
              <a:t>Click icon to add picture</a:t>
            </a:r>
          </a:p>
        </p:txBody>
      </p:sp>
    </p:spTree>
    <p:extLst>
      <p:ext uri="{BB962C8B-B14F-4D97-AF65-F5344CB8AC3E}">
        <p14:creationId xmlns:p14="http://schemas.microsoft.com/office/powerpoint/2010/main" val="3236711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Vertical Titl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2956C94-DC0A-43C9-9A0D-183F6D8E44EC}"/>
              </a:ext>
            </a:extLst>
          </p:cNvPr>
          <p:cNvSpPr>
            <a:spLocks noGrp="1"/>
          </p:cNvSpPr>
          <p:nvPr>
            <p:ph type="pic" sz="quarter" idx="10"/>
          </p:nvPr>
        </p:nvSpPr>
        <p:spPr>
          <a:xfrm>
            <a:off x="1108038" y="1255956"/>
            <a:ext cx="5464884" cy="4346089"/>
          </a:xfrm>
          <a:custGeom>
            <a:avLst/>
            <a:gdLst>
              <a:gd name="connsiteX0" fmla="*/ 0 w 5464884"/>
              <a:gd name="connsiteY0" fmla="*/ 0 h 4346089"/>
              <a:gd name="connsiteX1" fmla="*/ 5464884 w 5464884"/>
              <a:gd name="connsiteY1" fmla="*/ 0 h 4346089"/>
              <a:gd name="connsiteX2" fmla="*/ 5464884 w 5464884"/>
              <a:gd name="connsiteY2" fmla="*/ 4346089 h 4346089"/>
              <a:gd name="connsiteX3" fmla="*/ 0 w 5464884"/>
              <a:gd name="connsiteY3" fmla="*/ 4346089 h 4346089"/>
            </a:gdLst>
            <a:ahLst/>
            <a:cxnLst>
              <a:cxn ang="0">
                <a:pos x="connsiteX0" y="connsiteY0"/>
              </a:cxn>
              <a:cxn ang="0">
                <a:pos x="connsiteX1" y="connsiteY1"/>
              </a:cxn>
              <a:cxn ang="0">
                <a:pos x="connsiteX2" y="connsiteY2"/>
              </a:cxn>
              <a:cxn ang="0">
                <a:pos x="connsiteX3" y="connsiteY3"/>
              </a:cxn>
            </a:cxnLst>
            <a:rect l="l" t="t" r="r" b="b"/>
            <a:pathLst>
              <a:path w="5464884" h="4346089">
                <a:moveTo>
                  <a:pt x="0" y="0"/>
                </a:moveTo>
                <a:lnTo>
                  <a:pt x="5464884" y="0"/>
                </a:lnTo>
                <a:lnTo>
                  <a:pt x="5464884" y="4346089"/>
                </a:lnTo>
                <a:lnTo>
                  <a:pt x="0" y="4346089"/>
                </a:lnTo>
                <a:close/>
              </a:path>
            </a:pathLst>
          </a:custGeom>
        </p:spPr>
        <p:txBody>
          <a:bodyPr wrap="square">
            <a:noAutofit/>
          </a:bodyPr>
          <a:lstStyle/>
          <a:p>
            <a:r>
              <a:rPr lang="en-US"/>
              <a:t>Click icon to add picture</a:t>
            </a:r>
          </a:p>
        </p:txBody>
      </p:sp>
      <p:sp>
        <p:nvSpPr>
          <p:cNvPr id="3" name="Picture Placeholder 2">
            <a:extLst>
              <a:ext uri="{FF2B5EF4-FFF2-40B4-BE49-F238E27FC236}">
                <a16:creationId xmlns:a16="http://schemas.microsoft.com/office/drawing/2014/main" id="{804BB1D5-7248-4DAF-0674-EFAA7F2AF055}"/>
              </a:ext>
            </a:extLst>
          </p:cNvPr>
          <p:cNvSpPr>
            <a:spLocks noGrp="1"/>
          </p:cNvSpPr>
          <p:nvPr>
            <p:ph type="pic" sz="quarter" idx="11"/>
          </p:nvPr>
        </p:nvSpPr>
        <p:spPr>
          <a:xfrm>
            <a:off x="10331450" y="5287963"/>
            <a:ext cx="1860550" cy="1570037"/>
          </a:xfrm>
        </p:spPr>
        <p:txBody>
          <a:bodyPr/>
          <a:lstStyle/>
          <a:p>
            <a:r>
              <a:rPr lang="en-US"/>
              <a:t>Click icon to add picture</a:t>
            </a:r>
          </a:p>
        </p:txBody>
      </p:sp>
    </p:spTree>
    <p:extLst>
      <p:ext uri="{BB962C8B-B14F-4D97-AF65-F5344CB8AC3E}">
        <p14:creationId xmlns:p14="http://schemas.microsoft.com/office/powerpoint/2010/main" val="3793880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Slide w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908" y="1246415"/>
            <a:ext cx="11372184" cy="365125"/>
          </a:xfrm>
        </p:spPr>
        <p:txBody>
          <a:bodyPr anchor="t">
            <a:normAutofit/>
          </a:bodyPr>
          <a:lstStyle>
            <a:lvl1pPr marL="0" indent="0">
              <a:buNone/>
              <a:defRPr sz="1800" b="0">
                <a:solidFill>
                  <a:schemeClr val="tx2"/>
                </a:solidFill>
              </a:defRPr>
            </a:lvl1pPr>
            <a:lvl2pPr marL="456908" indent="0">
              <a:buNone/>
              <a:defRPr sz="1999" b="1"/>
            </a:lvl2pPr>
            <a:lvl3pPr marL="913815" indent="0">
              <a:buNone/>
              <a:defRPr sz="1799" b="1"/>
            </a:lvl3pPr>
            <a:lvl4pPr marL="1370723" indent="0">
              <a:buNone/>
              <a:defRPr sz="1599" b="1"/>
            </a:lvl4pPr>
            <a:lvl5pPr marL="1827630" indent="0">
              <a:buNone/>
              <a:defRPr sz="1599" b="1"/>
            </a:lvl5pPr>
            <a:lvl6pPr marL="2284537" indent="0">
              <a:buNone/>
              <a:defRPr sz="1599" b="1"/>
            </a:lvl6pPr>
            <a:lvl7pPr marL="2741444" indent="0">
              <a:buNone/>
              <a:defRPr sz="1599" b="1"/>
            </a:lvl7pPr>
            <a:lvl8pPr marL="3198352" indent="0">
              <a:buNone/>
              <a:defRPr sz="1599" b="1"/>
            </a:lvl8pPr>
            <a:lvl9pPr marL="3655259" indent="0">
              <a:buNone/>
              <a:defRPr sz="1599" b="1"/>
            </a:lvl9pPr>
          </a:lstStyle>
          <a:p>
            <a:pPr lvl="0"/>
            <a:r>
              <a:rPr lang="en-US" dirty="0"/>
              <a:t>Click to edit Master text styles</a:t>
            </a:r>
          </a:p>
        </p:txBody>
      </p:sp>
      <p:sp>
        <p:nvSpPr>
          <p:cNvPr id="4" name="Content Placeholder 3"/>
          <p:cNvSpPr>
            <a:spLocks noGrp="1"/>
          </p:cNvSpPr>
          <p:nvPr>
            <p:ph sz="half" idx="2"/>
          </p:nvPr>
        </p:nvSpPr>
        <p:spPr>
          <a:xfrm>
            <a:off x="409909" y="1800226"/>
            <a:ext cx="7524204" cy="4389439"/>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5C708988-3FD8-46D1-B954-7D2F1ACD93EE}" type="slidenum">
              <a:rPr lang="en-US" smtClean="0"/>
              <a:t>‹#›</a:t>
            </a:fld>
            <a:endParaRPr lang="en-US"/>
          </a:p>
        </p:txBody>
      </p:sp>
      <p:sp>
        <p:nvSpPr>
          <p:cNvPr id="11" name="Title 10">
            <a:extLst>
              <a:ext uri="{FF2B5EF4-FFF2-40B4-BE49-F238E27FC236}">
                <a16:creationId xmlns:a16="http://schemas.microsoft.com/office/drawing/2014/main" id="{9A954614-40C3-45C9-A061-BDA6A0AB70DE}"/>
              </a:ext>
            </a:extLst>
          </p:cNvPr>
          <p:cNvSpPr>
            <a:spLocks noGrp="1"/>
          </p:cNvSpPr>
          <p:nvPr>
            <p:ph type="title"/>
          </p:nvPr>
        </p:nvSpPr>
        <p:spPr>
          <a:xfrm>
            <a:off x="409907" y="650170"/>
            <a:ext cx="11374015" cy="595700"/>
          </a:xfrm>
        </p:spPr>
        <p:txBody>
          <a:bodyPr/>
          <a:lstStyle>
            <a:lvl1pPr>
              <a:defRPr>
                <a:solidFill>
                  <a:schemeClr val="tx2"/>
                </a:solidFill>
              </a:defRPr>
            </a:lvl1pPr>
          </a:lstStyle>
          <a:p>
            <a:r>
              <a:rPr lang="en-US" dirty="0"/>
              <a:t>Click to edit Master title style</a:t>
            </a:r>
          </a:p>
        </p:txBody>
      </p:sp>
      <p:sp>
        <p:nvSpPr>
          <p:cNvPr id="13" name="Picture Placeholder 12">
            <a:extLst>
              <a:ext uri="{FF2B5EF4-FFF2-40B4-BE49-F238E27FC236}">
                <a16:creationId xmlns:a16="http://schemas.microsoft.com/office/drawing/2014/main" id="{7CA407F8-DC47-4C8C-A0AA-BCACFF109803}"/>
              </a:ext>
            </a:extLst>
          </p:cNvPr>
          <p:cNvSpPr>
            <a:spLocks noGrp="1"/>
          </p:cNvSpPr>
          <p:nvPr>
            <p:ph type="pic" sz="quarter" idx="13" hasCustomPrompt="1"/>
          </p:nvPr>
        </p:nvSpPr>
        <p:spPr>
          <a:xfrm>
            <a:off x="8104650" y="1852475"/>
            <a:ext cx="3677043" cy="2863901"/>
          </a:xfrm>
          <a:solidFill>
            <a:schemeClr val="bg2"/>
          </a:solidFill>
        </p:spPr>
        <p:txBody>
          <a:bodyPr anchor="ctr">
            <a:normAutofit/>
          </a:bodyPr>
          <a:lstStyle>
            <a:lvl1pPr algn="ctr">
              <a:lnSpc>
                <a:spcPct val="100000"/>
              </a:lnSpc>
              <a:spcAft>
                <a:spcPts val="0"/>
              </a:spcAft>
              <a:defRPr sz="1080">
                <a:solidFill>
                  <a:schemeClr val="bg1">
                    <a:lumMod val="50000"/>
                  </a:schemeClr>
                </a:solidFill>
              </a:defRPr>
            </a:lvl1pPr>
          </a:lstStyle>
          <a:p>
            <a:r>
              <a:rPr lang="en-US" dirty="0"/>
              <a:t>CLICK TO ADD IMAGE</a:t>
            </a:r>
          </a:p>
        </p:txBody>
      </p:sp>
    </p:spTree>
    <p:extLst>
      <p:ext uri="{BB962C8B-B14F-4D97-AF65-F5344CB8AC3E}">
        <p14:creationId xmlns:p14="http://schemas.microsoft.com/office/powerpoint/2010/main" val="220893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 2">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0924CCB-03AD-4DA6-8964-612CE5B15C1F}"/>
              </a:ext>
            </a:extLst>
          </p:cNvPr>
          <p:cNvSpPr>
            <a:spLocks noGrp="1"/>
          </p:cNvSpPr>
          <p:nvPr>
            <p:ph type="pic" sz="quarter" idx="10" hasCustomPrompt="1"/>
          </p:nvPr>
        </p:nvSpPr>
        <p:spPr>
          <a:xfrm>
            <a:off x="0" y="1"/>
            <a:ext cx="12192000" cy="3426957"/>
          </a:xfrm>
          <a:gradFill>
            <a:gsLst>
              <a:gs pos="0">
                <a:srgbClr val="096F77"/>
              </a:gs>
              <a:gs pos="100000">
                <a:srgbClr val="209DA6"/>
              </a:gs>
            </a:gsLst>
            <a:lin ang="0" scaled="0"/>
          </a:gradFill>
        </p:spPr>
        <p:txBody>
          <a:bodyPr anchor="ctr">
            <a:normAutofit/>
          </a:bodyPr>
          <a:lstStyle>
            <a:lvl1pPr algn="ctr">
              <a:lnSpc>
                <a:spcPct val="100000"/>
              </a:lnSpc>
              <a:defRPr sz="1080">
                <a:solidFill>
                  <a:schemeClr val="bg1">
                    <a:lumMod val="75000"/>
                  </a:schemeClr>
                </a:solidFill>
              </a:defRPr>
            </a:lvl1pPr>
          </a:lstStyle>
          <a:p>
            <a:r>
              <a:rPr lang="en-US"/>
              <a:t>CLICK TO ADD IMAGE</a:t>
            </a:r>
          </a:p>
        </p:txBody>
      </p:sp>
      <p:sp>
        <p:nvSpPr>
          <p:cNvPr id="2" name="Title 1"/>
          <p:cNvSpPr>
            <a:spLocks noGrp="1"/>
          </p:cNvSpPr>
          <p:nvPr>
            <p:ph type="ctrTitle" hasCustomPrompt="1"/>
          </p:nvPr>
        </p:nvSpPr>
        <p:spPr>
          <a:xfrm>
            <a:off x="411737" y="3448072"/>
            <a:ext cx="10661639" cy="2038698"/>
          </a:xfrm>
        </p:spPr>
        <p:txBody>
          <a:bodyPr anchor="b">
            <a:normAutofit/>
          </a:bodyPr>
          <a:lstStyle>
            <a:lvl1pPr algn="l">
              <a:lnSpc>
                <a:spcPct val="92000"/>
              </a:lnSpc>
              <a:defRPr sz="4860">
                <a:solidFill>
                  <a:schemeClr val="bg1"/>
                </a:solidFill>
              </a:defRPr>
            </a:lvl1pPr>
          </a:lstStyle>
          <a:p>
            <a:r>
              <a:rPr lang="en-US"/>
              <a:t>Presentation Title Lorem Ipsum </a:t>
            </a:r>
            <a:r>
              <a:rPr lang="en-US" err="1"/>
              <a:t>Doler</a:t>
            </a:r>
            <a:r>
              <a:rPr lang="en-US"/>
              <a:t> </a:t>
            </a:r>
            <a:r>
              <a:rPr lang="en-US" err="1"/>
              <a:t>Verden</a:t>
            </a:r>
            <a:r>
              <a:rPr lang="en-US"/>
              <a:t> Estes</a:t>
            </a:r>
          </a:p>
        </p:txBody>
      </p:sp>
      <p:sp>
        <p:nvSpPr>
          <p:cNvPr id="3" name="Subtitle 2"/>
          <p:cNvSpPr>
            <a:spLocks noGrp="1"/>
          </p:cNvSpPr>
          <p:nvPr>
            <p:ph type="subTitle" idx="1" hasCustomPrompt="1"/>
          </p:nvPr>
        </p:nvSpPr>
        <p:spPr>
          <a:xfrm>
            <a:off x="411738" y="5889314"/>
            <a:ext cx="8262802" cy="740726"/>
          </a:xfrm>
        </p:spPr>
        <p:txBody>
          <a:bodyPr>
            <a:normAutofit/>
          </a:bodyPr>
          <a:lstStyle>
            <a:lvl1pPr marL="0" indent="0" algn="l">
              <a:lnSpc>
                <a:spcPct val="100000"/>
              </a:lnSpc>
              <a:spcAft>
                <a:spcPts val="630"/>
              </a:spcAft>
              <a:buNone/>
              <a:defRPr sz="1620" b="0" i="0">
                <a:solidFill>
                  <a:schemeClr val="bg1"/>
                </a:solidFill>
              </a:defRPr>
            </a:lvl1pPr>
            <a:lvl2pPr marL="456908" indent="0" algn="ctr">
              <a:buNone/>
              <a:defRPr sz="1999"/>
            </a:lvl2pPr>
            <a:lvl3pPr marL="913815" indent="0" algn="ctr">
              <a:buNone/>
              <a:defRPr sz="1799"/>
            </a:lvl3pPr>
            <a:lvl4pPr marL="1370723" indent="0" algn="ctr">
              <a:buNone/>
              <a:defRPr sz="1599"/>
            </a:lvl4pPr>
            <a:lvl5pPr marL="1827630" indent="0" algn="ctr">
              <a:buNone/>
              <a:defRPr sz="1599"/>
            </a:lvl5pPr>
            <a:lvl6pPr marL="2284537" indent="0" algn="ctr">
              <a:buNone/>
              <a:defRPr sz="1599"/>
            </a:lvl6pPr>
            <a:lvl7pPr marL="2741444" indent="0" algn="ctr">
              <a:buNone/>
              <a:defRPr sz="1599"/>
            </a:lvl7pPr>
            <a:lvl8pPr marL="3198352" indent="0" algn="ctr">
              <a:buNone/>
              <a:defRPr sz="1599"/>
            </a:lvl8pPr>
            <a:lvl9pPr marL="3655259" indent="0" algn="ctr">
              <a:buNone/>
              <a:defRPr sz="1599"/>
            </a:lvl9pPr>
          </a:lstStyle>
          <a:p>
            <a:r>
              <a:rPr lang="en-US"/>
              <a:t>Prepared by: </a:t>
            </a:r>
          </a:p>
          <a:p>
            <a:endParaRPr lang="en-US"/>
          </a:p>
        </p:txBody>
      </p:sp>
      <p:grpSp>
        <p:nvGrpSpPr>
          <p:cNvPr id="13" name="Group 4">
            <a:extLst>
              <a:ext uri="{FF2B5EF4-FFF2-40B4-BE49-F238E27FC236}">
                <a16:creationId xmlns:a16="http://schemas.microsoft.com/office/drawing/2014/main" id="{768ABB94-7009-417E-A744-C37C50DE5E95}"/>
              </a:ext>
            </a:extLst>
          </p:cNvPr>
          <p:cNvGrpSpPr>
            <a:grpSpLocks noChangeAspect="1"/>
          </p:cNvGrpSpPr>
          <p:nvPr userDrawn="1"/>
        </p:nvGrpSpPr>
        <p:grpSpPr bwMode="auto">
          <a:xfrm>
            <a:off x="9110010" y="5933465"/>
            <a:ext cx="2827494" cy="720563"/>
            <a:chOff x="4041" y="2712"/>
            <a:chExt cx="4149" cy="1058"/>
          </a:xfrm>
          <a:solidFill>
            <a:schemeClr val="bg1"/>
          </a:solidFill>
        </p:grpSpPr>
        <p:sp>
          <p:nvSpPr>
            <p:cNvPr id="15" name="Freeform 5">
              <a:extLst>
                <a:ext uri="{FF2B5EF4-FFF2-40B4-BE49-F238E27FC236}">
                  <a16:creationId xmlns:a16="http://schemas.microsoft.com/office/drawing/2014/main" id="{35901B55-C8FB-422B-9515-1DD4AE389201}"/>
                </a:ext>
              </a:extLst>
            </p:cNvPr>
            <p:cNvSpPr>
              <a:spLocks noEditPoints="1"/>
            </p:cNvSpPr>
            <p:nvPr userDrawn="1"/>
          </p:nvSpPr>
          <p:spPr bwMode="auto">
            <a:xfrm>
              <a:off x="4395" y="2729"/>
              <a:ext cx="1698" cy="816"/>
            </a:xfrm>
            <a:custGeom>
              <a:avLst/>
              <a:gdLst>
                <a:gd name="T0" fmla="*/ 1394 w 1698"/>
                <a:gd name="T1" fmla="*/ 0 h 816"/>
                <a:gd name="T2" fmla="*/ 1180 w 1698"/>
                <a:gd name="T3" fmla="*/ 0 h 816"/>
                <a:gd name="T4" fmla="*/ 905 w 1698"/>
                <a:gd name="T5" fmla="*/ 742 h 816"/>
                <a:gd name="T6" fmla="*/ 905 w 1698"/>
                <a:gd name="T7" fmla="*/ 0 h 816"/>
                <a:gd name="T8" fmla="*/ 594 w 1698"/>
                <a:gd name="T9" fmla="*/ 0 h 816"/>
                <a:gd name="T10" fmla="*/ 454 w 1698"/>
                <a:gd name="T11" fmla="*/ 544 h 816"/>
                <a:gd name="T12" fmla="*/ 451 w 1698"/>
                <a:gd name="T13" fmla="*/ 544 h 816"/>
                <a:gd name="T14" fmla="*/ 311 w 1698"/>
                <a:gd name="T15" fmla="*/ 0 h 816"/>
                <a:gd name="T16" fmla="*/ 0 w 1698"/>
                <a:gd name="T17" fmla="*/ 0 h 816"/>
                <a:gd name="T18" fmla="*/ 0 w 1698"/>
                <a:gd name="T19" fmla="*/ 816 h 816"/>
                <a:gd name="T20" fmla="*/ 200 w 1698"/>
                <a:gd name="T21" fmla="*/ 816 h 816"/>
                <a:gd name="T22" fmla="*/ 200 w 1698"/>
                <a:gd name="T23" fmla="*/ 198 h 816"/>
                <a:gd name="T24" fmla="*/ 202 w 1698"/>
                <a:gd name="T25" fmla="*/ 198 h 816"/>
                <a:gd name="T26" fmla="*/ 371 w 1698"/>
                <a:gd name="T27" fmla="*/ 816 h 816"/>
                <a:gd name="T28" fmla="*/ 532 w 1698"/>
                <a:gd name="T29" fmla="*/ 816 h 816"/>
                <a:gd name="T30" fmla="*/ 703 w 1698"/>
                <a:gd name="T31" fmla="*/ 198 h 816"/>
                <a:gd name="T32" fmla="*/ 705 w 1698"/>
                <a:gd name="T33" fmla="*/ 198 h 816"/>
                <a:gd name="T34" fmla="*/ 705 w 1698"/>
                <a:gd name="T35" fmla="*/ 816 h 816"/>
                <a:gd name="T36" fmla="*/ 876 w 1698"/>
                <a:gd name="T37" fmla="*/ 816 h 816"/>
                <a:gd name="T38" fmla="*/ 905 w 1698"/>
                <a:gd name="T39" fmla="*/ 816 h 816"/>
                <a:gd name="T40" fmla="*/ 1092 w 1698"/>
                <a:gd name="T41" fmla="*/ 816 h 816"/>
                <a:gd name="T42" fmla="*/ 1145 w 1698"/>
                <a:gd name="T43" fmla="*/ 671 h 816"/>
                <a:gd name="T44" fmla="*/ 1427 w 1698"/>
                <a:gd name="T45" fmla="*/ 671 h 816"/>
                <a:gd name="T46" fmla="*/ 1477 w 1698"/>
                <a:gd name="T47" fmla="*/ 816 h 816"/>
                <a:gd name="T48" fmla="*/ 1698 w 1698"/>
                <a:gd name="T49" fmla="*/ 816 h 816"/>
                <a:gd name="T50" fmla="*/ 1394 w 1698"/>
                <a:gd name="T51" fmla="*/ 0 h 816"/>
                <a:gd name="T52" fmla="*/ 1192 w 1698"/>
                <a:gd name="T53" fmla="*/ 513 h 816"/>
                <a:gd name="T54" fmla="*/ 1285 w 1698"/>
                <a:gd name="T55" fmla="*/ 227 h 816"/>
                <a:gd name="T56" fmla="*/ 1287 w 1698"/>
                <a:gd name="T57" fmla="*/ 227 h 816"/>
                <a:gd name="T58" fmla="*/ 1377 w 1698"/>
                <a:gd name="T59" fmla="*/ 513 h 816"/>
                <a:gd name="T60" fmla="*/ 1192 w 1698"/>
                <a:gd name="T61" fmla="*/ 513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8" h="816">
                  <a:moveTo>
                    <a:pt x="1394" y="0"/>
                  </a:moveTo>
                  <a:lnTo>
                    <a:pt x="1180" y="0"/>
                  </a:lnTo>
                  <a:lnTo>
                    <a:pt x="905" y="742"/>
                  </a:lnTo>
                  <a:lnTo>
                    <a:pt x="905" y="0"/>
                  </a:lnTo>
                  <a:lnTo>
                    <a:pt x="594" y="0"/>
                  </a:lnTo>
                  <a:lnTo>
                    <a:pt x="454" y="544"/>
                  </a:lnTo>
                  <a:lnTo>
                    <a:pt x="451" y="544"/>
                  </a:lnTo>
                  <a:lnTo>
                    <a:pt x="311" y="0"/>
                  </a:lnTo>
                  <a:lnTo>
                    <a:pt x="0" y="0"/>
                  </a:lnTo>
                  <a:lnTo>
                    <a:pt x="0" y="816"/>
                  </a:lnTo>
                  <a:lnTo>
                    <a:pt x="200" y="816"/>
                  </a:lnTo>
                  <a:lnTo>
                    <a:pt x="200" y="198"/>
                  </a:lnTo>
                  <a:lnTo>
                    <a:pt x="202" y="198"/>
                  </a:lnTo>
                  <a:lnTo>
                    <a:pt x="371" y="816"/>
                  </a:lnTo>
                  <a:lnTo>
                    <a:pt x="532" y="816"/>
                  </a:lnTo>
                  <a:lnTo>
                    <a:pt x="703" y="198"/>
                  </a:lnTo>
                  <a:lnTo>
                    <a:pt x="705" y="198"/>
                  </a:lnTo>
                  <a:lnTo>
                    <a:pt x="705" y="816"/>
                  </a:lnTo>
                  <a:lnTo>
                    <a:pt x="876" y="816"/>
                  </a:lnTo>
                  <a:lnTo>
                    <a:pt x="905" y="816"/>
                  </a:lnTo>
                  <a:lnTo>
                    <a:pt x="1092" y="816"/>
                  </a:lnTo>
                  <a:lnTo>
                    <a:pt x="1145" y="671"/>
                  </a:lnTo>
                  <a:lnTo>
                    <a:pt x="1427" y="671"/>
                  </a:lnTo>
                  <a:lnTo>
                    <a:pt x="1477" y="816"/>
                  </a:lnTo>
                  <a:lnTo>
                    <a:pt x="1698" y="816"/>
                  </a:lnTo>
                  <a:lnTo>
                    <a:pt x="1394" y="0"/>
                  </a:lnTo>
                  <a:close/>
                  <a:moveTo>
                    <a:pt x="1192" y="513"/>
                  </a:moveTo>
                  <a:lnTo>
                    <a:pt x="1285" y="227"/>
                  </a:lnTo>
                  <a:lnTo>
                    <a:pt x="1287" y="227"/>
                  </a:lnTo>
                  <a:lnTo>
                    <a:pt x="1377" y="513"/>
                  </a:lnTo>
                  <a:lnTo>
                    <a:pt x="1192" y="5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6" name="Freeform 6">
              <a:extLst>
                <a:ext uri="{FF2B5EF4-FFF2-40B4-BE49-F238E27FC236}">
                  <a16:creationId xmlns:a16="http://schemas.microsoft.com/office/drawing/2014/main" id="{9A858CFD-6BF9-4921-9357-0CD791BAD86C}"/>
                </a:ext>
              </a:extLst>
            </p:cNvPr>
            <p:cNvSpPr>
              <a:spLocks/>
            </p:cNvSpPr>
            <p:nvPr userDrawn="1"/>
          </p:nvSpPr>
          <p:spPr bwMode="auto">
            <a:xfrm>
              <a:off x="5905" y="2729"/>
              <a:ext cx="696" cy="816"/>
            </a:xfrm>
            <a:custGeom>
              <a:avLst/>
              <a:gdLst>
                <a:gd name="T0" fmla="*/ 696 w 696"/>
                <a:gd name="T1" fmla="*/ 184 h 816"/>
                <a:gd name="T2" fmla="*/ 454 w 696"/>
                <a:gd name="T3" fmla="*/ 184 h 816"/>
                <a:gd name="T4" fmla="*/ 454 w 696"/>
                <a:gd name="T5" fmla="*/ 816 h 816"/>
                <a:gd name="T6" fmla="*/ 243 w 696"/>
                <a:gd name="T7" fmla="*/ 816 h 816"/>
                <a:gd name="T8" fmla="*/ 243 w 696"/>
                <a:gd name="T9" fmla="*/ 184 h 816"/>
                <a:gd name="T10" fmla="*/ 0 w 696"/>
                <a:gd name="T11" fmla="*/ 184 h 816"/>
                <a:gd name="T12" fmla="*/ 0 w 696"/>
                <a:gd name="T13" fmla="*/ 0 h 816"/>
                <a:gd name="T14" fmla="*/ 696 w 696"/>
                <a:gd name="T15" fmla="*/ 0 h 816"/>
                <a:gd name="T16" fmla="*/ 696 w 696"/>
                <a:gd name="T17" fmla="*/ 18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816">
                  <a:moveTo>
                    <a:pt x="696" y="184"/>
                  </a:moveTo>
                  <a:lnTo>
                    <a:pt x="454" y="184"/>
                  </a:lnTo>
                  <a:lnTo>
                    <a:pt x="454" y="816"/>
                  </a:lnTo>
                  <a:lnTo>
                    <a:pt x="243" y="816"/>
                  </a:lnTo>
                  <a:lnTo>
                    <a:pt x="243" y="184"/>
                  </a:lnTo>
                  <a:lnTo>
                    <a:pt x="0" y="184"/>
                  </a:lnTo>
                  <a:lnTo>
                    <a:pt x="0" y="0"/>
                  </a:lnTo>
                  <a:lnTo>
                    <a:pt x="696" y="0"/>
                  </a:lnTo>
                  <a:lnTo>
                    <a:pt x="696"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7" name="Freeform 7">
              <a:extLst>
                <a:ext uri="{FF2B5EF4-FFF2-40B4-BE49-F238E27FC236}">
                  <a16:creationId xmlns:a16="http://schemas.microsoft.com/office/drawing/2014/main" id="{8F64DC3C-A3CD-4068-AFC4-919010030BB7}"/>
                </a:ext>
              </a:extLst>
            </p:cNvPr>
            <p:cNvSpPr>
              <a:spLocks/>
            </p:cNvSpPr>
            <p:nvPr userDrawn="1"/>
          </p:nvSpPr>
          <p:spPr bwMode="auto">
            <a:xfrm>
              <a:off x="6556" y="2712"/>
              <a:ext cx="774" cy="850"/>
            </a:xfrm>
            <a:custGeom>
              <a:avLst/>
              <a:gdLst>
                <a:gd name="T0" fmla="*/ 237 w 326"/>
                <a:gd name="T1" fmla="*/ 129 h 356"/>
                <a:gd name="T2" fmla="*/ 168 w 326"/>
                <a:gd name="T3" fmla="*/ 77 h 356"/>
                <a:gd name="T4" fmla="*/ 89 w 326"/>
                <a:gd name="T5" fmla="*/ 178 h 356"/>
                <a:gd name="T6" fmla="*/ 168 w 326"/>
                <a:gd name="T7" fmla="*/ 279 h 356"/>
                <a:gd name="T8" fmla="*/ 237 w 326"/>
                <a:gd name="T9" fmla="*/ 216 h 356"/>
                <a:gd name="T10" fmla="*/ 326 w 326"/>
                <a:gd name="T11" fmla="*/ 216 h 356"/>
                <a:gd name="T12" fmla="*/ 170 w 326"/>
                <a:gd name="T13" fmla="*/ 356 h 356"/>
                <a:gd name="T14" fmla="*/ 0 w 326"/>
                <a:gd name="T15" fmla="*/ 178 h 356"/>
                <a:gd name="T16" fmla="*/ 170 w 326"/>
                <a:gd name="T17" fmla="*/ 0 h 356"/>
                <a:gd name="T18" fmla="*/ 326 w 326"/>
                <a:gd name="T19" fmla="*/ 129 h 356"/>
                <a:gd name="T20" fmla="*/ 237 w 326"/>
                <a:gd name="T21" fmla="*/ 12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56">
                  <a:moveTo>
                    <a:pt x="237" y="129"/>
                  </a:moveTo>
                  <a:cubicBezTo>
                    <a:pt x="232" y="95"/>
                    <a:pt x="205" y="77"/>
                    <a:pt x="168" y="77"/>
                  </a:cubicBezTo>
                  <a:cubicBezTo>
                    <a:pt x="111" y="77"/>
                    <a:pt x="89" y="127"/>
                    <a:pt x="89" y="178"/>
                  </a:cubicBezTo>
                  <a:cubicBezTo>
                    <a:pt x="89" y="229"/>
                    <a:pt x="111" y="279"/>
                    <a:pt x="168" y="279"/>
                  </a:cubicBezTo>
                  <a:cubicBezTo>
                    <a:pt x="210" y="279"/>
                    <a:pt x="234" y="256"/>
                    <a:pt x="237" y="216"/>
                  </a:cubicBezTo>
                  <a:cubicBezTo>
                    <a:pt x="326" y="216"/>
                    <a:pt x="326" y="216"/>
                    <a:pt x="326" y="216"/>
                  </a:cubicBezTo>
                  <a:cubicBezTo>
                    <a:pt x="321" y="304"/>
                    <a:pt x="257" y="356"/>
                    <a:pt x="170" y="356"/>
                  </a:cubicBezTo>
                  <a:cubicBezTo>
                    <a:pt x="67" y="356"/>
                    <a:pt x="0" y="277"/>
                    <a:pt x="0" y="178"/>
                  </a:cubicBezTo>
                  <a:cubicBezTo>
                    <a:pt x="0" y="79"/>
                    <a:pt x="67" y="0"/>
                    <a:pt x="170" y="0"/>
                  </a:cubicBezTo>
                  <a:cubicBezTo>
                    <a:pt x="244" y="0"/>
                    <a:pt x="324" y="47"/>
                    <a:pt x="326" y="129"/>
                  </a:cubicBezTo>
                  <a:lnTo>
                    <a:pt x="237"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8" name="Freeform 8">
              <a:extLst>
                <a:ext uri="{FF2B5EF4-FFF2-40B4-BE49-F238E27FC236}">
                  <a16:creationId xmlns:a16="http://schemas.microsoft.com/office/drawing/2014/main" id="{92473D48-E7BB-453A-8349-6B4A001CF6E5}"/>
                </a:ext>
              </a:extLst>
            </p:cNvPr>
            <p:cNvSpPr>
              <a:spLocks/>
            </p:cNvSpPr>
            <p:nvPr userDrawn="1"/>
          </p:nvSpPr>
          <p:spPr bwMode="auto">
            <a:xfrm>
              <a:off x="7394" y="2729"/>
              <a:ext cx="701" cy="816"/>
            </a:xfrm>
            <a:custGeom>
              <a:avLst/>
              <a:gdLst>
                <a:gd name="T0" fmla="*/ 0 w 701"/>
                <a:gd name="T1" fmla="*/ 0 h 816"/>
                <a:gd name="T2" fmla="*/ 211 w 701"/>
                <a:gd name="T3" fmla="*/ 0 h 816"/>
                <a:gd name="T4" fmla="*/ 211 w 701"/>
                <a:gd name="T5" fmla="*/ 298 h 816"/>
                <a:gd name="T6" fmla="*/ 489 w 701"/>
                <a:gd name="T7" fmla="*/ 298 h 816"/>
                <a:gd name="T8" fmla="*/ 489 w 701"/>
                <a:gd name="T9" fmla="*/ 0 h 816"/>
                <a:gd name="T10" fmla="*/ 701 w 701"/>
                <a:gd name="T11" fmla="*/ 0 h 816"/>
                <a:gd name="T12" fmla="*/ 701 w 701"/>
                <a:gd name="T13" fmla="*/ 816 h 816"/>
                <a:gd name="T14" fmla="*/ 489 w 701"/>
                <a:gd name="T15" fmla="*/ 816 h 816"/>
                <a:gd name="T16" fmla="*/ 489 w 701"/>
                <a:gd name="T17" fmla="*/ 480 h 816"/>
                <a:gd name="T18" fmla="*/ 211 w 701"/>
                <a:gd name="T19" fmla="*/ 480 h 816"/>
                <a:gd name="T20" fmla="*/ 211 w 701"/>
                <a:gd name="T21" fmla="*/ 816 h 816"/>
                <a:gd name="T22" fmla="*/ 0 w 701"/>
                <a:gd name="T23" fmla="*/ 816 h 816"/>
                <a:gd name="T24" fmla="*/ 0 w 701"/>
                <a:gd name="T25"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1" h="816">
                  <a:moveTo>
                    <a:pt x="0" y="0"/>
                  </a:moveTo>
                  <a:lnTo>
                    <a:pt x="211" y="0"/>
                  </a:lnTo>
                  <a:lnTo>
                    <a:pt x="211" y="298"/>
                  </a:lnTo>
                  <a:lnTo>
                    <a:pt x="489" y="298"/>
                  </a:lnTo>
                  <a:lnTo>
                    <a:pt x="489" y="0"/>
                  </a:lnTo>
                  <a:lnTo>
                    <a:pt x="701" y="0"/>
                  </a:lnTo>
                  <a:lnTo>
                    <a:pt x="701" y="816"/>
                  </a:lnTo>
                  <a:lnTo>
                    <a:pt x="489" y="816"/>
                  </a:lnTo>
                  <a:lnTo>
                    <a:pt x="489" y="480"/>
                  </a:lnTo>
                  <a:lnTo>
                    <a:pt x="211" y="480"/>
                  </a:lnTo>
                  <a:lnTo>
                    <a:pt x="211" y="816"/>
                  </a:lnTo>
                  <a:lnTo>
                    <a:pt x="0" y="81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9" name="Freeform 9">
              <a:extLst>
                <a:ext uri="{FF2B5EF4-FFF2-40B4-BE49-F238E27FC236}">
                  <a16:creationId xmlns:a16="http://schemas.microsoft.com/office/drawing/2014/main" id="{39F87E3F-04C0-4CDB-8FBD-19724AD82A57}"/>
                </a:ext>
              </a:extLst>
            </p:cNvPr>
            <p:cNvSpPr>
              <a:spLocks/>
            </p:cNvSpPr>
            <p:nvPr userDrawn="1"/>
          </p:nvSpPr>
          <p:spPr bwMode="auto">
            <a:xfrm>
              <a:off x="4041" y="3297"/>
              <a:ext cx="288" cy="248"/>
            </a:xfrm>
            <a:custGeom>
              <a:avLst/>
              <a:gdLst>
                <a:gd name="T0" fmla="*/ 65 w 288"/>
                <a:gd name="T1" fmla="*/ 0 h 248"/>
                <a:gd name="T2" fmla="*/ 65 w 288"/>
                <a:gd name="T3" fmla="*/ 86 h 248"/>
                <a:gd name="T4" fmla="*/ 288 w 288"/>
                <a:gd name="T5" fmla="*/ 86 h 248"/>
                <a:gd name="T6" fmla="*/ 288 w 288"/>
                <a:gd name="T7" fmla="*/ 162 h 248"/>
                <a:gd name="T8" fmla="*/ 65 w 288"/>
                <a:gd name="T9" fmla="*/ 162 h 248"/>
                <a:gd name="T10" fmla="*/ 65 w 288"/>
                <a:gd name="T11" fmla="*/ 248 h 248"/>
                <a:gd name="T12" fmla="*/ 0 w 288"/>
                <a:gd name="T13" fmla="*/ 248 h 248"/>
                <a:gd name="T14" fmla="*/ 0 w 288"/>
                <a:gd name="T15" fmla="*/ 0 h 248"/>
                <a:gd name="T16" fmla="*/ 65 w 288"/>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48">
                  <a:moveTo>
                    <a:pt x="65" y="0"/>
                  </a:moveTo>
                  <a:lnTo>
                    <a:pt x="65" y="86"/>
                  </a:lnTo>
                  <a:lnTo>
                    <a:pt x="288" y="86"/>
                  </a:lnTo>
                  <a:lnTo>
                    <a:pt x="288" y="162"/>
                  </a:lnTo>
                  <a:lnTo>
                    <a:pt x="65" y="162"/>
                  </a:lnTo>
                  <a:lnTo>
                    <a:pt x="65" y="248"/>
                  </a:lnTo>
                  <a:lnTo>
                    <a:pt x="0" y="248"/>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0" name="Freeform 10">
              <a:extLst>
                <a:ext uri="{FF2B5EF4-FFF2-40B4-BE49-F238E27FC236}">
                  <a16:creationId xmlns:a16="http://schemas.microsoft.com/office/drawing/2014/main" id="{302334AA-3749-4C8B-93C8-DEAB44E22CD1}"/>
                </a:ext>
              </a:extLst>
            </p:cNvPr>
            <p:cNvSpPr>
              <a:spLocks/>
            </p:cNvSpPr>
            <p:nvPr userDrawn="1"/>
          </p:nvSpPr>
          <p:spPr bwMode="auto">
            <a:xfrm>
              <a:off x="4041" y="3018"/>
              <a:ext cx="288" cy="248"/>
            </a:xfrm>
            <a:custGeom>
              <a:avLst/>
              <a:gdLst>
                <a:gd name="T0" fmla="*/ 0 w 288"/>
                <a:gd name="T1" fmla="*/ 248 h 248"/>
                <a:gd name="T2" fmla="*/ 0 w 288"/>
                <a:gd name="T3" fmla="*/ 171 h 248"/>
                <a:gd name="T4" fmla="*/ 105 w 288"/>
                <a:gd name="T5" fmla="*/ 171 h 248"/>
                <a:gd name="T6" fmla="*/ 105 w 288"/>
                <a:gd name="T7" fmla="*/ 74 h 248"/>
                <a:gd name="T8" fmla="*/ 0 w 288"/>
                <a:gd name="T9" fmla="*/ 74 h 248"/>
                <a:gd name="T10" fmla="*/ 0 w 288"/>
                <a:gd name="T11" fmla="*/ 0 h 248"/>
                <a:gd name="T12" fmla="*/ 288 w 288"/>
                <a:gd name="T13" fmla="*/ 0 h 248"/>
                <a:gd name="T14" fmla="*/ 288 w 288"/>
                <a:gd name="T15" fmla="*/ 74 h 248"/>
                <a:gd name="T16" fmla="*/ 169 w 288"/>
                <a:gd name="T17" fmla="*/ 74 h 248"/>
                <a:gd name="T18" fmla="*/ 169 w 288"/>
                <a:gd name="T19" fmla="*/ 171 h 248"/>
                <a:gd name="T20" fmla="*/ 288 w 288"/>
                <a:gd name="T21" fmla="*/ 171 h 248"/>
                <a:gd name="T22" fmla="*/ 288 w 288"/>
                <a:gd name="T23" fmla="*/ 248 h 248"/>
                <a:gd name="T24" fmla="*/ 0 w 288"/>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48">
                  <a:moveTo>
                    <a:pt x="0" y="248"/>
                  </a:moveTo>
                  <a:lnTo>
                    <a:pt x="0" y="171"/>
                  </a:lnTo>
                  <a:lnTo>
                    <a:pt x="105" y="171"/>
                  </a:lnTo>
                  <a:lnTo>
                    <a:pt x="105" y="74"/>
                  </a:lnTo>
                  <a:lnTo>
                    <a:pt x="0" y="74"/>
                  </a:lnTo>
                  <a:lnTo>
                    <a:pt x="0" y="0"/>
                  </a:lnTo>
                  <a:lnTo>
                    <a:pt x="288" y="0"/>
                  </a:lnTo>
                  <a:lnTo>
                    <a:pt x="288" y="74"/>
                  </a:lnTo>
                  <a:lnTo>
                    <a:pt x="169" y="74"/>
                  </a:lnTo>
                  <a:lnTo>
                    <a:pt x="169" y="171"/>
                  </a:lnTo>
                  <a:lnTo>
                    <a:pt x="288" y="171"/>
                  </a:lnTo>
                  <a:lnTo>
                    <a:pt x="288" y="248"/>
                  </a:ln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1" name="Freeform 11">
              <a:extLst>
                <a:ext uri="{FF2B5EF4-FFF2-40B4-BE49-F238E27FC236}">
                  <a16:creationId xmlns:a16="http://schemas.microsoft.com/office/drawing/2014/main" id="{8543EE21-3E59-456A-B1DE-51226D57CFBE}"/>
                </a:ext>
              </a:extLst>
            </p:cNvPr>
            <p:cNvSpPr>
              <a:spLocks/>
            </p:cNvSpPr>
            <p:nvPr userDrawn="1"/>
          </p:nvSpPr>
          <p:spPr bwMode="auto">
            <a:xfrm>
              <a:off x="4041" y="2733"/>
              <a:ext cx="288" cy="232"/>
            </a:xfrm>
            <a:custGeom>
              <a:avLst/>
              <a:gdLst>
                <a:gd name="T0" fmla="*/ 0 w 288"/>
                <a:gd name="T1" fmla="*/ 232 h 232"/>
                <a:gd name="T2" fmla="*/ 0 w 288"/>
                <a:gd name="T3" fmla="*/ 3 h 232"/>
                <a:gd name="T4" fmla="*/ 60 w 288"/>
                <a:gd name="T5" fmla="*/ 3 h 232"/>
                <a:gd name="T6" fmla="*/ 60 w 288"/>
                <a:gd name="T7" fmla="*/ 158 h 232"/>
                <a:gd name="T8" fmla="*/ 110 w 288"/>
                <a:gd name="T9" fmla="*/ 158 h 232"/>
                <a:gd name="T10" fmla="*/ 110 w 288"/>
                <a:gd name="T11" fmla="*/ 17 h 232"/>
                <a:gd name="T12" fmla="*/ 169 w 288"/>
                <a:gd name="T13" fmla="*/ 17 h 232"/>
                <a:gd name="T14" fmla="*/ 169 w 288"/>
                <a:gd name="T15" fmla="*/ 158 h 232"/>
                <a:gd name="T16" fmla="*/ 224 w 288"/>
                <a:gd name="T17" fmla="*/ 158 h 232"/>
                <a:gd name="T18" fmla="*/ 224 w 288"/>
                <a:gd name="T19" fmla="*/ 0 h 232"/>
                <a:gd name="T20" fmla="*/ 288 w 288"/>
                <a:gd name="T21" fmla="*/ 0 h 232"/>
                <a:gd name="T22" fmla="*/ 288 w 288"/>
                <a:gd name="T23" fmla="*/ 232 h 232"/>
                <a:gd name="T24" fmla="*/ 0 w 288"/>
                <a:gd name="T2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32">
                  <a:moveTo>
                    <a:pt x="0" y="232"/>
                  </a:moveTo>
                  <a:lnTo>
                    <a:pt x="0" y="3"/>
                  </a:lnTo>
                  <a:lnTo>
                    <a:pt x="60" y="3"/>
                  </a:lnTo>
                  <a:lnTo>
                    <a:pt x="60" y="158"/>
                  </a:lnTo>
                  <a:lnTo>
                    <a:pt x="110" y="158"/>
                  </a:lnTo>
                  <a:lnTo>
                    <a:pt x="110" y="17"/>
                  </a:lnTo>
                  <a:lnTo>
                    <a:pt x="169" y="17"/>
                  </a:lnTo>
                  <a:lnTo>
                    <a:pt x="169" y="158"/>
                  </a:lnTo>
                  <a:lnTo>
                    <a:pt x="224" y="158"/>
                  </a:lnTo>
                  <a:lnTo>
                    <a:pt x="224" y="0"/>
                  </a:lnTo>
                  <a:lnTo>
                    <a:pt x="288" y="0"/>
                  </a:lnTo>
                  <a:lnTo>
                    <a:pt x="288" y="232"/>
                  </a:lnTo>
                  <a:lnTo>
                    <a:pt x="0"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2" name="Freeform 12">
              <a:extLst>
                <a:ext uri="{FF2B5EF4-FFF2-40B4-BE49-F238E27FC236}">
                  <a16:creationId xmlns:a16="http://schemas.microsoft.com/office/drawing/2014/main" id="{BB81E1EC-92BF-434A-9705-F23212D70312}"/>
                </a:ext>
              </a:extLst>
            </p:cNvPr>
            <p:cNvSpPr>
              <a:spLocks/>
            </p:cNvSpPr>
            <p:nvPr userDrawn="1"/>
          </p:nvSpPr>
          <p:spPr bwMode="auto">
            <a:xfrm>
              <a:off x="4046" y="3619"/>
              <a:ext cx="114" cy="148"/>
            </a:xfrm>
            <a:custGeom>
              <a:avLst/>
              <a:gdLst>
                <a:gd name="T0" fmla="*/ 0 w 114"/>
                <a:gd name="T1" fmla="*/ 0 h 148"/>
                <a:gd name="T2" fmla="*/ 17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100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7" y="0"/>
                  </a:lnTo>
                  <a:lnTo>
                    <a:pt x="100" y="124"/>
                  </a:lnTo>
                  <a:lnTo>
                    <a:pt x="100" y="124"/>
                  </a:lnTo>
                  <a:lnTo>
                    <a:pt x="100" y="0"/>
                  </a:lnTo>
                  <a:lnTo>
                    <a:pt x="114" y="0"/>
                  </a:lnTo>
                  <a:lnTo>
                    <a:pt x="114" y="148"/>
                  </a:lnTo>
                  <a:lnTo>
                    <a:pt x="100"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3" name="Freeform 13">
              <a:extLst>
                <a:ext uri="{FF2B5EF4-FFF2-40B4-BE49-F238E27FC236}">
                  <a16:creationId xmlns:a16="http://schemas.microsoft.com/office/drawing/2014/main" id="{BA68DF3F-C2CC-4AF4-AC8B-56E8B9EAA6FC}"/>
                </a:ext>
              </a:extLst>
            </p:cNvPr>
            <p:cNvSpPr>
              <a:spLocks noEditPoints="1"/>
            </p:cNvSpPr>
            <p:nvPr userDrawn="1"/>
          </p:nvSpPr>
          <p:spPr bwMode="auto">
            <a:xfrm>
              <a:off x="4177" y="3619"/>
              <a:ext cx="130" cy="148"/>
            </a:xfrm>
            <a:custGeom>
              <a:avLst/>
              <a:gdLst>
                <a:gd name="T0" fmla="*/ 59 w 130"/>
                <a:gd name="T1" fmla="*/ 0 h 148"/>
                <a:gd name="T2" fmla="*/ 73 w 130"/>
                <a:gd name="T3" fmla="*/ 0 h 148"/>
                <a:gd name="T4" fmla="*/ 130 w 130"/>
                <a:gd name="T5" fmla="*/ 148 h 148"/>
                <a:gd name="T6" fmla="*/ 116 w 130"/>
                <a:gd name="T7" fmla="*/ 148 h 148"/>
                <a:gd name="T8" fmla="*/ 99 w 130"/>
                <a:gd name="T9" fmla="*/ 100 h 148"/>
                <a:gd name="T10" fmla="*/ 33 w 130"/>
                <a:gd name="T11" fmla="*/ 100 h 148"/>
                <a:gd name="T12" fmla="*/ 16 w 130"/>
                <a:gd name="T13" fmla="*/ 148 h 148"/>
                <a:gd name="T14" fmla="*/ 0 w 130"/>
                <a:gd name="T15" fmla="*/ 148 h 148"/>
                <a:gd name="T16" fmla="*/ 59 w 130"/>
                <a:gd name="T17" fmla="*/ 0 h 148"/>
                <a:gd name="T18" fmla="*/ 38 w 130"/>
                <a:gd name="T19" fmla="*/ 89 h 148"/>
                <a:gd name="T20" fmla="*/ 95 w 130"/>
                <a:gd name="T21" fmla="*/ 89 h 148"/>
                <a:gd name="T22" fmla="*/ 66 w 130"/>
                <a:gd name="T23" fmla="*/ 15 h 148"/>
                <a:gd name="T24" fmla="*/ 38 w 130"/>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48">
                  <a:moveTo>
                    <a:pt x="59" y="0"/>
                  </a:moveTo>
                  <a:lnTo>
                    <a:pt x="73" y="0"/>
                  </a:lnTo>
                  <a:lnTo>
                    <a:pt x="130" y="148"/>
                  </a:lnTo>
                  <a:lnTo>
                    <a:pt x="116" y="148"/>
                  </a:lnTo>
                  <a:lnTo>
                    <a:pt x="99" y="100"/>
                  </a:lnTo>
                  <a:lnTo>
                    <a:pt x="33" y="100"/>
                  </a:lnTo>
                  <a:lnTo>
                    <a:pt x="16" y="148"/>
                  </a:lnTo>
                  <a:lnTo>
                    <a:pt x="0" y="148"/>
                  </a:lnTo>
                  <a:lnTo>
                    <a:pt x="59" y="0"/>
                  </a:lnTo>
                  <a:close/>
                  <a:moveTo>
                    <a:pt x="38" y="89"/>
                  </a:moveTo>
                  <a:lnTo>
                    <a:pt x="95" y="89"/>
                  </a:lnTo>
                  <a:lnTo>
                    <a:pt x="66" y="15"/>
                  </a:lnTo>
                  <a:lnTo>
                    <a:pt x="3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4" name="Freeform 14">
              <a:extLst>
                <a:ext uri="{FF2B5EF4-FFF2-40B4-BE49-F238E27FC236}">
                  <a16:creationId xmlns:a16="http://schemas.microsoft.com/office/drawing/2014/main" id="{B3182197-7F6D-4581-B600-0F9427545EA8}"/>
                </a:ext>
              </a:extLst>
            </p:cNvPr>
            <p:cNvSpPr>
              <a:spLocks/>
            </p:cNvSpPr>
            <p:nvPr userDrawn="1"/>
          </p:nvSpPr>
          <p:spPr bwMode="auto">
            <a:xfrm>
              <a:off x="4293" y="3619"/>
              <a:ext cx="114" cy="148"/>
            </a:xfrm>
            <a:custGeom>
              <a:avLst/>
              <a:gdLst>
                <a:gd name="T0" fmla="*/ 0 w 114"/>
                <a:gd name="T1" fmla="*/ 0 h 148"/>
                <a:gd name="T2" fmla="*/ 114 w 114"/>
                <a:gd name="T3" fmla="*/ 0 h 148"/>
                <a:gd name="T4" fmla="*/ 114 w 114"/>
                <a:gd name="T5" fmla="*/ 12 h 148"/>
                <a:gd name="T6" fmla="*/ 64 w 114"/>
                <a:gd name="T7" fmla="*/ 12 h 148"/>
                <a:gd name="T8" fmla="*/ 64 w 114"/>
                <a:gd name="T9" fmla="*/ 148 h 148"/>
                <a:gd name="T10" fmla="*/ 50 w 114"/>
                <a:gd name="T11" fmla="*/ 148 h 148"/>
                <a:gd name="T12" fmla="*/ 50 w 114"/>
                <a:gd name="T13" fmla="*/ 12 h 148"/>
                <a:gd name="T14" fmla="*/ 0 w 114"/>
                <a:gd name="T15" fmla="*/ 12 h 148"/>
                <a:gd name="T16" fmla="*/ 0 w 114"/>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48">
                  <a:moveTo>
                    <a:pt x="0" y="0"/>
                  </a:moveTo>
                  <a:lnTo>
                    <a:pt x="114" y="0"/>
                  </a:lnTo>
                  <a:lnTo>
                    <a:pt x="114" y="12"/>
                  </a:lnTo>
                  <a:lnTo>
                    <a:pt x="64" y="12"/>
                  </a:lnTo>
                  <a:lnTo>
                    <a:pt x="64" y="148"/>
                  </a:lnTo>
                  <a:lnTo>
                    <a:pt x="50" y="148"/>
                  </a:lnTo>
                  <a:lnTo>
                    <a:pt x="50"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5" name="Rectangle 15">
              <a:extLst>
                <a:ext uri="{FF2B5EF4-FFF2-40B4-BE49-F238E27FC236}">
                  <a16:creationId xmlns:a16="http://schemas.microsoft.com/office/drawing/2014/main" id="{094EB0E8-6644-4E38-996A-90EA78D0A5CC}"/>
                </a:ext>
              </a:extLst>
            </p:cNvPr>
            <p:cNvSpPr>
              <a:spLocks noChangeArrowheads="1"/>
            </p:cNvSpPr>
            <p:nvPr userDrawn="1"/>
          </p:nvSpPr>
          <p:spPr bwMode="auto">
            <a:xfrm>
              <a:off x="4421" y="3619"/>
              <a:ext cx="15"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6" name="Freeform 16">
              <a:extLst>
                <a:ext uri="{FF2B5EF4-FFF2-40B4-BE49-F238E27FC236}">
                  <a16:creationId xmlns:a16="http://schemas.microsoft.com/office/drawing/2014/main" id="{E7EB482A-CB21-4741-959E-3B2084EFDD8E}"/>
                </a:ext>
              </a:extLst>
            </p:cNvPr>
            <p:cNvSpPr>
              <a:spLocks noEditPoints="1"/>
            </p:cNvSpPr>
            <p:nvPr userDrawn="1"/>
          </p:nvSpPr>
          <p:spPr bwMode="auto">
            <a:xfrm>
              <a:off x="4457" y="3617"/>
              <a:ext cx="138" cy="153"/>
            </a:xfrm>
            <a:custGeom>
              <a:avLst/>
              <a:gdLst>
                <a:gd name="T0" fmla="*/ 29 w 58"/>
                <a:gd name="T1" fmla="*/ 0 h 64"/>
                <a:gd name="T2" fmla="*/ 58 w 58"/>
                <a:gd name="T3" fmla="*/ 32 h 64"/>
                <a:gd name="T4" fmla="*/ 29 w 58"/>
                <a:gd name="T5" fmla="*/ 64 h 64"/>
                <a:gd name="T6" fmla="*/ 0 w 58"/>
                <a:gd name="T7" fmla="*/ 32 h 64"/>
                <a:gd name="T8" fmla="*/ 29 w 58"/>
                <a:gd name="T9" fmla="*/ 0 h 64"/>
                <a:gd name="T10" fmla="*/ 29 w 58"/>
                <a:gd name="T11" fmla="*/ 59 h 64"/>
                <a:gd name="T12" fmla="*/ 52 w 58"/>
                <a:gd name="T13" fmla="*/ 32 h 64"/>
                <a:gd name="T14" fmla="*/ 29 w 58"/>
                <a:gd name="T15" fmla="*/ 5 h 64"/>
                <a:gd name="T16" fmla="*/ 6 w 58"/>
                <a:gd name="T17" fmla="*/ 32 h 64"/>
                <a:gd name="T18" fmla="*/ 29 w 58"/>
                <a:gd name="T19"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4">
                  <a:moveTo>
                    <a:pt x="29" y="0"/>
                  </a:moveTo>
                  <a:cubicBezTo>
                    <a:pt x="48" y="0"/>
                    <a:pt x="58" y="15"/>
                    <a:pt x="58" y="32"/>
                  </a:cubicBezTo>
                  <a:cubicBezTo>
                    <a:pt x="58" y="49"/>
                    <a:pt x="48" y="64"/>
                    <a:pt x="29" y="64"/>
                  </a:cubicBezTo>
                  <a:cubicBezTo>
                    <a:pt x="10" y="64"/>
                    <a:pt x="0" y="49"/>
                    <a:pt x="0" y="32"/>
                  </a:cubicBezTo>
                  <a:cubicBezTo>
                    <a:pt x="0" y="15"/>
                    <a:pt x="10" y="0"/>
                    <a:pt x="29" y="0"/>
                  </a:cubicBezTo>
                  <a:close/>
                  <a:moveTo>
                    <a:pt x="29" y="59"/>
                  </a:moveTo>
                  <a:cubicBezTo>
                    <a:pt x="45" y="59"/>
                    <a:pt x="52" y="45"/>
                    <a:pt x="52" y="32"/>
                  </a:cubicBezTo>
                  <a:cubicBezTo>
                    <a:pt x="52" y="18"/>
                    <a:pt x="45" y="5"/>
                    <a:pt x="29" y="5"/>
                  </a:cubicBezTo>
                  <a:cubicBezTo>
                    <a:pt x="13" y="5"/>
                    <a:pt x="6" y="18"/>
                    <a:pt x="6" y="32"/>
                  </a:cubicBezTo>
                  <a:cubicBezTo>
                    <a:pt x="6" y="45"/>
                    <a:pt x="13"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7" name="Freeform 17">
              <a:extLst>
                <a:ext uri="{FF2B5EF4-FFF2-40B4-BE49-F238E27FC236}">
                  <a16:creationId xmlns:a16="http://schemas.microsoft.com/office/drawing/2014/main" id="{668B01ED-F23A-4C52-BCF1-1335D7A8819B}"/>
                </a:ext>
              </a:extLst>
            </p:cNvPr>
            <p:cNvSpPr>
              <a:spLocks/>
            </p:cNvSpPr>
            <p:nvPr userDrawn="1"/>
          </p:nvSpPr>
          <p:spPr bwMode="auto">
            <a:xfrm>
              <a:off x="4616" y="3619"/>
              <a:ext cx="114" cy="148"/>
            </a:xfrm>
            <a:custGeom>
              <a:avLst/>
              <a:gdLst>
                <a:gd name="T0" fmla="*/ 0 w 114"/>
                <a:gd name="T1" fmla="*/ 0 h 148"/>
                <a:gd name="T2" fmla="*/ 14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100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00" y="124"/>
                  </a:lnTo>
                  <a:lnTo>
                    <a:pt x="100" y="124"/>
                  </a:lnTo>
                  <a:lnTo>
                    <a:pt x="100" y="0"/>
                  </a:lnTo>
                  <a:lnTo>
                    <a:pt x="114" y="0"/>
                  </a:lnTo>
                  <a:lnTo>
                    <a:pt x="114" y="148"/>
                  </a:lnTo>
                  <a:lnTo>
                    <a:pt x="100"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8" name="Freeform 18">
              <a:extLst>
                <a:ext uri="{FF2B5EF4-FFF2-40B4-BE49-F238E27FC236}">
                  <a16:creationId xmlns:a16="http://schemas.microsoft.com/office/drawing/2014/main" id="{658C4A0C-273E-4B92-91AF-943C6BF66B4F}"/>
                </a:ext>
              </a:extLst>
            </p:cNvPr>
            <p:cNvSpPr>
              <a:spLocks noEditPoints="1"/>
            </p:cNvSpPr>
            <p:nvPr userDrawn="1"/>
          </p:nvSpPr>
          <p:spPr bwMode="auto">
            <a:xfrm>
              <a:off x="4751" y="3619"/>
              <a:ext cx="131" cy="148"/>
            </a:xfrm>
            <a:custGeom>
              <a:avLst/>
              <a:gdLst>
                <a:gd name="T0" fmla="*/ 60 w 131"/>
                <a:gd name="T1" fmla="*/ 0 h 148"/>
                <a:gd name="T2" fmla="*/ 74 w 131"/>
                <a:gd name="T3" fmla="*/ 0 h 148"/>
                <a:gd name="T4" fmla="*/ 131 w 131"/>
                <a:gd name="T5" fmla="*/ 148 h 148"/>
                <a:gd name="T6" fmla="*/ 117 w 131"/>
                <a:gd name="T7" fmla="*/ 148 h 148"/>
                <a:gd name="T8" fmla="*/ 98 w 131"/>
                <a:gd name="T9" fmla="*/ 100 h 148"/>
                <a:gd name="T10" fmla="*/ 31 w 131"/>
                <a:gd name="T11" fmla="*/ 100 h 148"/>
                <a:gd name="T12" fmla="*/ 15 w 131"/>
                <a:gd name="T13" fmla="*/ 148 h 148"/>
                <a:gd name="T14" fmla="*/ 0 w 131"/>
                <a:gd name="T15" fmla="*/ 148 h 148"/>
                <a:gd name="T16" fmla="*/ 60 w 131"/>
                <a:gd name="T17" fmla="*/ 0 h 148"/>
                <a:gd name="T18" fmla="*/ 36 w 131"/>
                <a:gd name="T19" fmla="*/ 89 h 148"/>
                <a:gd name="T20" fmla="*/ 93 w 131"/>
                <a:gd name="T21" fmla="*/ 89 h 148"/>
                <a:gd name="T22" fmla="*/ 67 w 131"/>
                <a:gd name="T23" fmla="*/ 15 h 148"/>
                <a:gd name="T24" fmla="*/ 36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60" y="0"/>
                  </a:moveTo>
                  <a:lnTo>
                    <a:pt x="74" y="0"/>
                  </a:lnTo>
                  <a:lnTo>
                    <a:pt x="131" y="148"/>
                  </a:lnTo>
                  <a:lnTo>
                    <a:pt x="117" y="148"/>
                  </a:lnTo>
                  <a:lnTo>
                    <a:pt x="98" y="100"/>
                  </a:lnTo>
                  <a:lnTo>
                    <a:pt x="31" y="100"/>
                  </a:lnTo>
                  <a:lnTo>
                    <a:pt x="15" y="148"/>
                  </a:lnTo>
                  <a:lnTo>
                    <a:pt x="0" y="148"/>
                  </a:lnTo>
                  <a:lnTo>
                    <a:pt x="60" y="0"/>
                  </a:lnTo>
                  <a:close/>
                  <a:moveTo>
                    <a:pt x="36" y="89"/>
                  </a:moveTo>
                  <a:lnTo>
                    <a:pt x="93" y="89"/>
                  </a:lnTo>
                  <a:lnTo>
                    <a:pt x="67" y="15"/>
                  </a:lnTo>
                  <a:lnTo>
                    <a:pt x="36"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9" name="Freeform 19">
              <a:extLst>
                <a:ext uri="{FF2B5EF4-FFF2-40B4-BE49-F238E27FC236}">
                  <a16:creationId xmlns:a16="http://schemas.microsoft.com/office/drawing/2014/main" id="{176DE31E-0649-45CD-84E5-6D8BEA4B38DA}"/>
                </a:ext>
              </a:extLst>
            </p:cNvPr>
            <p:cNvSpPr>
              <a:spLocks/>
            </p:cNvSpPr>
            <p:nvPr userDrawn="1"/>
          </p:nvSpPr>
          <p:spPr bwMode="auto">
            <a:xfrm>
              <a:off x="4896" y="3619"/>
              <a:ext cx="95" cy="148"/>
            </a:xfrm>
            <a:custGeom>
              <a:avLst/>
              <a:gdLst>
                <a:gd name="T0" fmla="*/ 0 w 95"/>
                <a:gd name="T1" fmla="*/ 0 h 148"/>
                <a:gd name="T2" fmla="*/ 12 w 95"/>
                <a:gd name="T3" fmla="*/ 0 h 148"/>
                <a:gd name="T4" fmla="*/ 12 w 95"/>
                <a:gd name="T5" fmla="*/ 136 h 148"/>
                <a:gd name="T6" fmla="*/ 95 w 95"/>
                <a:gd name="T7" fmla="*/ 136 h 148"/>
                <a:gd name="T8" fmla="*/ 95 w 95"/>
                <a:gd name="T9" fmla="*/ 148 h 148"/>
                <a:gd name="T10" fmla="*/ 0 w 95"/>
                <a:gd name="T11" fmla="*/ 148 h 148"/>
                <a:gd name="T12" fmla="*/ 0 w 95"/>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95" h="148">
                  <a:moveTo>
                    <a:pt x="0" y="0"/>
                  </a:moveTo>
                  <a:lnTo>
                    <a:pt x="12" y="0"/>
                  </a:lnTo>
                  <a:lnTo>
                    <a:pt x="12" y="136"/>
                  </a:lnTo>
                  <a:lnTo>
                    <a:pt x="95" y="136"/>
                  </a:lnTo>
                  <a:lnTo>
                    <a:pt x="95"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0" name="Freeform 20">
              <a:extLst>
                <a:ext uri="{FF2B5EF4-FFF2-40B4-BE49-F238E27FC236}">
                  <a16:creationId xmlns:a16="http://schemas.microsoft.com/office/drawing/2014/main" id="{77496BB2-F990-4FB1-B3DA-5EDBC1403BF7}"/>
                </a:ext>
              </a:extLst>
            </p:cNvPr>
            <p:cNvSpPr>
              <a:spLocks noEditPoints="1"/>
            </p:cNvSpPr>
            <p:nvPr userDrawn="1"/>
          </p:nvSpPr>
          <p:spPr bwMode="auto">
            <a:xfrm>
              <a:off x="5036" y="3619"/>
              <a:ext cx="114" cy="148"/>
            </a:xfrm>
            <a:custGeom>
              <a:avLst/>
              <a:gdLst>
                <a:gd name="T0" fmla="*/ 0 w 48"/>
                <a:gd name="T1" fmla="*/ 0 h 62"/>
                <a:gd name="T2" fmla="*/ 28 w 48"/>
                <a:gd name="T3" fmla="*/ 0 h 62"/>
                <a:gd name="T4" fmla="*/ 46 w 48"/>
                <a:gd name="T5" fmla="*/ 16 h 62"/>
                <a:gd name="T6" fmla="*/ 35 w 48"/>
                <a:gd name="T7" fmla="*/ 32 h 62"/>
                <a:gd name="T8" fmla="*/ 35 w 48"/>
                <a:gd name="T9" fmla="*/ 32 h 62"/>
                <a:gd name="T10" fmla="*/ 45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7 w 48"/>
                <a:gd name="T31" fmla="*/ 29 h 62"/>
                <a:gd name="T32" fmla="*/ 41 w 48"/>
                <a:gd name="T33" fmla="*/ 17 h 62"/>
                <a:gd name="T34" fmla="*/ 27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6" y="5"/>
                    <a:pt x="46" y="16"/>
                  </a:cubicBezTo>
                  <a:cubicBezTo>
                    <a:pt x="46" y="24"/>
                    <a:pt x="42" y="30"/>
                    <a:pt x="35" y="32"/>
                  </a:cubicBezTo>
                  <a:cubicBezTo>
                    <a:pt x="35" y="32"/>
                    <a:pt x="35" y="32"/>
                    <a:pt x="35" y="32"/>
                  </a:cubicBezTo>
                  <a:cubicBezTo>
                    <a:pt x="43" y="33"/>
                    <a:pt x="45" y="38"/>
                    <a:pt x="45"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7" y="29"/>
                    <a:pt x="27" y="29"/>
                    <a:pt x="27" y="29"/>
                  </a:cubicBezTo>
                  <a:cubicBezTo>
                    <a:pt x="35" y="29"/>
                    <a:pt x="41" y="25"/>
                    <a:pt x="41" y="17"/>
                  </a:cubicBezTo>
                  <a:cubicBezTo>
                    <a:pt x="41" y="10"/>
                    <a:pt x="36" y="5"/>
                    <a:pt x="27"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1" name="Freeform 21">
              <a:extLst>
                <a:ext uri="{FF2B5EF4-FFF2-40B4-BE49-F238E27FC236}">
                  <a16:creationId xmlns:a16="http://schemas.microsoft.com/office/drawing/2014/main" id="{2EE60BA3-A182-4F5A-87A0-0BACC21419F5}"/>
                </a:ext>
              </a:extLst>
            </p:cNvPr>
            <p:cNvSpPr>
              <a:spLocks/>
            </p:cNvSpPr>
            <p:nvPr userDrawn="1"/>
          </p:nvSpPr>
          <p:spPr bwMode="auto">
            <a:xfrm>
              <a:off x="5172" y="3619"/>
              <a:ext cx="102" cy="148"/>
            </a:xfrm>
            <a:custGeom>
              <a:avLst/>
              <a:gdLst>
                <a:gd name="T0" fmla="*/ 0 w 102"/>
                <a:gd name="T1" fmla="*/ 0 h 148"/>
                <a:gd name="T2" fmla="*/ 99 w 102"/>
                <a:gd name="T3" fmla="*/ 0 h 148"/>
                <a:gd name="T4" fmla="*/ 99 w 102"/>
                <a:gd name="T5" fmla="*/ 12 h 148"/>
                <a:gd name="T6" fmla="*/ 14 w 102"/>
                <a:gd name="T7" fmla="*/ 12 h 148"/>
                <a:gd name="T8" fmla="*/ 14 w 102"/>
                <a:gd name="T9" fmla="*/ 65 h 148"/>
                <a:gd name="T10" fmla="*/ 95 w 102"/>
                <a:gd name="T11" fmla="*/ 65 h 148"/>
                <a:gd name="T12" fmla="*/ 95 w 102"/>
                <a:gd name="T13" fmla="*/ 77 h 148"/>
                <a:gd name="T14" fmla="*/ 14 w 102"/>
                <a:gd name="T15" fmla="*/ 77 h 148"/>
                <a:gd name="T16" fmla="*/ 14 w 102"/>
                <a:gd name="T17" fmla="*/ 136 h 148"/>
                <a:gd name="T18" fmla="*/ 102 w 102"/>
                <a:gd name="T19" fmla="*/ 136 h 148"/>
                <a:gd name="T20" fmla="*/ 102 w 102"/>
                <a:gd name="T21" fmla="*/ 148 h 148"/>
                <a:gd name="T22" fmla="*/ 0 w 102"/>
                <a:gd name="T23" fmla="*/ 148 h 148"/>
                <a:gd name="T24" fmla="*/ 0 w 102"/>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0"/>
                  </a:moveTo>
                  <a:lnTo>
                    <a:pt x="99" y="0"/>
                  </a:lnTo>
                  <a:lnTo>
                    <a:pt x="99" y="12"/>
                  </a:lnTo>
                  <a:lnTo>
                    <a:pt x="14" y="12"/>
                  </a:lnTo>
                  <a:lnTo>
                    <a:pt x="14" y="65"/>
                  </a:lnTo>
                  <a:lnTo>
                    <a:pt x="95" y="65"/>
                  </a:lnTo>
                  <a:lnTo>
                    <a:pt x="95" y="77"/>
                  </a:lnTo>
                  <a:lnTo>
                    <a:pt x="14" y="77"/>
                  </a:lnTo>
                  <a:lnTo>
                    <a:pt x="14" y="136"/>
                  </a:lnTo>
                  <a:lnTo>
                    <a:pt x="102" y="136"/>
                  </a:lnTo>
                  <a:lnTo>
                    <a:pt x="102"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2" name="Freeform 22">
              <a:extLst>
                <a:ext uri="{FF2B5EF4-FFF2-40B4-BE49-F238E27FC236}">
                  <a16:creationId xmlns:a16="http://schemas.microsoft.com/office/drawing/2014/main" id="{79C4BF54-DB13-4FFD-8AB3-30C8CCF0894A}"/>
                </a:ext>
              </a:extLst>
            </p:cNvPr>
            <p:cNvSpPr>
              <a:spLocks/>
            </p:cNvSpPr>
            <p:nvPr userDrawn="1"/>
          </p:nvSpPr>
          <p:spPr bwMode="auto">
            <a:xfrm>
              <a:off x="5283" y="3617"/>
              <a:ext cx="114" cy="153"/>
            </a:xfrm>
            <a:custGeom>
              <a:avLst/>
              <a:gdLst>
                <a:gd name="T0" fmla="*/ 6 w 48"/>
                <a:gd name="T1" fmla="*/ 42 h 64"/>
                <a:gd name="T2" fmla="*/ 26 w 48"/>
                <a:gd name="T3" fmla="*/ 59 h 64"/>
                <a:gd name="T4" fmla="*/ 43 w 48"/>
                <a:gd name="T5" fmla="*/ 46 h 64"/>
                <a:gd name="T6" fmla="*/ 30 w 48"/>
                <a:gd name="T7" fmla="*/ 35 h 64"/>
                <a:gd name="T8" fmla="*/ 16 w 48"/>
                <a:gd name="T9" fmla="*/ 32 h 64"/>
                <a:gd name="T10" fmla="*/ 3 w 48"/>
                <a:gd name="T11" fmla="*/ 17 h 64"/>
                <a:gd name="T12" fmla="*/ 24 w 48"/>
                <a:gd name="T13" fmla="*/ 0 h 64"/>
                <a:gd name="T14" fmla="*/ 46 w 48"/>
                <a:gd name="T15" fmla="*/ 19 h 64"/>
                <a:gd name="T16" fmla="*/ 40 w 48"/>
                <a:gd name="T17" fmla="*/ 19 h 64"/>
                <a:gd name="T18" fmla="*/ 24 w 48"/>
                <a:gd name="T19" fmla="*/ 5 h 64"/>
                <a:gd name="T20" fmla="*/ 8 w 48"/>
                <a:gd name="T21" fmla="*/ 17 h 64"/>
                <a:gd name="T22" fmla="*/ 18 w 48"/>
                <a:gd name="T23" fmla="*/ 26 h 64"/>
                <a:gd name="T24" fmla="*/ 33 w 48"/>
                <a:gd name="T25" fmla="*/ 30 h 64"/>
                <a:gd name="T26" fmla="*/ 48 w 48"/>
                <a:gd name="T27" fmla="*/ 46 h 64"/>
                <a:gd name="T28" fmla="*/ 25 w 48"/>
                <a:gd name="T29" fmla="*/ 64 h 64"/>
                <a:gd name="T30" fmla="*/ 1 w 48"/>
                <a:gd name="T31" fmla="*/ 42 h 64"/>
                <a:gd name="T32" fmla="*/ 6 w 48"/>
                <a:gd name="T33"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64">
                  <a:moveTo>
                    <a:pt x="6" y="42"/>
                  </a:moveTo>
                  <a:cubicBezTo>
                    <a:pt x="6" y="55"/>
                    <a:pt x="15" y="59"/>
                    <a:pt x="26" y="59"/>
                  </a:cubicBezTo>
                  <a:cubicBezTo>
                    <a:pt x="33" y="59"/>
                    <a:pt x="43" y="55"/>
                    <a:pt x="43" y="46"/>
                  </a:cubicBezTo>
                  <a:cubicBezTo>
                    <a:pt x="43" y="39"/>
                    <a:pt x="36" y="37"/>
                    <a:pt x="30" y="35"/>
                  </a:cubicBezTo>
                  <a:cubicBezTo>
                    <a:pt x="16" y="32"/>
                    <a:pt x="16" y="32"/>
                    <a:pt x="16" y="32"/>
                  </a:cubicBezTo>
                  <a:cubicBezTo>
                    <a:pt x="9" y="30"/>
                    <a:pt x="3" y="27"/>
                    <a:pt x="3" y="17"/>
                  </a:cubicBezTo>
                  <a:cubicBezTo>
                    <a:pt x="3" y="11"/>
                    <a:pt x="6" y="0"/>
                    <a:pt x="24" y="0"/>
                  </a:cubicBezTo>
                  <a:cubicBezTo>
                    <a:pt x="36" y="0"/>
                    <a:pt x="46" y="6"/>
                    <a:pt x="46" y="19"/>
                  </a:cubicBezTo>
                  <a:cubicBezTo>
                    <a:pt x="40" y="19"/>
                    <a:pt x="40" y="19"/>
                    <a:pt x="40" y="19"/>
                  </a:cubicBezTo>
                  <a:cubicBezTo>
                    <a:pt x="40" y="10"/>
                    <a:pt x="32" y="5"/>
                    <a:pt x="24" y="5"/>
                  </a:cubicBezTo>
                  <a:cubicBezTo>
                    <a:pt x="16" y="5"/>
                    <a:pt x="8" y="8"/>
                    <a:pt x="8" y="17"/>
                  </a:cubicBezTo>
                  <a:cubicBezTo>
                    <a:pt x="8" y="23"/>
                    <a:pt x="13" y="25"/>
                    <a:pt x="18" y="26"/>
                  </a:cubicBezTo>
                  <a:cubicBezTo>
                    <a:pt x="33" y="30"/>
                    <a:pt x="33" y="30"/>
                    <a:pt x="33" y="30"/>
                  </a:cubicBezTo>
                  <a:cubicBezTo>
                    <a:pt x="41" y="32"/>
                    <a:pt x="48" y="36"/>
                    <a:pt x="48" y="46"/>
                  </a:cubicBezTo>
                  <a:cubicBezTo>
                    <a:pt x="48" y="50"/>
                    <a:pt x="47" y="64"/>
                    <a:pt x="25" y="64"/>
                  </a:cubicBezTo>
                  <a:cubicBezTo>
                    <a:pt x="11" y="64"/>
                    <a:pt x="0" y="57"/>
                    <a:pt x="1" y="42"/>
                  </a:cubicBezTo>
                  <a:lnTo>
                    <a:pt x="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3" name="Rectangle 23">
              <a:extLst>
                <a:ext uri="{FF2B5EF4-FFF2-40B4-BE49-F238E27FC236}">
                  <a16:creationId xmlns:a16="http://schemas.microsoft.com/office/drawing/2014/main" id="{A30586C5-783D-4604-8CF3-FFD35ADCEC22}"/>
                </a:ext>
              </a:extLst>
            </p:cNvPr>
            <p:cNvSpPr>
              <a:spLocks noChangeArrowheads="1"/>
            </p:cNvSpPr>
            <p:nvPr userDrawn="1"/>
          </p:nvSpPr>
          <p:spPr bwMode="auto">
            <a:xfrm>
              <a:off x="5421" y="3619"/>
              <a:ext cx="14"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4" name="Freeform 24">
              <a:extLst>
                <a:ext uri="{FF2B5EF4-FFF2-40B4-BE49-F238E27FC236}">
                  <a16:creationId xmlns:a16="http://schemas.microsoft.com/office/drawing/2014/main" id="{5DBE1403-AB1B-4A52-A78D-C98428A1ED4D}"/>
                </a:ext>
              </a:extLst>
            </p:cNvPr>
            <p:cNvSpPr>
              <a:spLocks noEditPoints="1"/>
            </p:cNvSpPr>
            <p:nvPr userDrawn="1"/>
          </p:nvSpPr>
          <p:spPr bwMode="auto">
            <a:xfrm>
              <a:off x="5466" y="3619"/>
              <a:ext cx="116" cy="148"/>
            </a:xfrm>
            <a:custGeom>
              <a:avLst/>
              <a:gdLst>
                <a:gd name="T0" fmla="*/ 0 w 49"/>
                <a:gd name="T1" fmla="*/ 0 h 62"/>
                <a:gd name="T2" fmla="*/ 21 w 49"/>
                <a:gd name="T3" fmla="*/ 0 h 62"/>
                <a:gd name="T4" fmla="*/ 49 w 49"/>
                <a:gd name="T5" fmla="*/ 31 h 62"/>
                <a:gd name="T6" fmla="*/ 21 w 49"/>
                <a:gd name="T7" fmla="*/ 62 h 62"/>
                <a:gd name="T8" fmla="*/ 0 w 49"/>
                <a:gd name="T9" fmla="*/ 62 h 62"/>
                <a:gd name="T10" fmla="*/ 0 w 49"/>
                <a:gd name="T11" fmla="*/ 0 h 62"/>
                <a:gd name="T12" fmla="*/ 5 w 49"/>
                <a:gd name="T13" fmla="*/ 57 h 62"/>
                <a:gd name="T14" fmla="*/ 18 w 49"/>
                <a:gd name="T15" fmla="*/ 57 h 62"/>
                <a:gd name="T16" fmla="*/ 43 w 49"/>
                <a:gd name="T17" fmla="*/ 31 h 62"/>
                <a:gd name="T18" fmla="*/ 18 w 49"/>
                <a:gd name="T19" fmla="*/ 5 h 62"/>
                <a:gd name="T20" fmla="*/ 5 w 49"/>
                <a:gd name="T21" fmla="*/ 5 h 62"/>
                <a:gd name="T22" fmla="*/ 5 w 49"/>
                <a:gd name="T23"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62">
                  <a:moveTo>
                    <a:pt x="0" y="0"/>
                  </a:moveTo>
                  <a:cubicBezTo>
                    <a:pt x="21" y="0"/>
                    <a:pt x="21" y="0"/>
                    <a:pt x="21" y="0"/>
                  </a:cubicBezTo>
                  <a:cubicBezTo>
                    <a:pt x="39" y="1"/>
                    <a:pt x="49" y="11"/>
                    <a:pt x="49" y="31"/>
                  </a:cubicBezTo>
                  <a:cubicBezTo>
                    <a:pt x="49" y="51"/>
                    <a:pt x="39" y="61"/>
                    <a:pt x="21" y="62"/>
                  </a:cubicBezTo>
                  <a:cubicBezTo>
                    <a:pt x="0" y="62"/>
                    <a:pt x="0" y="62"/>
                    <a:pt x="0" y="62"/>
                  </a:cubicBezTo>
                  <a:lnTo>
                    <a:pt x="0" y="0"/>
                  </a:lnTo>
                  <a:close/>
                  <a:moveTo>
                    <a:pt x="5" y="57"/>
                  </a:moveTo>
                  <a:cubicBezTo>
                    <a:pt x="18" y="57"/>
                    <a:pt x="18" y="57"/>
                    <a:pt x="18" y="57"/>
                  </a:cubicBezTo>
                  <a:cubicBezTo>
                    <a:pt x="35" y="57"/>
                    <a:pt x="43" y="49"/>
                    <a:pt x="43" y="31"/>
                  </a:cubicBezTo>
                  <a:cubicBezTo>
                    <a:pt x="43" y="13"/>
                    <a:pt x="35" y="5"/>
                    <a:pt x="18" y="5"/>
                  </a:cubicBezTo>
                  <a:cubicBezTo>
                    <a:pt x="5" y="5"/>
                    <a:pt x="5" y="5"/>
                    <a:pt x="5" y="5"/>
                  </a:cubicBezTo>
                  <a:lnTo>
                    <a:pt x="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5" name="Freeform 25">
              <a:extLst>
                <a:ext uri="{FF2B5EF4-FFF2-40B4-BE49-F238E27FC236}">
                  <a16:creationId xmlns:a16="http://schemas.microsoft.com/office/drawing/2014/main" id="{D6C85712-6C17-4752-9047-9EEFFDA6068A}"/>
                </a:ext>
              </a:extLst>
            </p:cNvPr>
            <p:cNvSpPr>
              <a:spLocks/>
            </p:cNvSpPr>
            <p:nvPr userDrawn="1"/>
          </p:nvSpPr>
          <p:spPr bwMode="auto">
            <a:xfrm>
              <a:off x="5604" y="3619"/>
              <a:ext cx="102" cy="148"/>
            </a:xfrm>
            <a:custGeom>
              <a:avLst/>
              <a:gdLst>
                <a:gd name="T0" fmla="*/ 0 w 102"/>
                <a:gd name="T1" fmla="*/ 0 h 148"/>
                <a:gd name="T2" fmla="*/ 100 w 102"/>
                <a:gd name="T3" fmla="*/ 0 h 148"/>
                <a:gd name="T4" fmla="*/ 100 w 102"/>
                <a:gd name="T5" fmla="*/ 12 h 148"/>
                <a:gd name="T6" fmla="*/ 14 w 102"/>
                <a:gd name="T7" fmla="*/ 12 h 148"/>
                <a:gd name="T8" fmla="*/ 14 w 102"/>
                <a:gd name="T9" fmla="*/ 65 h 148"/>
                <a:gd name="T10" fmla="*/ 95 w 102"/>
                <a:gd name="T11" fmla="*/ 65 h 148"/>
                <a:gd name="T12" fmla="*/ 95 w 102"/>
                <a:gd name="T13" fmla="*/ 77 h 148"/>
                <a:gd name="T14" fmla="*/ 14 w 102"/>
                <a:gd name="T15" fmla="*/ 77 h 148"/>
                <a:gd name="T16" fmla="*/ 14 w 102"/>
                <a:gd name="T17" fmla="*/ 136 h 148"/>
                <a:gd name="T18" fmla="*/ 102 w 102"/>
                <a:gd name="T19" fmla="*/ 136 h 148"/>
                <a:gd name="T20" fmla="*/ 102 w 102"/>
                <a:gd name="T21" fmla="*/ 148 h 148"/>
                <a:gd name="T22" fmla="*/ 0 w 102"/>
                <a:gd name="T23" fmla="*/ 148 h 148"/>
                <a:gd name="T24" fmla="*/ 0 w 102"/>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0"/>
                  </a:moveTo>
                  <a:lnTo>
                    <a:pt x="100" y="0"/>
                  </a:lnTo>
                  <a:lnTo>
                    <a:pt x="100" y="12"/>
                  </a:lnTo>
                  <a:lnTo>
                    <a:pt x="14" y="12"/>
                  </a:lnTo>
                  <a:lnTo>
                    <a:pt x="14" y="65"/>
                  </a:lnTo>
                  <a:lnTo>
                    <a:pt x="95" y="65"/>
                  </a:lnTo>
                  <a:lnTo>
                    <a:pt x="95" y="77"/>
                  </a:lnTo>
                  <a:lnTo>
                    <a:pt x="14" y="77"/>
                  </a:lnTo>
                  <a:lnTo>
                    <a:pt x="14" y="136"/>
                  </a:lnTo>
                  <a:lnTo>
                    <a:pt x="102" y="136"/>
                  </a:lnTo>
                  <a:lnTo>
                    <a:pt x="102"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6" name="Freeform 26">
              <a:extLst>
                <a:ext uri="{FF2B5EF4-FFF2-40B4-BE49-F238E27FC236}">
                  <a16:creationId xmlns:a16="http://schemas.microsoft.com/office/drawing/2014/main" id="{E043B83F-BD84-449B-B165-3619D37F16DC}"/>
                </a:ext>
              </a:extLst>
            </p:cNvPr>
            <p:cNvSpPr>
              <a:spLocks/>
            </p:cNvSpPr>
            <p:nvPr userDrawn="1"/>
          </p:nvSpPr>
          <p:spPr bwMode="auto">
            <a:xfrm>
              <a:off x="5725" y="3619"/>
              <a:ext cx="114" cy="148"/>
            </a:xfrm>
            <a:custGeom>
              <a:avLst/>
              <a:gdLst>
                <a:gd name="T0" fmla="*/ 0 w 114"/>
                <a:gd name="T1" fmla="*/ 0 h 148"/>
                <a:gd name="T2" fmla="*/ 14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97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00" y="124"/>
                  </a:lnTo>
                  <a:lnTo>
                    <a:pt x="100" y="124"/>
                  </a:lnTo>
                  <a:lnTo>
                    <a:pt x="100" y="0"/>
                  </a:lnTo>
                  <a:lnTo>
                    <a:pt x="114" y="0"/>
                  </a:lnTo>
                  <a:lnTo>
                    <a:pt x="114" y="148"/>
                  </a:lnTo>
                  <a:lnTo>
                    <a:pt x="97"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7" name="Freeform 27">
              <a:extLst>
                <a:ext uri="{FF2B5EF4-FFF2-40B4-BE49-F238E27FC236}">
                  <a16:creationId xmlns:a16="http://schemas.microsoft.com/office/drawing/2014/main" id="{8F44FEA3-8BBD-4E1B-A787-A29B9747A999}"/>
                </a:ext>
              </a:extLst>
            </p:cNvPr>
            <p:cNvSpPr>
              <a:spLocks/>
            </p:cNvSpPr>
            <p:nvPr userDrawn="1"/>
          </p:nvSpPr>
          <p:spPr bwMode="auto">
            <a:xfrm>
              <a:off x="5851" y="3619"/>
              <a:ext cx="116" cy="148"/>
            </a:xfrm>
            <a:custGeom>
              <a:avLst/>
              <a:gdLst>
                <a:gd name="T0" fmla="*/ 0 w 116"/>
                <a:gd name="T1" fmla="*/ 0 h 148"/>
                <a:gd name="T2" fmla="*/ 116 w 116"/>
                <a:gd name="T3" fmla="*/ 0 h 148"/>
                <a:gd name="T4" fmla="*/ 116 w 116"/>
                <a:gd name="T5" fmla="*/ 12 h 148"/>
                <a:gd name="T6" fmla="*/ 66 w 116"/>
                <a:gd name="T7" fmla="*/ 12 h 148"/>
                <a:gd name="T8" fmla="*/ 66 w 116"/>
                <a:gd name="T9" fmla="*/ 148 h 148"/>
                <a:gd name="T10" fmla="*/ 52 w 116"/>
                <a:gd name="T11" fmla="*/ 148 h 148"/>
                <a:gd name="T12" fmla="*/ 52 w 116"/>
                <a:gd name="T13" fmla="*/ 12 h 148"/>
                <a:gd name="T14" fmla="*/ 0 w 116"/>
                <a:gd name="T15" fmla="*/ 12 h 148"/>
                <a:gd name="T16" fmla="*/ 0 w 116"/>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8">
                  <a:moveTo>
                    <a:pt x="0" y="0"/>
                  </a:moveTo>
                  <a:lnTo>
                    <a:pt x="116" y="0"/>
                  </a:lnTo>
                  <a:lnTo>
                    <a:pt x="116" y="12"/>
                  </a:lnTo>
                  <a:lnTo>
                    <a:pt x="66" y="12"/>
                  </a:lnTo>
                  <a:lnTo>
                    <a:pt x="66" y="148"/>
                  </a:lnTo>
                  <a:lnTo>
                    <a:pt x="52" y="148"/>
                  </a:lnTo>
                  <a:lnTo>
                    <a:pt x="52"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8" name="Freeform 28">
              <a:extLst>
                <a:ext uri="{FF2B5EF4-FFF2-40B4-BE49-F238E27FC236}">
                  <a16:creationId xmlns:a16="http://schemas.microsoft.com/office/drawing/2014/main" id="{C1BAF928-C017-49E2-A18F-42B716D84087}"/>
                </a:ext>
              </a:extLst>
            </p:cNvPr>
            <p:cNvSpPr>
              <a:spLocks/>
            </p:cNvSpPr>
            <p:nvPr userDrawn="1"/>
          </p:nvSpPr>
          <p:spPr bwMode="auto">
            <a:xfrm>
              <a:off x="6036" y="3619"/>
              <a:ext cx="140" cy="148"/>
            </a:xfrm>
            <a:custGeom>
              <a:avLst/>
              <a:gdLst>
                <a:gd name="T0" fmla="*/ 0 w 140"/>
                <a:gd name="T1" fmla="*/ 0 h 148"/>
                <a:gd name="T2" fmla="*/ 21 w 140"/>
                <a:gd name="T3" fmla="*/ 0 h 148"/>
                <a:gd name="T4" fmla="*/ 71 w 140"/>
                <a:gd name="T5" fmla="*/ 129 h 148"/>
                <a:gd name="T6" fmla="*/ 121 w 140"/>
                <a:gd name="T7" fmla="*/ 0 h 148"/>
                <a:gd name="T8" fmla="*/ 140 w 140"/>
                <a:gd name="T9" fmla="*/ 0 h 148"/>
                <a:gd name="T10" fmla="*/ 140 w 140"/>
                <a:gd name="T11" fmla="*/ 148 h 148"/>
                <a:gd name="T12" fmla="*/ 128 w 140"/>
                <a:gd name="T13" fmla="*/ 148 h 148"/>
                <a:gd name="T14" fmla="*/ 128 w 140"/>
                <a:gd name="T15" fmla="*/ 19 h 148"/>
                <a:gd name="T16" fmla="*/ 126 w 140"/>
                <a:gd name="T17" fmla="*/ 19 h 148"/>
                <a:gd name="T18" fmla="*/ 78 w 140"/>
                <a:gd name="T19" fmla="*/ 148 h 148"/>
                <a:gd name="T20" fmla="*/ 64 w 140"/>
                <a:gd name="T21" fmla="*/ 148 h 148"/>
                <a:gd name="T22" fmla="*/ 14 w 140"/>
                <a:gd name="T23" fmla="*/ 19 h 148"/>
                <a:gd name="T24" fmla="*/ 14 w 140"/>
                <a:gd name="T25" fmla="*/ 19 h 148"/>
                <a:gd name="T26" fmla="*/ 14 w 140"/>
                <a:gd name="T27" fmla="*/ 148 h 148"/>
                <a:gd name="T28" fmla="*/ 0 w 140"/>
                <a:gd name="T29" fmla="*/ 148 h 148"/>
                <a:gd name="T30" fmla="*/ 0 w 140"/>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48">
                  <a:moveTo>
                    <a:pt x="0" y="0"/>
                  </a:moveTo>
                  <a:lnTo>
                    <a:pt x="21" y="0"/>
                  </a:lnTo>
                  <a:lnTo>
                    <a:pt x="71" y="129"/>
                  </a:lnTo>
                  <a:lnTo>
                    <a:pt x="121" y="0"/>
                  </a:lnTo>
                  <a:lnTo>
                    <a:pt x="140" y="0"/>
                  </a:lnTo>
                  <a:lnTo>
                    <a:pt x="140" y="148"/>
                  </a:lnTo>
                  <a:lnTo>
                    <a:pt x="128" y="148"/>
                  </a:lnTo>
                  <a:lnTo>
                    <a:pt x="128" y="19"/>
                  </a:lnTo>
                  <a:lnTo>
                    <a:pt x="126" y="19"/>
                  </a:lnTo>
                  <a:lnTo>
                    <a:pt x="78" y="148"/>
                  </a:lnTo>
                  <a:lnTo>
                    <a:pt x="64" y="148"/>
                  </a:lnTo>
                  <a:lnTo>
                    <a:pt x="14" y="19"/>
                  </a:lnTo>
                  <a:lnTo>
                    <a:pt x="14" y="19"/>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9" name="Freeform 29">
              <a:extLst>
                <a:ext uri="{FF2B5EF4-FFF2-40B4-BE49-F238E27FC236}">
                  <a16:creationId xmlns:a16="http://schemas.microsoft.com/office/drawing/2014/main" id="{983DF2BA-BC87-498F-89A2-C991194856E1}"/>
                </a:ext>
              </a:extLst>
            </p:cNvPr>
            <p:cNvSpPr>
              <a:spLocks noEditPoints="1"/>
            </p:cNvSpPr>
            <p:nvPr userDrawn="1"/>
          </p:nvSpPr>
          <p:spPr bwMode="auto">
            <a:xfrm>
              <a:off x="6190" y="3619"/>
              <a:ext cx="131" cy="148"/>
            </a:xfrm>
            <a:custGeom>
              <a:avLst/>
              <a:gdLst>
                <a:gd name="T0" fmla="*/ 57 w 131"/>
                <a:gd name="T1" fmla="*/ 0 h 148"/>
                <a:gd name="T2" fmla="*/ 74 w 131"/>
                <a:gd name="T3" fmla="*/ 0 h 148"/>
                <a:gd name="T4" fmla="*/ 131 w 131"/>
                <a:gd name="T5" fmla="*/ 148 h 148"/>
                <a:gd name="T6" fmla="*/ 117 w 131"/>
                <a:gd name="T7" fmla="*/ 148 h 148"/>
                <a:gd name="T8" fmla="*/ 98 w 131"/>
                <a:gd name="T9" fmla="*/ 100 h 148"/>
                <a:gd name="T10" fmla="*/ 31 w 131"/>
                <a:gd name="T11" fmla="*/ 100 h 148"/>
                <a:gd name="T12" fmla="*/ 15 w 131"/>
                <a:gd name="T13" fmla="*/ 148 h 148"/>
                <a:gd name="T14" fmla="*/ 0 w 131"/>
                <a:gd name="T15" fmla="*/ 148 h 148"/>
                <a:gd name="T16" fmla="*/ 57 w 131"/>
                <a:gd name="T17" fmla="*/ 0 h 148"/>
                <a:gd name="T18" fmla="*/ 36 w 131"/>
                <a:gd name="T19" fmla="*/ 89 h 148"/>
                <a:gd name="T20" fmla="*/ 93 w 131"/>
                <a:gd name="T21" fmla="*/ 89 h 148"/>
                <a:gd name="T22" fmla="*/ 64 w 131"/>
                <a:gd name="T23" fmla="*/ 15 h 148"/>
                <a:gd name="T24" fmla="*/ 36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57" y="0"/>
                  </a:moveTo>
                  <a:lnTo>
                    <a:pt x="74" y="0"/>
                  </a:lnTo>
                  <a:lnTo>
                    <a:pt x="131" y="148"/>
                  </a:lnTo>
                  <a:lnTo>
                    <a:pt x="117" y="148"/>
                  </a:lnTo>
                  <a:lnTo>
                    <a:pt x="98" y="100"/>
                  </a:lnTo>
                  <a:lnTo>
                    <a:pt x="31" y="100"/>
                  </a:lnTo>
                  <a:lnTo>
                    <a:pt x="15" y="148"/>
                  </a:lnTo>
                  <a:lnTo>
                    <a:pt x="0" y="148"/>
                  </a:lnTo>
                  <a:lnTo>
                    <a:pt x="57" y="0"/>
                  </a:lnTo>
                  <a:close/>
                  <a:moveTo>
                    <a:pt x="36" y="89"/>
                  </a:moveTo>
                  <a:lnTo>
                    <a:pt x="93" y="89"/>
                  </a:lnTo>
                  <a:lnTo>
                    <a:pt x="64" y="15"/>
                  </a:lnTo>
                  <a:lnTo>
                    <a:pt x="36"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0" name="Freeform 30">
              <a:extLst>
                <a:ext uri="{FF2B5EF4-FFF2-40B4-BE49-F238E27FC236}">
                  <a16:creationId xmlns:a16="http://schemas.microsoft.com/office/drawing/2014/main" id="{5BC07844-C7D7-439C-9863-DE31B1F7C8F7}"/>
                </a:ext>
              </a:extLst>
            </p:cNvPr>
            <p:cNvSpPr>
              <a:spLocks/>
            </p:cNvSpPr>
            <p:nvPr userDrawn="1"/>
          </p:nvSpPr>
          <p:spPr bwMode="auto">
            <a:xfrm>
              <a:off x="6304" y="3619"/>
              <a:ext cx="114" cy="148"/>
            </a:xfrm>
            <a:custGeom>
              <a:avLst/>
              <a:gdLst>
                <a:gd name="T0" fmla="*/ 0 w 114"/>
                <a:gd name="T1" fmla="*/ 0 h 148"/>
                <a:gd name="T2" fmla="*/ 114 w 114"/>
                <a:gd name="T3" fmla="*/ 0 h 148"/>
                <a:gd name="T4" fmla="*/ 114 w 114"/>
                <a:gd name="T5" fmla="*/ 12 h 148"/>
                <a:gd name="T6" fmla="*/ 64 w 114"/>
                <a:gd name="T7" fmla="*/ 12 h 148"/>
                <a:gd name="T8" fmla="*/ 64 w 114"/>
                <a:gd name="T9" fmla="*/ 148 h 148"/>
                <a:gd name="T10" fmla="*/ 50 w 114"/>
                <a:gd name="T11" fmla="*/ 148 h 148"/>
                <a:gd name="T12" fmla="*/ 50 w 114"/>
                <a:gd name="T13" fmla="*/ 12 h 148"/>
                <a:gd name="T14" fmla="*/ 0 w 114"/>
                <a:gd name="T15" fmla="*/ 12 h 148"/>
                <a:gd name="T16" fmla="*/ 0 w 114"/>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48">
                  <a:moveTo>
                    <a:pt x="0" y="0"/>
                  </a:moveTo>
                  <a:lnTo>
                    <a:pt x="114" y="0"/>
                  </a:lnTo>
                  <a:lnTo>
                    <a:pt x="114" y="12"/>
                  </a:lnTo>
                  <a:lnTo>
                    <a:pt x="64" y="12"/>
                  </a:lnTo>
                  <a:lnTo>
                    <a:pt x="64" y="148"/>
                  </a:lnTo>
                  <a:lnTo>
                    <a:pt x="50" y="148"/>
                  </a:lnTo>
                  <a:lnTo>
                    <a:pt x="50"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1" name="Freeform 31">
              <a:extLst>
                <a:ext uri="{FF2B5EF4-FFF2-40B4-BE49-F238E27FC236}">
                  <a16:creationId xmlns:a16="http://schemas.microsoft.com/office/drawing/2014/main" id="{0BF7B325-9233-4475-B01A-2EC46EDE23DF}"/>
                </a:ext>
              </a:extLst>
            </p:cNvPr>
            <p:cNvSpPr>
              <a:spLocks/>
            </p:cNvSpPr>
            <p:nvPr userDrawn="1"/>
          </p:nvSpPr>
          <p:spPr bwMode="auto">
            <a:xfrm>
              <a:off x="6425" y="3617"/>
              <a:ext cx="129" cy="153"/>
            </a:xfrm>
            <a:custGeom>
              <a:avLst/>
              <a:gdLst>
                <a:gd name="T0" fmla="*/ 48 w 54"/>
                <a:gd name="T1" fmla="*/ 20 h 64"/>
                <a:gd name="T2" fmla="*/ 29 w 54"/>
                <a:gd name="T3" fmla="*/ 5 h 64"/>
                <a:gd name="T4" fmla="*/ 6 w 54"/>
                <a:gd name="T5" fmla="*/ 32 h 64"/>
                <a:gd name="T6" fmla="*/ 29 w 54"/>
                <a:gd name="T7" fmla="*/ 59 h 64"/>
                <a:gd name="T8" fmla="*/ 49 w 54"/>
                <a:gd name="T9" fmla="*/ 39 h 64"/>
                <a:gd name="T10" fmla="*/ 54 w 54"/>
                <a:gd name="T11" fmla="*/ 39 h 64"/>
                <a:gd name="T12" fmla="*/ 29 w 54"/>
                <a:gd name="T13" fmla="*/ 64 h 64"/>
                <a:gd name="T14" fmla="*/ 0 w 54"/>
                <a:gd name="T15" fmla="*/ 32 h 64"/>
                <a:gd name="T16" fmla="*/ 29 w 54"/>
                <a:gd name="T17" fmla="*/ 0 h 64"/>
                <a:gd name="T18" fmla="*/ 54 w 54"/>
                <a:gd name="T19" fmla="*/ 20 h 64"/>
                <a:gd name="T20" fmla="*/ 48 w 54"/>
                <a:gd name="T21"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4">
                  <a:moveTo>
                    <a:pt x="48" y="20"/>
                  </a:moveTo>
                  <a:cubicBezTo>
                    <a:pt x="46" y="10"/>
                    <a:pt x="38" y="5"/>
                    <a:pt x="29" y="5"/>
                  </a:cubicBezTo>
                  <a:cubicBezTo>
                    <a:pt x="13" y="5"/>
                    <a:pt x="6" y="18"/>
                    <a:pt x="6" y="32"/>
                  </a:cubicBezTo>
                  <a:cubicBezTo>
                    <a:pt x="6" y="45"/>
                    <a:pt x="13" y="59"/>
                    <a:pt x="29" y="59"/>
                  </a:cubicBezTo>
                  <a:cubicBezTo>
                    <a:pt x="40" y="59"/>
                    <a:pt x="48" y="50"/>
                    <a:pt x="49" y="39"/>
                  </a:cubicBezTo>
                  <a:cubicBezTo>
                    <a:pt x="54" y="39"/>
                    <a:pt x="54" y="39"/>
                    <a:pt x="54" y="39"/>
                  </a:cubicBezTo>
                  <a:cubicBezTo>
                    <a:pt x="53" y="54"/>
                    <a:pt x="43" y="64"/>
                    <a:pt x="29" y="64"/>
                  </a:cubicBezTo>
                  <a:cubicBezTo>
                    <a:pt x="10" y="64"/>
                    <a:pt x="0" y="49"/>
                    <a:pt x="0" y="32"/>
                  </a:cubicBezTo>
                  <a:cubicBezTo>
                    <a:pt x="0" y="15"/>
                    <a:pt x="10" y="0"/>
                    <a:pt x="29" y="0"/>
                  </a:cubicBezTo>
                  <a:cubicBezTo>
                    <a:pt x="41" y="0"/>
                    <a:pt x="52" y="7"/>
                    <a:pt x="54" y="20"/>
                  </a:cubicBezTo>
                  <a:lnTo>
                    <a:pt x="4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2" name="Freeform 32">
              <a:extLst>
                <a:ext uri="{FF2B5EF4-FFF2-40B4-BE49-F238E27FC236}">
                  <a16:creationId xmlns:a16="http://schemas.microsoft.com/office/drawing/2014/main" id="{9E728306-B4C7-4FE4-BDFF-90D9D014E7A0}"/>
                </a:ext>
              </a:extLst>
            </p:cNvPr>
            <p:cNvSpPr>
              <a:spLocks/>
            </p:cNvSpPr>
            <p:nvPr userDrawn="1"/>
          </p:nvSpPr>
          <p:spPr bwMode="auto">
            <a:xfrm>
              <a:off x="6575" y="3619"/>
              <a:ext cx="114" cy="148"/>
            </a:xfrm>
            <a:custGeom>
              <a:avLst/>
              <a:gdLst>
                <a:gd name="T0" fmla="*/ 0 w 114"/>
                <a:gd name="T1" fmla="*/ 0 h 148"/>
                <a:gd name="T2" fmla="*/ 14 w 114"/>
                <a:gd name="T3" fmla="*/ 0 h 148"/>
                <a:gd name="T4" fmla="*/ 14 w 114"/>
                <a:gd name="T5" fmla="*/ 65 h 148"/>
                <a:gd name="T6" fmla="*/ 100 w 114"/>
                <a:gd name="T7" fmla="*/ 65 h 148"/>
                <a:gd name="T8" fmla="*/ 100 w 114"/>
                <a:gd name="T9" fmla="*/ 0 h 148"/>
                <a:gd name="T10" fmla="*/ 114 w 114"/>
                <a:gd name="T11" fmla="*/ 0 h 148"/>
                <a:gd name="T12" fmla="*/ 114 w 114"/>
                <a:gd name="T13" fmla="*/ 148 h 148"/>
                <a:gd name="T14" fmla="*/ 100 w 114"/>
                <a:gd name="T15" fmla="*/ 148 h 148"/>
                <a:gd name="T16" fmla="*/ 100 w 114"/>
                <a:gd name="T17" fmla="*/ 77 h 148"/>
                <a:gd name="T18" fmla="*/ 14 w 114"/>
                <a:gd name="T19" fmla="*/ 77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4" y="65"/>
                  </a:lnTo>
                  <a:lnTo>
                    <a:pt x="100" y="65"/>
                  </a:lnTo>
                  <a:lnTo>
                    <a:pt x="100" y="0"/>
                  </a:lnTo>
                  <a:lnTo>
                    <a:pt x="114" y="0"/>
                  </a:lnTo>
                  <a:lnTo>
                    <a:pt x="114" y="148"/>
                  </a:lnTo>
                  <a:lnTo>
                    <a:pt x="100" y="148"/>
                  </a:lnTo>
                  <a:lnTo>
                    <a:pt x="100" y="77"/>
                  </a:lnTo>
                  <a:lnTo>
                    <a:pt x="14" y="77"/>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3" name="Rectangle 33">
              <a:extLst>
                <a:ext uri="{FF2B5EF4-FFF2-40B4-BE49-F238E27FC236}">
                  <a16:creationId xmlns:a16="http://schemas.microsoft.com/office/drawing/2014/main" id="{8FF6C214-3BD3-4F61-9B62-6115E5943EBF}"/>
                </a:ext>
              </a:extLst>
            </p:cNvPr>
            <p:cNvSpPr>
              <a:spLocks noChangeArrowheads="1"/>
            </p:cNvSpPr>
            <p:nvPr userDrawn="1"/>
          </p:nvSpPr>
          <p:spPr bwMode="auto">
            <a:xfrm>
              <a:off x="6720" y="3619"/>
              <a:ext cx="14"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4" name="Freeform 34">
              <a:extLst>
                <a:ext uri="{FF2B5EF4-FFF2-40B4-BE49-F238E27FC236}">
                  <a16:creationId xmlns:a16="http://schemas.microsoft.com/office/drawing/2014/main" id="{F478B120-66DD-4BE2-9CC8-DE8496616730}"/>
                </a:ext>
              </a:extLst>
            </p:cNvPr>
            <p:cNvSpPr>
              <a:spLocks/>
            </p:cNvSpPr>
            <p:nvPr userDrawn="1"/>
          </p:nvSpPr>
          <p:spPr bwMode="auto">
            <a:xfrm>
              <a:off x="6763" y="3619"/>
              <a:ext cx="116" cy="148"/>
            </a:xfrm>
            <a:custGeom>
              <a:avLst/>
              <a:gdLst>
                <a:gd name="T0" fmla="*/ 0 w 116"/>
                <a:gd name="T1" fmla="*/ 0 h 148"/>
                <a:gd name="T2" fmla="*/ 16 w 116"/>
                <a:gd name="T3" fmla="*/ 0 h 148"/>
                <a:gd name="T4" fmla="*/ 102 w 116"/>
                <a:gd name="T5" fmla="*/ 124 h 148"/>
                <a:gd name="T6" fmla="*/ 102 w 116"/>
                <a:gd name="T7" fmla="*/ 124 h 148"/>
                <a:gd name="T8" fmla="*/ 102 w 116"/>
                <a:gd name="T9" fmla="*/ 0 h 148"/>
                <a:gd name="T10" fmla="*/ 116 w 116"/>
                <a:gd name="T11" fmla="*/ 0 h 148"/>
                <a:gd name="T12" fmla="*/ 116 w 116"/>
                <a:gd name="T13" fmla="*/ 148 h 148"/>
                <a:gd name="T14" fmla="*/ 99 w 116"/>
                <a:gd name="T15" fmla="*/ 148 h 148"/>
                <a:gd name="T16" fmla="*/ 14 w 116"/>
                <a:gd name="T17" fmla="*/ 24 h 148"/>
                <a:gd name="T18" fmla="*/ 14 w 116"/>
                <a:gd name="T19" fmla="*/ 24 h 148"/>
                <a:gd name="T20" fmla="*/ 14 w 116"/>
                <a:gd name="T21" fmla="*/ 148 h 148"/>
                <a:gd name="T22" fmla="*/ 0 w 116"/>
                <a:gd name="T23" fmla="*/ 148 h 148"/>
                <a:gd name="T24" fmla="*/ 0 w 116"/>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8">
                  <a:moveTo>
                    <a:pt x="0" y="0"/>
                  </a:moveTo>
                  <a:lnTo>
                    <a:pt x="16" y="0"/>
                  </a:lnTo>
                  <a:lnTo>
                    <a:pt x="102" y="124"/>
                  </a:lnTo>
                  <a:lnTo>
                    <a:pt x="102" y="124"/>
                  </a:lnTo>
                  <a:lnTo>
                    <a:pt x="102" y="0"/>
                  </a:lnTo>
                  <a:lnTo>
                    <a:pt x="116" y="0"/>
                  </a:lnTo>
                  <a:lnTo>
                    <a:pt x="116" y="148"/>
                  </a:lnTo>
                  <a:lnTo>
                    <a:pt x="99"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5" name="Freeform 35">
              <a:extLst>
                <a:ext uri="{FF2B5EF4-FFF2-40B4-BE49-F238E27FC236}">
                  <a16:creationId xmlns:a16="http://schemas.microsoft.com/office/drawing/2014/main" id="{C0E325B6-7768-48B0-91B5-9E3A63382407}"/>
                </a:ext>
              </a:extLst>
            </p:cNvPr>
            <p:cNvSpPr>
              <a:spLocks/>
            </p:cNvSpPr>
            <p:nvPr userDrawn="1"/>
          </p:nvSpPr>
          <p:spPr bwMode="auto">
            <a:xfrm>
              <a:off x="6905" y="3617"/>
              <a:ext cx="131" cy="153"/>
            </a:xfrm>
            <a:custGeom>
              <a:avLst/>
              <a:gdLst>
                <a:gd name="T0" fmla="*/ 55 w 55"/>
                <a:gd name="T1" fmla="*/ 63 h 64"/>
                <a:gd name="T2" fmla="*/ 50 w 55"/>
                <a:gd name="T3" fmla="*/ 63 h 64"/>
                <a:gd name="T4" fmla="*/ 50 w 55"/>
                <a:gd name="T5" fmla="*/ 51 h 64"/>
                <a:gd name="T6" fmla="*/ 50 w 55"/>
                <a:gd name="T7" fmla="*/ 51 h 64"/>
                <a:gd name="T8" fmla="*/ 28 w 55"/>
                <a:gd name="T9" fmla="*/ 64 h 64"/>
                <a:gd name="T10" fmla="*/ 0 w 55"/>
                <a:gd name="T11" fmla="*/ 32 h 64"/>
                <a:gd name="T12" fmla="*/ 28 w 55"/>
                <a:gd name="T13" fmla="*/ 0 h 64"/>
                <a:gd name="T14" fmla="*/ 54 w 55"/>
                <a:gd name="T15" fmla="*/ 20 h 64"/>
                <a:gd name="T16" fmla="*/ 48 w 55"/>
                <a:gd name="T17" fmla="*/ 20 h 64"/>
                <a:gd name="T18" fmla="*/ 28 w 55"/>
                <a:gd name="T19" fmla="*/ 5 h 64"/>
                <a:gd name="T20" fmla="*/ 5 w 55"/>
                <a:gd name="T21" fmla="*/ 32 h 64"/>
                <a:gd name="T22" fmla="*/ 28 w 55"/>
                <a:gd name="T23" fmla="*/ 59 h 64"/>
                <a:gd name="T24" fmla="*/ 50 w 55"/>
                <a:gd name="T25" fmla="*/ 36 h 64"/>
                <a:gd name="T26" fmla="*/ 29 w 55"/>
                <a:gd name="T27" fmla="*/ 36 h 64"/>
                <a:gd name="T28" fmla="*/ 29 w 55"/>
                <a:gd name="T29" fmla="*/ 31 h 64"/>
                <a:gd name="T30" fmla="*/ 55 w 55"/>
                <a:gd name="T31" fmla="*/ 31 h 64"/>
                <a:gd name="T32" fmla="*/ 55 w 55"/>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4">
                  <a:moveTo>
                    <a:pt x="55" y="63"/>
                  </a:moveTo>
                  <a:cubicBezTo>
                    <a:pt x="50" y="63"/>
                    <a:pt x="50" y="63"/>
                    <a:pt x="50" y="63"/>
                  </a:cubicBezTo>
                  <a:cubicBezTo>
                    <a:pt x="50" y="51"/>
                    <a:pt x="50" y="51"/>
                    <a:pt x="50" y="51"/>
                  </a:cubicBezTo>
                  <a:cubicBezTo>
                    <a:pt x="50" y="51"/>
                    <a:pt x="50" y="51"/>
                    <a:pt x="50" y="51"/>
                  </a:cubicBezTo>
                  <a:cubicBezTo>
                    <a:pt x="45" y="60"/>
                    <a:pt x="37" y="64"/>
                    <a:pt x="28" y="64"/>
                  </a:cubicBezTo>
                  <a:cubicBezTo>
                    <a:pt x="9" y="64"/>
                    <a:pt x="0" y="49"/>
                    <a:pt x="0" y="32"/>
                  </a:cubicBezTo>
                  <a:cubicBezTo>
                    <a:pt x="0" y="15"/>
                    <a:pt x="9" y="0"/>
                    <a:pt x="28" y="0"/>
                  </a:cubicBezTo>
                  <a:cubicBezTo>
                    <a:pt x="41" y="0"/>
                    <a:pt x="52" y="7"/>
                    <a:pt x="54" y="20"/>
                  </a:cubicBezTo>
                  <a:cubicBezTo>
                    <a:pt x="48" y="20"/>
                    <a:pt x="48" y="20"/>
                    <a:pt x="48" y="20"/>
                  </a:cubicBezTo>
                  <a:cubicBezTo>
                    <a:pt x="47" y="13"/>
                    <a:pt x="40" y="5"/>
                    <a:pt x="28" y="5"/>
                  </a:cubicBezTo>
                  <a:cubicBezTo>
                    <a:pt x="12" y="5"/>
                    <a:pt x="5" y="18"/>
                    <a:pt x="5" y="32"/>
                  </a:cubicBezTo>
                  <a:cubicBezTo>
                    <a:pt x="5" y="45"/>
                    <a:pt x="12" y="59"/>
                    <a:pt x="28" y="59"/>
                  </a:cubicBezTo>
                  <a:cubicBezTo>
                    <a:pt x="42" y="59"/>
                    <a:pt x="50" y="49"/>
                    <a:pt x="50" y="36"/>
                  </a:cubicBezTo>
                  <a:cubicBezTo>
                    <a:pt x="29" y="36"/>
                    <a:pt x="29" y="36"/>
                    <a:pt x="29" y="36"/>
                  </a:cubicBezTo>
                  <a:cubicBezTo>
                    <a:pt x="29" y="31"/>
                    <a:pt x="29" y="31"/>
                    <a:pt x="29" y="31"/>
                  </a:cubicBezTo>
                  <a:cubicBezTo>
                    <a:pt x="55" y="31"/>
                    <a:pt x="55" y="31"/>
                    <a:pt x="55" y="31"/>
                  </a:cubicBezTo>
                  <a:lnTo>
                    <a:pt x="5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6" name="Freeform 36">
              <a:extLst>
                <a:ext uri="{FF2B5EF4-FFF2-40B4-BE49-F238E27FC236}">
                  <a16:creationId xmlns:a16="http://schemas.microsoft.com/office/drawing/2014/main" id="{FE66041E-839B-437D-970D-D917CBDEE153}"/>
                </a:ext>
              </a:extLst>
            </p:cNvPr>
            <p:cNvSpPr>
              <a:spLocks noEditPoints="1"/>
            </p:cNvSpPr>
            <p:nvPr userDrawn="1"/>
          </p:nvSpPr>
          <p:spPr bwMode="auto">
            <a:xfrm>
              <a:off x="7121" y="3619"/>
              <a:ext cx="109" cy="148"/>
            </a:xfrm>
            <a:custGeom>
              <a:avLst/>
              <a:gdLst>
                <a:gd name="T0" fmla="*/ 0 w 46"/>
                <a:gd name="T1" fmla="*/ 0 h 62"/>
                <a:gd name="T2" fmla="*/ 27 w 46"/>
                <a:gd name="T3" fmla="*/ 0 h 62"/>
                <a:gd name="T4" fmla="*/ 46 w 46"/>
                <a:gd name="T5" fmla="*/ 18 h 62"/>
                <a:gd name="T6" fmla="*/ 27 w 46"/>
                <a:gd name="T7" fmla="*/ 35 h 62"/>
                <a:gd name="T8" fmla="*/ 6 w 46"/>
                <a:gd name="T9" fmla="*/ 35 h 62"/>
                <a:gd name="T10" fmla="*/ 6 w 46"/>
                <a:gd name="T11" fmla="*/ 62 h 62"/>
                <a:gd name="T12" fmla="*/ 0 w 46"/>
                <a:gd name="T13" fmla="*/ 62 h 62"/>
                <a:gd name="T14" fmla="*/ 0 w 46"/>
                <a:gd name="T15" fmla="*/ 0 h 62"/>
                <a:gd name="T16" fmla="*/ 6 w 46"/>
                <a:gd name="T17" fmla="*/ 30 h 62"/>
                <a:gd name="T18" fmla="*/ 26 w 46"/>
                <a:gd name="T19" fmla="*/ 30 h 62"/>
                <a:gd name="T20" fmla="*/ 40 w 46"/>
                <a:gd name="T21" fmla="*/ 18 h 62"/>
                <a:gd name="T22" fmla="*/ 26 w 46"/>
                <a:gd name="T23" fmla="*/ 5 h 62"/>
                <a:gd name="T24" fmla="*/ 6 w 46"/>
                <a:gd name="T25" fmla="*/ 5 h 62"/>
                <a:gd name="T26" fmla="*/ 6 w 46"/>
                <a:gd name="T2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2">
                  <a:moveTo>
                    <a:pt x="0" y="0"/>
                  </a:moveTo>
                  <a:cubicBezTo>
                    <a:pt x="27" y="0"/>
                    <a:pt x="27" y="0"/>
                    <a:pt x="27" y="0"/>
                  </a:cubicBezTo>
                  <a:cubicBezTo>
                    <a:pt x="38" y="0"/>
                    <a:pt x="46" y="7"/>
                    <a:pt x="46" y="18"/>
                  </a:cubicBezTo>
                  <a:cubicBezTo>
                    <a:pt x="46" y="29"/>
                    <a:pt x="38" y="35"/>
                    <a:pt x="27" y="35"/>
                  </a:cubicBezTo>
                  <a:cubicBezTo>
                    <a:pt x="6" y="35"/>
                    <a:pt x="6" y="35"/>
                    <a:pt x="6" y="35"/>
                  </a:cubicBezTo>
                  <a:cubicBezTo>
                    <a:pt x="6" y="62"/>
                    <a:pt x="6" y="62"/>
                    <a:pt x="6" y="62"/>
                  </a:cubicBezTo>
                  <a:cubicBezTo>
                    <a:pt x="0" y="62"/>
                    <a:pt x="0" y="62"/>
                    <a:pt x="0" y="62"/>
                  </a:cubicBezTo>
                  <a:lnTo>
                    <a:pt x="0" y="0"/>
                  </a:lnTo>
                  <a:close/>
                  <a:moveTo>
                    <a:pt x="6" y="30"/>
                  </a:moveTo>
                  <a:cubicBezTo>
                    <a:pt x="26" y="30"/>
                    <a:pt x="26" y="30"/>
                    <a:pt x="26" y="30"/>
                  </a:cubicBezTo>
                  <a:cubicBezTo>
                    <a:pt x="34" y="30"/>
                    <a:pt x="40" y="26"/>
                    <a:pt x="40" y="18"/>
                  </a:cubicBezTo>
                  <a:cubicBezTo>
                    <a:pt x="40" y="9"/>
                    <a:pt x="34" y="5"/>
                    <a:pt x="26" y="5"/>
                  </a:cubicBezTo>
                  <a:cubicBezTo>
                    <a:pt x="6" y="5"/>
                    <a:pt x="6" y="5"/>
                    <a:pt x="6" y="5"/>
                  </a:cubicBezTo>
                  <a:lnTo>
                    <a:pt x="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7" name="Freeform 37">
              <a:extLst>
                <a:ext uri="{FF2B5EF4-FFF2-40B4-BE49-F238E27FC236}">
                  <a16:creationId xmlns:a16="http://schemas.microsoft.com/office/drawing/2014/main" id="{DE97CB84-1DDA-4D4B-819C-E6753436EED6}"/>
                </a:ext>
              </a:extLst>
            </p:cNvPr>
            <p:cNvSpPr>
              <a:spLocks noEditPoints="1"/>
            </p:cNvSpPr>
            <p:nvPr userDrawn="1"/>
          </p:nvSpPr>
          <p:spPr bwMode="auto">
            <a:xfrm>
              <a:off x="7249" y="3619"/>
              <a:ext cx="114" cy="148"/>
            </a:xfrm>
            <a:custGeom>
              <a:avLst/>
              <a:gdLst>
                <a:gd name="T0" fmla="*/ 0 w 48"/>
                <a:gd name="T1" fmla="*/ 0 h 62"/>
                <a:gd name="T2" fmla="*/ 28 w 48"/>
                <a:gd name="T3" fmla="*/ 0 h 62"/>
                <a:gd name="T4" fmla="*/ 47 w 48"/>
                <a:gd name="T5" fmla="*/ 16 h 62"/>
                <a:gd name="T6" fmla="*/ 35 w 48"/>
                <a:gd name="T7" fmla="*/ 32 h 62"/>
                <a:gd name="T8" fmla="*/ 35 w 48"/>
                <a:gd name="T9" fmla="*/ 32 h 62"/>
                <a:gd name="T10" fmla="*/ 46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8 w 48"/>
                <a:gd name="T31" fmla="*/ 29 h 62"/>
                <a:gd name="T32" fmla="*/ 41 w 48"/>
                <a:gd name="T33" fmla="*/ 17 h 62"/>
                <a:gd name="T34" fmla="*/ 28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7" y="5"/>
                    <a:pt x="47" y="16"/>
                  </a:cubicBezTo>
                  <a:cubicBezTo>
                    <a:pt x="47" y="24"/>
                    <a:pt x="43" y="30"/>
                    <a:pt x="35" y="32"/>
                  </a:cubicBezTo>
                  <a:cubicBezTo>
                    <a:pt x="35" y="32"/>
                    <a:pt x="35" y="32"/>
                    <a:pt x="35" y="32"/>
                  </a:cubicBezTo>
                  <a:cubicBezTo>
                    <a:pt x="43" y="33"/>
                    <a:pt x="45" y="38"/>
                    <a:pt x="46"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8" y="29"/>
                    <a:pt x="28" y="29"/>
                    <a:pt x="28" y="29"/>
                  </a:cubicBezTo>
                  <a:cubicBezTo>
                    <a:pt x="35" y="29"/>
                    <a:pt x="41" y="25"/>
                    <a:pt x="41" y="17"/>
                  </a:cubicBezTo>
                  <a:cubicBezTo>
                    <a:pt x="41" y="10"/>
                    <a:pt x="36" y="5"/>
                    <a:pt x="28"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8" name="Freeform 38">
              <a:extLst>
                <a:ext uri="{FF2B5EF4-FFF2-40B4-BE49-F238E27FC236}">
                  <a16:creationId xmlns:a16="http://schemas.microsoft.com/office/drawing/2014/main" id="{D54DF692-FC44-4BFC-9498-DF5FB1943EEE}"/>
                </a:ext>
              </a:extLst>
            </p:cNvPr>
            <p:cNvSpPr>
              <a:spLocks noEditPoints="1"/>
            </p:cNvSpPr>
            <p:nvPr userDrawn="1"/>
          </p:nvSpPr>
          <p:spPr bwMode="auto">
            <a:xfrm>
              <a:off x="7378" y="3617"/>
              <a:ext cx="137" cy="153"/>
            </a:xfrm>
            <a:custGeom>
              <a:avLst/>
              <a:gdLst>
                <a:gd name="T0" fmla="*/ 29 w 58"/>
                <a:gd name="T1" fmla="*/ 0 h 64"/>
                <a:gd name="T2" fmla="*/ 58 w 58"/>
                <a:gd name="T3" fmla="*/ 32 h 64"/>
                <a:gd name="T4" fmla="*/ 29 w 58"/>
                <a:gd name="T5" fmla="*/ 64 h 64"/>
                <a:gd name="T6" fmla="*/ 0 w 58"/>
                <a:gd name="T7" fmla="*/ 32 h 64"/>
                <a:gd name="T8" fmla="*/ 29 w 58"/>
                <a:gd name="T9" fmla="*/ 0 h 64"/>
                <a:gd name="T10" fmla="*/ 29 w 58"/>
                <a:gd name="T11" fmla="*/ 59 h 64"/>
                <a:gd name="T12" fmla="*/ 52 w 58"/>
                <a:gd name="T13" fmla="*/ 32 h 64"/>
                <a:gd name="T14" fmla="*/ 29 w 58"/>
                <a:gd name="T15" fmla="*/ 5 h 64"/>
                <a:gd name="T16" fmla="*/ 6 w 58"/>
                <a:gd name="T17" fmla="*/ 32 h 64"/>
                <a:gd name="T18" fmla="*/ 29 w 58"/>
                <a:gd name="T19"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4">
                  <a:moveTo>
                    <a:pt x="29" y="0"/>
                  </a:moveTo>
                  <a:cubicBezTo>
                    <a:pt x="48" y="0"/>
                    <a:pt x="58" y="15"/>
                    <a:pt x="58" y="32"/>
                  </a:cubicBezTo>
                  <a:cubicBezTo>
                    <a:pt x="58" y="49"/>
                    <a:pt x="48" y="64"/>
                    <a:pt x="29" y="64"/>
                  </a:cubicBezTo>
                  <a:cubicBezTo>
                    <a:pt x="10" y="64"/>
                    <a:pt x="0" y="49"/>
                    <a:pt x="0" y="32"/>
                  </a:cubicBezTo>
                  <a:cubicBezTo>
                    <a:pt x="0" y="15"/>
                    <a:pt x="10" y="0"/>
                    <a:pt x="29" y="0"/>
                  </a:cubicBezTo>
                  <a:close/>
                  <a:moveTo>
                    <a:pt x="29" y="59"/>
                  </a:moveTo>
                  <a:cubicBezTo>
                    <a:pt x="45" y="59"/>
                    <a:pt x="52" y="45"/>
                    <a:pt x="52" y="32"/>
                  </a:cubicBezTo>
                  <a:cubicBezTo>
                    <a:pt x="52" y="18"/>
                    <a:pt x="45" y="5"/>
                    <a:pt x="29" y="5"/>
                  </a:cubicBezTo>
                  <a:cubicBezTo>
                    <a:pt x="13" y="5"/>
                    <a:pt x="6" y="18"/>
                    <a:pt x="6" y="32"/>
                  </a:cubicBezTo>
                  <a:cubicBezTo>
                    <a:pt x="6" y="45"/>
                    <a:pt x="13"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9" name="Freeform 39">
              <a:extLst>
                <a:ext uri="{FF2B5EF4-FFF2-40B4-BE49-F238E27FC236}">
                  <a16:creationId xmlns:a16="http://schemas.microsoft.com/office/drawing/2014/main" id="{013D9C19-A7BF-4EC6-BEE0-561C626F0A6E}"/>
                </a:ext>
              </a:extLst>
            </p:cNvPr>
            <p:cNvSpPr>
              <a:spLocks/>
            </p:cNvSpPr>
            <p:nvPr userDrawn="1"/>
          </p:nvSpPr>
          <p:spPr bwMode="auto">
            <a:xfrm>
              <a:off x="7529" y="3617"/>
              <a:ext cx="131" cy="153"/>
            </a:xfrm>
            <a:custGeom>
              <a:avLst/>
              <a:gdLst>
                <a:gd name="T0" fmla="*/ 55 w 55"/>
                <a:gd name="T1" fmla="*/ 63 h 64"/>
                <a:gd name="T2" fmla="*/ 51 w 55"/>
                <a:gd name="T3" fmla="*/ 63 h 64"/>
                <a:gd name="T4" fmla="*/ 50 w 55"/>
                <a:gd name="T5" fmla="*/ 51 h 64"/>
                <a:gd name="T6" fmla="*/ 50 w 55"/>
                <a:gd name="T7" fmla="*/ 51 h 64"/>
                <a:gd name="T8" fmla="*/ 28 w 55"/>
                <a:gd name="T9" fmla="*/ 64 h 64"/>
                <a:gd name="T10" fmla="*/ 0 w 55"/>
                <a:gd name="T11" fmla="*/ 32 h 64"/>
                <a:gd name="T12" fmla="*/ 28 w 55"/>
                <a:gd name="T13" fmla="*/ 0 h 64"/>
                <a:gd name="T14" fmla="*/ 54 w 55"/>
                <a:gd name="T15" fmla="*/ 20 h 64"/>
                <a:gd name="T16" fmla="*/ 48 w 55"/>
                <a:gd name="T17" fmla="*/ 20 h 64"/>
                <a:gd name="T18" fmla="*/ 28 w 55"/>
                <a:gd name="T19" fmla="*/ 5 h 64"/>
                <a:gd name="T20" fmla="*/ 5 w 55"/>
                <a:gd name="T21" fmla="*/ 32 h 64"/>
                <a:gd name="T22" fmla="*/ 28 w 55"/>
                <a:gd name="T23" fmla="*/ 59 h 64"/>
                <a:gd name="T24" fmla="*/ 50 w 55"/>
                <a:gd name="T25" fmla="*/ 36 h 64"/>
                <a:gd name="T26" fmla="*/ 29 w 55"/>
                <a:gd name="T27" fmla="*/ 36 h 64"/>
                <a:gd name="T28" fmla="*/ 29 w 55"/>
                <a:gd name="T29" fmla="*/ 31 h 64"/>
                <a:gd name="T30" fmla="*/ 55 w 55"/>
                <a:gd name="T31" fmla="*/ 31 h 64"/>
                <a:gd name="T32" fmla="*/ 55 w 55"/>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4">
                  <a:moveTo>
                    <a:pt x="55" y="63"/>
                  </a:moveTo>
                  <a:cubicBezTo>
                    <a:pt x="51" y="63"/>
                    <a:pt x="51" y="63"/>
                    <a:pt x="51" y="63"/>
                  </a:cubicBezTo>
                  <a:cubicBezTo>
                    <a:pt x="50" y="51"/>
                    <a:pt x="50" y="51"/>
                    <a:pt x="50" y="51"/>
                  </a:cubicBezTo>
                  <a:cubicBezTo>
                    <a:pt x="50" y="51"/>
                    <a:pt x="50" y="51"/>
                    <a:pt x="50" y="51"/>
                  </a:cubicBezTo>
                  <a:cubicBezTo>
                    <a:pt x="46" y="60"/>
                    <a:pt x="37" y="64"/>
                    <a:pt x="28" y="64"/>
                  </a:cubicBezTo>
                  <a:cubicBezTo>
                    <a:pt x="9" y="64"/>
                    <a:pt x="0" y="49"/>
                    <a:pt x="0" y="32"/>
                  </a:cubicBezTo>
                  <a:cubicBezTo>
                    <a:pt x="0" y="15"/>
                    <a:pt x="9" y="0"/>
                    <a:pt x="28" y="0"/>
                  </a:cubicBezTo>
                  <a:cubicBezTo>
                    <a:pt x="41" y="0"/>
                    <a:pt x="52" y="7"/>
                    <a:pt x="54" y="20"/>
                  </a:cubicBezTo>
                  <a:cubicBezTo>
                    <a:pt x="48" y="20"/>
                    <a:pt x="48" y="20"/>
                    <a:pt x="48" y="20"/>
                  </a:cubicBezTo>
                  <a:cubicBezTo>
                    <a:pt x="47" y="13"/>
                    <a:pt x="40" y="5"/>
                    <a:pt x="28" y="5"/>
                  </a:cubicBezTo>
                  <a:cubicBezTo>
                    <a:pt x="12" y="5"/>
                    <a:pt x="5" y="18"/>
                    <a:pt x="5" y="32"/>
                  </a:cubicBezTo>
                  <a:cubicBezTo>
                    <a:pt x="5" y="45"/>
                    <a:pt x="12" y="59"/>
                    <a:pt x="28" y="59"/>
                  </a:cubicBezTo>
                  <a:cubicBezTo>
                    <a:pt x="42" y="59"/>
                    <a:pt x="50" y="49"/>
                    <a:pt x="50" y="36"/>
                  </a:cubicBezTo>
                  <a:cubicBezTo>
                    <a:pt x="29" y="36"/>
                    <a:pt x="29" y="36"/>
                    <a:pt x="29" y="36"/>
                  </a:cubicBezTo>
                  <a:cubicBezTo>
                    <a:pt x="29" y="31"/>
                    <a:pt x="29" y="31"/>
                    <a:pt x="29" y="31"/>
                  </a:cubicBezTo>
                  <a:cubicBezTo>
                    <a:pt x="55" y="31"/>
                    <a:pt x="55" y="31"/>
                    <a:pt x="55" y="31"/>
                  </a:cubicBezTo>
                  <a:lnTo>
                    <a:pt x="5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0" name="Freeform 40">
              <a:extLst>
                <a:ext uri="{FF2B5EF4-FFF2-40B4-BE49-F238E27FC236}">
                  <a16:creationId xmlns:a16="http://schemas.microsoft.com/office/drawing/2014/main" id="{DB026908-845D-49F3-A36C-91C3EA3CA4AD}"/>
                </a:ext>
              </a:extLst>
            </p:cNvPr>
            <p:cNvSpPr>
              <a:spLocks noEditPoints="1"/>
            </p:cNvSpPr>
            <p:nvPr userDrawn="1"/>
          </p:nvSpPr>
          <p:spPr bwMode="auto">
            <a:xfrm>
              <a:off x="7686" y="3619"/>
              <a:ext cx="114" cy="148"/>
            </a:xfrm>
            <a:custGeom>
              <a:avLst/>
              <a:gdLst>
                <a:gd name="T0" fmla="*/ 0 w 48"/>
                <a:gd name="T1" fmla="*/ 0 h 62"/>
                <a:gd name="T2" fmla="*/ 28 w 48"/>
                <a:gd name="T3" fmla="*/ 0 h 62"/>
                <a:gd name="T4" fmla="*/ 46 w 48"/>
                <a:gd name="T5" fmla="*/ 16 h 62"/>
                <a:gd name="T6" fmla="*/ 35 w 48"/>
                <a:gd name="T7" fmla="*/ 32 h 62"/>
                <a:gd name="T8" fmla="*/ 35 w 48"/>
                <a:gd name="T9" fmla="*/ 32 h 62"/>
                <a:gd name="T10" fmla="*/ 45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7 w 48"/>
                <a:gd name="T31" fmla="*/ 29 h 62"/>
                <a:gd name="T32" fmla="*/ 41 w 48"/>
                <a:gd name="T33" fmla="*/ 17 h 62"/>
                <a:gd name="T34" fmla="*/ 27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6" y="5"/>
                    <a:pt x="46" y="16"/>
                  </a:cubicBezTo>
                  <a:cubicBezTo>
                    <a:pt x="46" y="24"/>
                    <a:pt x="42" y="30"/>
                    <a:pt x="35" y="32"/>
                  </a:cubicBezTo>
                  <a:cubicBezTo>
                    <a:pt x="35" y="32"/>
                    <a:pt x="35" y="32"/>
                    <a:pt x="35" y="32"/>
                  </a:cubicBezTo>
                  <a:cubicBezTo>
                    <a:pt x="43" y="33"/>
                    <a:pt x="45" y="38"/>
                    <a:pt x="45"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7" y="29"/>
                    <a:pt x="27" y="29"/>
                    <a:pt x="27" y="29"/>
                  </a:cubicBezTo>
                  <a:cubicBezTo>
                    <a:pt x="35" y="29"/>
                    <a:pt x="41" y="25"/>
                    <a:pt x="41" y="17"/>
                  </a:cubicBezTo>
                  <a:cubicBezTo>
                    <a:pt x="41" y="10"/>
                    <a:pt x="36" y="5"/>
                    <a:pt x="27"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1" name="Freeform 41">
              <a:extLst>
                <a:ext uri="{FF2B5EF4-FFF2-40B4-BE49-F238E27FC236}">
                  <a16:creationId xmlns:a16="http://schemas.microsoft.com/office/drawing/2014/main" id="{1C2F7A99-DE0D-4236-B423-8DD199685439}"/>
                </a:ext>
              </a:extLst>
            </p:cNvPr>
            <p:cNvSpPr>
              <a:spLocks noEditPoints="1"/>
            </p:cNvSpPr>
            <p:nvPr userDrawn="1"/>
          </p:nvSpPr>
          <p:spPr bwMode="auto">
            <a:xfrm>
              <a:off x="7805" y="3619"/>
              <a:ext cx="131" cy="148"/>
            </a:xfrm>
            <a:custGeom>
              <a:avLst/>
              <a:gdLst>
                <a:gd name="T0" fmla="*/ 59 w 131"/>
                <a:gd name="T1" fmla="*/ 0 h 148"/>
                <a:gd name="T2" fmla="*/ 74 w 131"/>
                <a:gd name="T3" fmla="*/ 0 h 148"/>
                <a:gd name="T4" fmla="*/ 131 w 131"/>
                <a:gd name="T5" fmla="*/ 148 h 148"/>
                <a:gd name="T6" fmla="*/ 116 w 131"/>
                <a:gd name="T7" fmla="*/ 148 h 148"/>
                <a:gd name="T8" fmla="*/ 100 w 131"/>
                <a:gd name="T9" fmla="*/ 100 h 148"/>
                <a:gd name="T10" fmla="*/ 33 w 131"/>
                <a:gd name="T11" fmla="*/ 100 h 148"/>
                <a:gd name="T12" fmla="*/ 14 w 131"/>
                <a:gd name="T13" fmla="*/ 148 h 148"/>
                <a:gd name="T14" fmla="*/ 0 w 131"/>
                <a:gd name="T15" fmla="*/ 148 h 148"/>
                <a:gd name="T16" fmla="*/ 59 w 131"/>
                <a:gd name="T17" fmla="*/ 0 h 148"/>
                <a:gd name="T18" fmla="*/ 38 w 131"/>
                <a:gd name="T19" fmla="*/ 89 h 148"/>
                <a:gd name="T20" fmla="*/ 95 w 131"/>
                <a:gd name="T21" fmla="*/ 89 h 148"/>
                <a:gd name="T22" fmla="*/ 66 w 131"/>
                <a:gd name="T23" fmla="*/ 15 h 148"/>
                <a:gd name="T24" fmla="*/ 38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59" y="0"/>
                  </a:moveTo>
                  <a:lnTo>
                    <a:pt x="74" y="0"/>
                  </a:lnTo>
                  <a:lnTo>
                    <a:pt x="131" y="148"/>
                  </a:lnTo>
                  <a:lnTo>
                    <a:pt x="116" y="148"/>
                  </a:lnTo>
                  <a:lnTo>
                    <a:pt x="100" y="100"/>
                  </a:lnTo>
                  <a:lnTo>
                    <a:pt x="33" y="100"/>
                  </a:lnTo>
                  <a:lnTo>
                    <a:pt x="14" y="148"/>
                  </a:lnTo>
                  <a:lnTo>
                    <a:pt x="0" y="148"/>
                  </a:lnTo>
                  <a:lnTo>
                    <a:pt x="59" y="0"/>
                  </a:lnTo>
                  <a:close/>
                  <a:moveTo>
                    <a:pt x="38" y="89"/>
                  </a:moveTo>
                  <a:lnTo>
                    <a:pt x="95" y="89"/>
                  </a:lnTo>
                  <a:lnTo>
                    <a:pt x="66" y="15"/>
                  </a:lnTo>
                  <a:lnTo>
                    <a:pt x="3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2" name="Freeform 42">
              <a:extLst>
                <a:ext uri="{FF2B5EF4-FFF2-40B4-BE49-F238E27FC236}">
                  <a16:creationId xmlns:a16="http://schemas.microsoft.com/office/drawing/2014/main" id="{C07D4C71-B554-4DB2-BADA-F1D8FD7A6291}"/>
                </a:ext>
              </a:extLst>
            </p:cNvPr>
            <p:cNvSpPr>
              <a:spLocks/>
            </p:cNvSpPr>
            <p:nvPr userDrawn="1"/>
          </p:nvSpPr>
          <p:spPr bwMode="auto">
            <a:xfrm>
              <a:off x="7950" y="3619"/>
              <a:ext cx="140" cy="148"/>
            </a:xfrm>
            <a:custGeom>
              <a:avLst/>
              <a:gdLst>
                <a:gd name="T0" fmla="*/ 0 w 140"/>
                <a:gd name="T1" fmla="*/ 0 h 148"/>
                <a:gd name="T2" fmla="*/ 19 w 140"/>
                <a:gd name="T3" fmla="*/ 0 h 148"/>
                <a:gd name="T4" fmla="*/ 69 w 140"/>
                <a:gd name="T5" fmla="*/ 129 h 148"/>
                <a:gd name="T6" fmla="*/ 118 w 140"/>
                <a:gd name="T7" fmla="*/ 0 h 148"/>
                <a:gd name="T8" fmla="*/ 140 w 140"/>
                <a:gd name="T9" fmla="*/ 0 h 148"/>
                <a:gd name="T10" fmla="*/ 140 w 140"/>
                <a:gd name="T11" fmla="*/ 148 h 148"/>
                <a:gd name="T12" fmla="*/ 126 w 140"/>
                <a:gd name="T13" fmla="*/ 148 h 148"/>
                <a:gd name="T14" fmla="*/ 126 w 140"/>
                <a:gd name="T15" fmla="*/ 19 h 148"/>
                <a:gd name="T16" fmla="*/ 126 w 140"/>
                <a:gd name="T17" fmla="*/ 19 h 148"/>
                <a:gd name="T18" fmla="*/ 76 w 140"/>
                <a:gd name="T19" fmla="*/ 148 h 148"/>
                <a:gd name="T20" fmla="*/ 64 w 140"/>
                <a:gd name="T21" fmla="*/ 148 h 148"/>
                <a:gd name="T22" fmla="*/ 14 w 140"/>
                <a:gd name="T23" fmla="*/ 19 h 148"/>
                <a:gd name="T24" fmla="*/ 14 w 140"/>
                <a:gd name="T25" fmla="*/ 19 h 148"/>
                <a:gd name="T26" fmla="*/ 14 w 140"/>
                <a:gd name="T27" fmla="*/ 148 h 148"/>
                <a:gd name="T28" fmla="*/ 0 w 140"/>
                <a:gd name="T29" fmla="*/ 148 h 148"/>
                <a:gd name="T30" fmla="*/ 0 w 140"/>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48">
                  <a:moveTo>
                    <a:pt x="0" y="0"/>
                  </a:moveTo>
                  <a:lnTo>
                    <a:pt x="19" y="0"/>
                  </a:lnTo>
                  <a:lnTo>
                    <a:pt x="69" y="129"/>
                  </a:lnTo>
                  <a:lnTo>
                    <a:pt x="118" y="0"/>
                  </a:lnTo>
                  <a:lnTo>
                    <a:pt x="140" y="0"/>
                  </a:lnTo>
                  <a:lnTo>
                    <a:pt x="140" y="148"/>
                  </a:lnTo>
                  <a:lnTo>
                    <a:pt x="126" y="148"/>
                  </a:lnTo>
                  <a:lnTo>
                    <a:pt x="126" y="19"/>
                  </a:lnTo>
                  <a:lnTo>
                    <a:pt x="126" y="19"/>
                  </a:lnTo>
                  <a:lnTo>
                    <a:pt x="76" y="148"/>
                  </a:lnTo>
                  <a:lnTo>
                    <a:pt x="64" y="148"/>
                  </a:lnTo>
                  <a:lnTo>
                    <a:pt x="14" y="19"/>
                  </a:lnTo>
                  <a:lnTo>
                    <a:pt x="14" y="19"/>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3" name="Freeform 43">
              <a:extLst>
                <a:ext uri="{FF2B5EF4-FFF2-40B4-BE49-F238E27FC236}">
                  <a16:creationId xmlns:a16="http://schemas.microsoft.com/office/drawing/2014/main" id="{2D10520C-26AF-4EEA-AA95-732FD9F5FF43}"/>
                </a:ext>
              </a:extLst>
            </p:cNvPr>
            <p:cNvSpPr>
              <a:spLocks noEditPoints="1"/>
            </p:cNvSpPr>
            <p:nvPr userDrawn="1"/>
          </p:nvSpPr>
          <p:spPr bwMode="auto">
            <a:xfrm>
              <a:off x="8111" y="3614"/>
              <a:ext cx="79" cy="79"/>
            </a:xfrm>
            <a:custGeom>
              <a:avLst/>
              <a:gdLst>
                <a:gd name="T0" fmla="*/ 17 w 33"/>
                <a:gd name="T1" fmla="*/ 0 h 33"/>
                <a:gd name="T2" fmla="*/ 33 w 33"/>
                <a:gd name="T3" fmla="*/ 17 h 33"/>
                <a:gd name="T4" fmla="*/ 17 w 33"/>
                <a:gd name="T5" fmla="*/ 33 h 33"/>
                <a:gd name="T6" fmla="*/ 0 w 33"/>
                <a:gd name="T7" fmla="*/ 17 h 33"/>
                <a:gd name="T8" fmla="*/ 17 w 33"/>
                <a:gd name="T9" fmla="*/ 0 h 33"/>
                <a:gd name="T10" fmla="*/ 17 w 33"/>
                <a:gd name="T11" fmla="*/ 31 h 33"/>
                <a:gd name="T12" fmla="*/ 30 w 33"/>
                <a:gd name="T13" fmla="*/ 17 h 33"/>
                <a:gd name="T14" fmla="*/ 17 w 33"/>
                <a:gd name="T15" fmla="*/ 3 h 33"/>
                <a:gd name="T16" fmla="*/ 3 w 33"/>
                <a:gd name="T17" fmla="*/ 17 h 33"/>
                <a:gd name="T18" fmla="*/ 17 w 33"/>
                <a:gd name="T19" fmla="*/ 31 h 33"/>
                <a:gd name="T20" fmla="*/ 10 w 33"/>
                <a:gd name="T21" fmla="*/ 7 h 33"/>
                <a:gd name="T22" fmla="*/ 18 w 33"/>
                <a:gd name="T23" fmla="*/ 7 h 33"/>
                <a:gd name="T24" fmla="*/ 24 w 33"/>
                <a:gd name="T25" fmla="*/ 12 h 33"/>
                <a:gd name="T26" fmla="*/ 19 w 33"/>
                <a:gd name="T27" fmla="*/ 18 h 33"/>
                <a:gd name="T28" fmla="*/ 25 w 33"/>
                <a:gd name="T29" fmla="*/ 26 h 33"/>
                <a:gd name="T30" fmla="*/ 22 w 33"/>
                <a:gd name="T31" fmla="*/ 26 h 33"/>
                <a:gd name="T32" fmla="*/ 16 w 33"/>
                <a:gd name="T33" fmla="*/ 18 h 33"/>
                <a:gd name="T34" fmla="*/ 13 w 33"/>
                <a:gd name="T35" fmla="*/ 18 h 33"/>
                <a:gd name="T36" fmla="*/ 13 w 33"/>
                <a:gd name="T37" fmla="*/ 26 h 33"/>
                <a:gd name="T38" fmla="*/ 10 w 33"/>
                <a:gd name="T39" fmla="*/ 26 h 33"/>
                <a:gd name="T40" fmla="*/ 10 w 33"/>
                <a:gd name="T41" fmla="*/ 7 h 33"/>
                <a:gd name="T42" fmla="*/ 13 w 33"/>
                <a:gd name="T43" fmla="*/ 16 h 33"/>
                <a:gd name="T44" fmla="*/ 16 w 33"/>
                <a:gd name="T45" fmla="*/ 16 h 33"/>
                <a:gd name="T46" fmla="*/ 21 w 33"/>
                <a:gd name="T47" fmla="*/ 12 h 33"/>
                <a:gd name="T48" fmla="*/ 17 w 33"/>
                <a:gd name="T49" fmla="*/ 9 h 33"/>
                <a:gd name="T50" fmla="*/ 13 w 33"/>
                <a:gd name="T51" fmla="*/ 9 h 33"/>
                <a:gd name="T52" fmla="*/ 13 w 33"/>
                <a:gd name="T5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17" y="0"/>
                  </a:moveTo>
                  <a:cubicBezTo>
                    <a:pt x="26" y="0"/>
                    <a:pt x="33" y="7"/>
                    <a:pt x="33" y="17"/>
                  </a:cubicBezTo>
                  <a:cubicBezTo>
                    <a:pt x="33" y="26"/>
                    <a:pt x="26" y="33"/>
                    <a:pt x="17" y="33"/>
                  </a:cubicBezTo>
                  <a:cubicBezTo>
                    <a:pt x="8" y="33"/>
                    <a:pt x="0" y="26"/>
                    <a:pt x="0" y="17"/>
                  </a:cubicBezTo>
                  <a:cubicBezTo>
                    <a:pt x="0" y="7"/>
                    <a:pt x="8" y="0"/>
                    <a:pt x="17" y="0"/>
                  </a:cubicBezTo>
                  <a:close/>
                  <a:moveTo>
                    <a:pt x="17" y="31"/>
                  </a:moveTo>
                  <a:cubicBezTo>
                    <a:pt x="24" y="31"/>
                    <a:pt x="30" y="25"/>
                    <a:pt x="30" y="17"/>
                  </a:cubicBezTo>
                  <a:cubicBezTo>
                    <a:pt x="30" y="9"/>
                    <a:pt x="24" y="3"/>
                    <a:pt x="17" y="3"/>
                  </a:cubicBezTo>
                  <a:cubicBezTo>
                    <a:pt x="9" y="3"/>
                    <a:pt x="3" y="9"/>
                    <a:pt x="3" y="17"/>
                  </a:cubicBezTo>
                  <a:cubicBezTo>
                    <a:pt x="3" y="25"/>
                    <a:pt x="9" y="31"/>
                    <a:pt x="17" y="31"/>
                  </a:cubicBezTo>
                  <a:close/>
                  <a:moveTo>
                    <a:pt x="10" y="7"/>
                  </a:moveTo>
                  <a:cubicBezTo>
                    <a:pt x="18" y="7"/>
                    <a:pt x="18" y="7"/>
                    <a:pt x="18" y="7"/>
                  </a:cubicBezTo>
                  <a:cubicBezTo>
                    <a:pt x="22" y="7"/>
                    <a:pt x="24" y="9"/>
                    <a:pt x="24" y="12"/>
                  </a:cubicBezTo>
                  <a:cubicBezTo>
                    <a:pt x="24" y="16"/>
                    <a:pt x="22" y="17"/>
                    <a:pt x="19" y="18"/>
                  </a:cubicBezTo>
                  <a:cubicBezTo>
                    <a:pt x="25" y="26"/>
                    <a:pt x="25" y="26"/>
                    <a:pt x="25" y="26"/>
                  </a:cubicBezTo>
                  <a:cubicBezTo>
                    <a:pt x="22" y="26"/>
                    <a:pt x="22" y="26"/>
                    <a:pt x="22" y="26"/>
                  </a:cubicBezTo>
                  <a:cubicBezTo>
                    <a:pt x="16" y="18"/>
                    <a:pt x="16" y="18"/>
                    <a:pt x="16" y="18"/>
                  </a:cubicBezTo>
                  <a:cubicBezTo>
                    <a:pt x="13" y="18"/>
                    <a:pt x="13" y="18"/>
                    <a:pt x="13" y="18"/>
                  </a:cubicBezTo>
                  <a:cubicBezTo>
                    <a:pt x="13" y="26"/>
                    <a:pt x="13" y="26"/>
                    <a:pt x="13" y="26"/>
                  </a:cubicBezTo>
                  <a:cubicBezTo>
                    <a:pt x="10" y="26"/>
                    <a:pt x="10" y="26"/>
                    <a:pt x="10" y="26"/>
                  </a:cubicBezTo>
                  <a:lnTo>
                    <a:pt x="10" y="7"/>
                  </a:lnTo>
                  <a:close/>
                  <a:moveTo>
                    <a:pt x="13" y="16"/>
                  </a:moveTo>
                  <a:cubicBezTo>
                    <a:pt x="16" y="16"/>
                    <a:pt x="16" y="16"/>
                    <a:pt x="16" y="16"/>
                  </a:cubicBezTo>
                  <a:cubicBezTo>
                    <a:pt x="19" y="16"/>
                    <a:pt x="21" y="15"/>
                    <a:pt x="21" y="12"/>
                  </a:cubicBezTo>
                  <a:cubicBezTo>
                    <a:pt x="21" y="10"/>
                    <a:pt x="19" y="9"/>
                    <a:pt x="17" y="9"/>
                  </a:cubicBezTo>
                  <a:cubicBezTo>
                    <a:pt x="13" y="9"/>
                    <a:pt x="13" y="9"/>
                    <a:pt x="13" y="9"/>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4" name="Freeform 44">
              <a:extLst>
                <a:ext uri="{FF2B5EF4-FFF2-40B4-BE49-F238E27FC236}">
                  <a16:creationId xmlns:a16="http://schemas.microsoft.com/office/drawing/2014/main" id="{1626F110-AFBC-4FC0-80E1-A9816DAB155A}"/>
                </a:ext>
              </a:extLst>
            </p:cNvPr>
            <p:cNvSpPr>
              <a:spLocks noEditPoints="1"/>
            </p:cNvSpPr>
            <p:nvPr userDrawn="1"/>
          </p:nvSpPr>
          <p:spPr bwMode="auto">
            <a:xfrm>
              <a:off x="8111" y="2731"/>
              <a:ext cx="79" cy="79"/>
            </a:xfrm>
            <a:custGeom>
              <a:avLst/>
              <a:gdLst>
                <a:gd name="T0" fmla="*/ 17 w 33"/>
                <a:gd name="T1" fmla="*/ 0 h 33"/>
                <a:gd name="T2" fmla="*/ 33 w 33"/>
                <a:gd name="T3" fmla="*/ 16 h 33"/>
                <a:gd name="T4" fmla="*/ 17 w 33"/>
                <a:gd name="T5" fmla="*/ 33 h 33"/>
                <a:gd name="T6" fmla="*/ 0 w 33"/>
                <a:gd name="T7" fmla="*/ 16 h 33"/>
                <a:gd name="T8" fmla="*/ 17 w 33"/>
                <a:gd name="T9" fmla="*/ 0 h 33"/>
                <a:gd name="T10" fmla="*/ 17 w 33"/>
                <a:gd name="T11" fmla="*/ 30 h 33"/>
                <a:gd name="T12" fmla="*/ 30 w 33"/>
                <a:gd name="T13" fmla="*/ 16 h 33"/>
                <a:gd name="T14" fmla="*/ 17 w 33"/>
                <a:gd name="T15" fmla="*/ 2 h 33"/>
                <a:gd name="T16" fmla="*/ 3 w 33"/>
                <a:gd name="T17" fmla="*/ 16 h 33"/>
                <a:gd name="T18" fmla="*/ 17 w 33"/>
                <a:gd name="T19" fmla="*/ 30 h 33"/>
                <a:gd name="T20" fmla="*/ 10 w 33"/>
                <a:gd name="T21" fmla="*/ 6 h 33"/>
                <a:gd name="T22" fmla="*/ 18 w 33"/>
                <a:gd name="T23" fmla="*/ 6 h 33"/>
                <a:gd name="T24" fmla="*/ 24 w 33"/>
                <a:gd name="T25" fmla="*/ 12 h 33"/>
                <a:gd name="T26" fmla="*/ 19 w 33"/>
                <a:gd name="T27" fmla="*/ 17 h 33"/>
                <a:gd name="T28" fmla="*/ 25 w 33"/>
                <a:gd name="T29" fmla="*/ 26 h 33"/>
                <a:gd name="T30" fmla="*/ 22 w 33"/>
                <a:gd name="T31" fmla="*/ 26 h 33"/>
                <a:gd name="T32" fmla="*/ 16 w 33"/>
                <a:gd name="T33" fmla="*/ 17 h 33"/>
                <a:gd name="T34" fmla="*/ 13 w 33"/>
                <a:gd name="T35" fmla="*/ 17 h 33"/>
                <a:gd name="T36" fmla="*/ 13 w 33"/>
                <a:gd name="T37" fmla="*/ 26 h 33"/>
                <a:gd name="T38" fmla="*/ 10 w 33"/>
                <a:gd name="T39" fmla="*/ 26 h 33"/>
                <a:gd name="T40" fmla="*/ 10 w 33"/>
                <a:gd name="T41" fmla="*/ 6 h 33"/>
                <a:gd name="T42" fmla="*/ 13 w 33"/>
                <a:gd name="T43" fmla="*/ 15 h 33"/>
                <a:gd name="T44" fmla="*/ 16 w 33"/>
                <a:gd name="T45" fmla="*/ 15 h 33"/>
                <a:gd name="T46" fmla="*/ 21 w 33"/>
                <a:gd name="T47" fmla="*/ 12 h 33"/>
                <a:gd name="T48" fmla="*/ 17 w 33"/>
                <a:gd name="T49" fmla="*/ 9 h 33"/>
                <a:gd name="T50" fmla="*/ 13 w 33"/>
                <a:gd name="T51" fmla="*/ 9 h 33"/>
                <a:gd name="T52" fmla="*/ 13 w 33"/>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17" y="0"/>
                  </a:moveTo>
                  <a:cubicBezTo>
                    <a:pt x="26" y="0"/>
                    <a:pt x="33" y="7"/>
                    <a:pt x="33" y="16"/>
                  </a:cubicBezTo>
                  <a:cubicBezTo>
                    <a:pt x="33" y="25"/>
                    <a:pt x="26" y="33"/>
                    <a:pt x="17" y="33"/>
                  </a:cubicBezTo>
                  <a:cubicBezTo>
                    <a:pt x="8" y="33"/>
                    <a:pt x="0" y="25"/>
                    <a:pt x="0" y="16"/>
                  </a:cubicBezTo>
                  <a:cubicBezTo>
                    <a:pt x="0" y="7"/>
                    <a:pt x="8" y="0"/>
                    <a:pt x="17" y="0"/>
                  </a:cubicBezTo>
                  <a:close/>
                  <a:moveTo>
                    <a:pt x="17" y="30"/>
                  </a:moveTo>
                  <a:cubicBezTo>
                    <a:pt x="24" y="30"/>
                    <a:pt x="30" y="24"/>
                    <a:pt x="30" y="16"/>
                  </a:cubicBezTo>
                  <a:cubicBezTo>
                    <a:pt x="30" y="8"/>
                    <a:pt x="24" y="2"/>
                    <a:pt x="17" y="2"/>
                  </a:cubicBezTo>
                  <a:cubicBezTo>
                    <a:pt x="9" y="2"/>
                    <a:pt x="3" y="8"/>
                    <a:pt x="3" y="16"/>
                  </a:cubicBezTo>
                  <a:cubicBezTo>
                    <a:pt x="3" y="24"/>
                    <a:pt x="9" y="30"/>
                    <a:pt x="17" y="30"/>
                  </a:cubicBezTo>
                  <a:close/>
                  <a:moveTo>
                    <a:pt x="10" y="6"/>
                  </a:moveTo>
                  <a:cubicBezTo>
                    <a:pt x="18" y="6"/>
                    <a:pt x="18" y="6"/>
                    <a:pt x="18" y="6"/>
                  </a:cubicBezTo>
                  <a:cubicBezTo>
                    <a:pt x="22" y="6"/>
                    <a:pt x="24" y="8"/>
                    <a:pt x="24" y="12"/>
                  </a:cubicBezTo>
                  <a:cubicBezTo>
                    <a:pt x="24" y="15"/>
                    <a:pt x="22" y="17"/>
                    <a:pt x="19" y="17"/>
                  </a:cubicBezTo>
                  <a:cubicBezTo>
                    <a:pt x="25" y="26"/>
                    <a:pt x="25" y="26"/>
                    <a:pt x="25" y="26"/>
                  </a:cubicBezTo>
                  <a:cubicBezTo>
                    <a:pt x="22" y="26"/>
                    <a:pt x="22" y="26"/>
                    <a:pt x="22" y="26"/>
                  </a:cubicBezTo>
                  <a:cubicBezTo>
                    <a:pt x="16" y="17"/>
                    <a:pt x="16" y="17"/>
                    <a:pt x="16" y="17"/>
                  </a:cubicBezTo>
                  <a:cubicBezTo>
                    <a:pt x="13" y="17"/>
                    <a:pt x="13" y="17"/>
                    <a:pt x="13" y="17"/>
                  </a:cubicBezTo>
                  <a:cubicBezTo>
                    <a:pt x="13" y="26"/>
                    <a:pt x="13" y="26"/>
                    <a:pt x="13" y="26"/>
                  </a:cubicBezTo>
                  <a:cubicBezTo>
                    <a:pt x="10" y="26"/>
                    <a:pt x="10" y="26"/>
                    <a:pt x="10" y="26"/>
                  </a:cubicBezTo>
                  <a:lnTo>
                    <a:pt x="10" y="6"/>
                  </a:lnTo>
                  <a:close/>
                  <a:moveTo>
                    <a:pt x="13" y="15"/>
                  </a:moveTo>
                  <a:cubicBezTo>
                    <a:pt x="16" y="15"/>
                    <a:pt x="16" y="15"/>
                    <a:pt x="16" y="15"/>
                  </a:cubicBezTo>
                  <a:cubicBezTo>
                    <a:pt x="19" y="15"/>
                    <a:pt x="21" y="15"/>
                    <a:pt x="21" y="12"/>
                  </a:cubicBezTo>
                  <a:cubicBezTo>
                    <a:pt x="21" y="9"/>
                    <a:pt x="19" y="9"/>
                    <a:pt x="17" y="9"/>
                  </a:cubicBezTo>
                  <a:cubicBezTo>
                    <a:pt x="13" y="9"/>
                    <a:pt x="13" y="9"/>
                    <a:pt x="13" y="9"/>
                  </a:cubicBezTo>
                  <a:lnTo>
                    <a:pt x="1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grpSp>
    </p:spTree>
    <p:extLst>
      <p:ext uri="{BB962C8B-B14F-4D97-AF65-F5344CB8AC3E}">
        <p14:creationId xmlns:p14="http://schemas.microsoft.com/office/powerpoint/2010/main" val="173728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 3">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0924CCB-03AD-4DA6-8964-612CE5B15C1F}"/>
              </a:ext>
            </a:extLst>
          </p:cNvPr>
          <p:cNvSpPr>
            <a:spLocks noGrp="1"/>
          </p:cNvSpPr>
          <p:nvPr>
            <p:ph type="pic" sz="quarter" idx="10" hasCustomPrompt="1"/>
          </p:nvPr>
        </p:nvSpPr>
        <p:spPr>
          <a:xfrm>
            <a:off x="0" y="1"/>
            <a:ext cx="12192000" cy="3426957"/>
          </a:xfrm>
          <a:gradFill>
            <a:gsLst>
              <a:gs pos="0">
                <a:srgbClr val="547A82"/>
              </a:gs>
              <a:gs pos="100000">
                <a:srgbClr val="74999F"/>
              </a:gs>
            </a:gsLst>
            <a:lin ang="0" scaled="0"/>
          </a:gradFill>
        </p:spPr>
        <p:txBody>
          <a:bodyPr anchor="ctr">
            <a:normAutofit/>
          </a:bodyPr>
          <a:lstStyle>
            <a:lvl1pPr algn="ctr">
              <a:lnSpc>
                <a:spcPct val="100000"/>
              </a:lnSpc>
              <a:defRPr sz="1080">
                <a:solidFill>
                  <a:schemeClr val="bg1">
                    <a:lumMod val="75000"/>
                  </a:schemeClr>
                </a:solidFill>
              </a:defRPr>
            </a:lvl1pPr>
          </a:lstStyle>
          <a:p>
            <a:r>
              <a:rPr lang="en-US"/>
              <a:t>CLICK TO ADD IMAGE</a:t>
            </a:r>
          </a:p>
        </p:txBody>
      </p:sp>
      <p:sp>
        <p:nvSpPr>
          <p:cNvPr id="2" name="Title 1"/>
          <p:cNvSpPr>
            <a:spLocks noGrp="1"/>
          </p:cNvSpPr>
          <p:nvPr>
            <p:ph type="ctrTitle" hasCustomPrompt="1"/>
          </p:nvPr>
        </p:nvSpPr>
        <p:spPr>
          <a:xfrm>
            <a:off x="411737" y="3448072"/>
            <a:ext cx="10661639" cy="2038698"/>
          </a:xfrm>
        </p:spPr>
        <p:txBody>
          <a:bodyPr anchor="b">
            <a:normAutofit/>
          </a:bodyPr>
          <a:lstStyle>
            <a:lvl1pPr algn="l">
              <a:lnSpc>
                <a:spcPct val="92000"/>
              </a:lnSpc>
              <a:defRPr sz="4860">
                <a:solidFill>
                  <a:schemeClr val="bg1"/>
                </a:solidFill>
              </a:defRPr>
            </a:lvl1pPr>
          </a:lstStyle>
          <a:p>
            <a:r>
              <a:rPr lang="en-US"/>
              <a:t>Presentation Title Lorem Ipsum </a:t>
            </a:r>
            <a:r>
              <a:rPr lang="en-US" err="1"/>
              <a:t>Doler</a:t>
            </a:r>
            <a:r>
              <a:rPr lang="en-US"/>
              <a:t> </a:t>
            </a:r>
            <a:r>
              <a:rPr lang="en-US" err="1"/>
              <a:t>Verden</a:t>
            </a:r>
            <a:r>
              <a:rPr lang="en-US"/>
              <a:t> Estes</a:t>
            </a:r>
          </a:p>
        </p:txBody>
      </p:sp>
      <p:sp>
        <p:nvSpPr>
          <p:cNvPr id="3" name="Subtitle 2"/>
          <p:cNvSpPr>
            <a:spLocks noGrp="1"/>
          </p:cNvSpPr>
          <p:nvPr>
            <p:ph type="subTitle" idx="1" hasCustomPrompt="1"/>
          </p:nvPr>
        </p:nvSpPr>
        <p:spPr>
          <a:xfrm>
            <a:off x="411738" y="5889314"/>
            <a:ext cx="8262802" cy="740726"/>
          </a:xfrm>
        </p:spPr>
        <p:txBody>
          <a:bodyPr>
            <a:normAutofit/>
          </a:bodyPr>
          <a:lstStyle>
            <a:lvl1pPr marL="0" indent="0" algn="l">
              <a:lnSpc>
                <a:spcPct val="100000"/>
              </a:lnSpc>
              <a:spcAft>
                <a:spcPts val="630"/>
              </a:spcAft>
              <a:buNone/>
              <a:defRPr sz="1620" b="0" i="0">
                <a:solidFill>
                  <a:schemeClr val="bg1"/>
                </a:solidFill>
              </a:defRPr>
            </a:lvl1pPr>
            <a:lvl2pPr marL="456908" indent="0" algn="ctr">
              <a:buNone/>
              <a:defRPr sz="1999"/>
            </a:lvl2pPr>
            <a:lvl3pPr marL="913815" indent="0" algn="ctr">
              <a:buNone/>
              <a:defRPr sz="1799"/>
            </a:lvl3pPr>
            <a:lvl4pPr marL="1370723" indent="0" algn="ctr">
              <a:buNone/>
              <a:defRPr sz="1599"/>
            </a:lvl4pPr>
            <a:lvl5pPr marL="1827630" indent="0" algn="ctr">
              <a:buNone/>
              <a:defRPr sz="1599"/>
            </a:lvl5pPr>
            <a:lvl6pPr marL="2284537" indent="0" algn="ctr">
              <a:buNone/>
              <a:defRPr sz="1599"/>
            </a:lvl6pPr>
            <a:lvl7pPr marL="2741444" indent="0" algn="ctr">
              <a:buNone/>
              <a:defRPr sz="1599"/>
            </a:lvl7pPr>
            <a:lvl8pPr marL="3198352" indent="0" algn="ctr">
              <a:buNone/>
              <a:defRPr sz="1599"/>
            </a:lvl8pPr>
            <a:lvl9pPr marL="3655259" indent="0" algn="ctr">
              <a:buNone/>
              <a:defRPr sz="1599"/>
            </a:lvl9pPr>
          </a:lstStyle>
          <a:p>
            <a:r>
              <a:rPr lang="en-US"/>
              <a:t>Prepared by: </a:t>
            </a:r>
          </a:p>
          <a:p>
            <a:endParaRPr lang="en-US"/>
          </a:p>
        </p:txBody>
      </p:sp>
      <p:grpSp>
        <p:nvGrpSpPr>
          <p:cNvPr id="13" name="Group 4">
            <a:extLst>
              <a:ext uri="{FF2B5EF4-FFF2-40B4-BE49-F238E27FC236}">
                <a16:creationId xmlns:a16="http://schemas.microsoft.com/office/drawing/2014/main" id="{768ABB94-7009-417E-A744-C37C50DE5E95}"/>
              </a:ext>
            </a:extLst>
          </p:cNvPr>
          <p:cNvGrpSpPr>
            <a:grpSpLocks noChangeAspect="1"/>
          </p:cNvGrpSpPr>
          <p:nvPr userDrawn="1"/>
        </p:nvGrpSpPr>
        <p:grpSpPr bwMode="auto">
          <a:xfrm>
            <a:off x="9110010" y="5933465"/>
            <a:ext cx="2827494" cy="720563"/>
            <a:chOff x="4041" y="2712"/>
            <a:chExt cx="4149" cy="1058"/>
          </a:xfrm>
          <a:solidFill>
            <a:schemeClr val="bg1"/>
          </a:solidFill>
        </p:grpSpPr>
        <p:sp>
          <p:nvSpPr>
            <p:cNvPr id="15" name="Freeform 5">
              <a:extLst>
                <a:ext uri="{FF2B5EF4-FFF2-40B4-BE49-F238E27FC236}">
                  <a16:creationId xmlns:a16="http://schemas.microsoft.com/office/drawing/2014/main" id="{35901B55-C8FB-422B-9515-1DD4AE389201}"/>
                </a:ext>
              </a:extLst>
            </p:cNvPr>
            <p:cNvSpPr>
              <a:spLocks noEditPoints="1"/>
            </p:cNvSpPr>
            <p:nvPr userDrawn="1"/>
          </p:nvSpPr>
          <p:spPr bwMode="auto">
            <a:xfrm>
              <a:off x="4395" y="2729"/>
              <a:ext cx="1698" cy="816"/>
            </a:xfrm>
            <a:custGeom>
              <a:avLst/>
              <a:gdLst>
                <a:gd name="T0" fmla="*/ 1394 w 1698"/>
                <a:gd name="T1" fmla="*/ 0 h 816"/>
                <a:gd name="T2" fmla="*/ 1180 w 1698"/>
                <a:gd name="T3" fmla="*/ 0 h 816"/>
                <a:gd name="T4" fmla="*/ 905 w 1698"/>
                <a:gd name="T5" fmla="*/ 742 h 816"/>
                <a:gd name="T6" fmla="*/ 905 w 1698"/>
                <a:gd name="T7" fmla="*/ 0 h 816"/>
                <a:gd name="T8" fmla="*/ 594 w 1698"/>
                <a:gd name="T9" fmla="*/ 0 h 816"/>
                <a:gd name="T10" fmla="*/ 454 w 1698"/>
                <a:gd name="T11" fmla="*/ 544 h 816"/>
                <a:gd name="T12" fmla="*/ 451 w 1698"/>
                <a:gd name="T13" fmla="*/ 544 h 816"/>
                <a:gd name="T14" fmla="*/ 311 w 1698"/>
                <a:gd name="T15" fmla="*/ 0 h 816"/>
                <a:gd name="T16" fmla="*/ 0 w 1698"/>
                <a:gd name="T17" fmla="*/ 0 h 816"/>
                <a:gd name="T18" fmla="*/ 0 w 1698"/>
                <a:gd name="T19" fmla="*/ 816 h 816"/>
                <a:gd name="T20" fmla="*/ 200 w 1698"/>
                <a:gd name="T21" fmla="*/ 816 h 816"/>
                <a:gd name="T22" fmla="*/ 200 w 1698"/>
                <a:gd name="T23" fmla="*/ 198 h 816"/>
                <a:gd name="T24" fmla="*/ 202 w 1698"/>
                <a:gd name="T25" fmla="*/ 198 h 816"/>
                <a:gd name="T26" fmla="*/ 371 w 1698"/>
                <a:gd name="T27" fmla="*/ 816 h 816"/>
                <a:gd name="T28" fmla="*/ 532 w 1698"/>
                <a:gd name="T29" fmla="*/ 816 h 816"/>
                <a:gd name="T30" fmla="*/ 703 w 1698"/>
                <a:gd name="T31" fmla="*/ 198 h 816"/>
                <a:gd name="T32" fmla="*/ 705 w 1698"/>
                <a:gd name="T33" fmla="*/ 198 h 816"/>
                <a:gd name="T34" fmla="*/ 705 w 1698"/>
                <a:gd name="T35" fmla="*/ 816 h 816"/>
                <a:gd name="T36" fmla="*/ 876 w 1698"/>
                <a:gd name="T37" fmla="*/ 816 h 816"/>
                <a:gd name="T38" fmla="*/ 905 w 1698"/>
                <a:gd name="T39" fmla="*/ 816 h 816"/>
                <a:gd name="T40" fmla="*/ 1092 w 1698"/>
                <a:gd name="T41" fmla="*/ 816 h 816"/>
                <a:gd name="T42" fmla="*/ 1145 w 1698"/>
                <a:gd name="T43" fmla="*/ 671 h 816"/>
                <a:gd name="T44" fmla="*/ 1427 w 1698"/>
                <a:gd name="T45" fmla="*/ 671 h 816"/>
                <a:gd name="T46" fmla="*/ 1477 w 1698"/>
                <a:gd name="T47" fmla="*/ 816 h 816"/>
                <a:gd name="T48" fmla="*/ 1698 w 1698"/>
                <a:gd name="T49" fmla="*/ 816 h 816"/>
                <a:gd name="T50" fmla="*/ 1394 w 1698"/>
                <a:gd name="T51" fmla="*/ 0 h 816"/>
                <a:gd name="T52" fmla="*/ 1192 w 1698"/>
                <a:gd name="T53" fmla="*/ 513 h 816"/>
                <a:gd name="T54" fmla="*/ 1285 w 1698"/>
                <a:gd name="T55" fmla="*/ 227 h 816"/>
                <a:gd name="T56" fmla="*/ 1287 w 1698"/>
                <a:gd name="T57" fmla="*/ 227 h 816"/>
                <a:gd name="T58" fmla="*/ 1377 w 1698"/>
                <a:gd name="T59" fmla="*/ 513 h 816"/>
                <a:gd name="T60" fmla="*/ 1192 w 1698"/>
                <a:gd name="T61" fmla="*/ 513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8" h="816">
                  <a:moveTo>
                    <a:pt x="1394" y="0"/>
                  </a:moveTo>
                  <a:lnTo>
                    <a:pt x="1180" y="0"/>
                  </a:lnTo>
                  <a:lnTo>
                    <a:pt x="905" y="742"/>
                  </a:lnTo>
                  <a:lnTo>
                    <a:pt x="905" y="0"/>
                  </a:lnTo>
                  <a:lnTo>
                    <a:pt x="594" y="0"/>
                  </a:lnTo>
                  <a:lnTo>
                    <a:pt x="454" y="544"/>
                  </a:lnTo>
                  <a:lnTo>
                    <a:pt x="451" y="544"/>
                  </a:lnTo>
                  <a:lnTo>
                    <a:pt x="311" y="0"/>
                  </a:lnTo>
                  <a:lnTo>
                    <a:pt x="0" y="0"/>
                  </a:lnTo>
                  <a:lnTo>
                    <a:pt x="0" y="816"/>
                  </a:lnTo>
                  <a:lnTo>
                    <a:pt x="200" y="816"/>
                  </a:lnTo>
                  <a:lnTo>
                    <a:pt x="200" y="198"/>
                  </a:lnTo>
                  <a:lnTo>
                    <a:pt x="202" y="198"/>
                  </a:lnTo>
                  <a:lnTo>
                    <a:pt x="371" y="816"/>
                  </a:lnTo>
                  <a:lnTo>
                    <a:pt x="532" y="816"/>
                  </a:lnTo>
                  <a:lnTo>
                    <a:pt x="703" y="198"/>
                  </a:lnTo>
                  <a:lnTo>
                    <a:pt x="705" y="198"/>
                  </a:lnTo>
                  <a:lnTo>
                    <a:pt x="705" y="816"/>
                  </a:lnTo>
                  <a:lnTo>
                    <a:pt x="876" y="816"/>
                  </a:lnTo>
                  <a:lnTo>
                    <a:pt x="905" y="816"/>
                  </a:lnTo>
                  <a:lnTo>
                    <a:pt x="1092" y="816"/>
                  </a:lnTo>
                  <a:lnTo>
                    <a:pt x="1145" y="671"/>
                  </a:lnTo>
                  <a:lnTo>
                    <a:pt x="1427" y="671"/>
                  </a:lnTo>
                  <a:lnTo>
                    <a:pt x="1477" y="816"/>
                  </a:lnTo>
                  <a:lnTo>
                    <a:pt x="1698" y="816"/>
                  </a:lnTo>
                  <a:lnTo>
                    <a:pt x="1394" y="0"/>
                  </a:lnTo>
                  <a:close/>
                  <a:moveTo>
                    <a:pt x="1192" y="513"/>
                  </a:moveTo>
                  <a:lnTo>
                    <a:pt x="1285" y="227"/>
                  </a:lnTo>
                  <a:lnTo>
                    <a:pt x="1287" y="227"/>
                  </a:lnTo>
                  <a:lnTo>
                    <a:pt x="1377" y="513"/>
                  </a:lnTo>
                  <a:lnTo>
                    <a:pt x="1192" y="5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6" name="Freeform 6">
              <a:extLst>
                <a:ext uri="{FF2B5EF4-FFF2-40B4-BE49-F238E27FC236}">
                  <a16:creationId xmlns:a16="http://schemas.microsoft.com/office/drawing/2014/main" id="{9A858CFD-6BF9-4921-9357-0CD791BAD86C}"/>
                </a:ext>
              </a:extLst>
            </p:cNvPr>
            <p:cNvSpPr>
              <a:spLocks/>
            </p:cNvSpPr>
            <p:nvPr userDrawn="1"/>
          </p:nvSpPr>
          <p:spPr bwMode="auto">
            <a:xfrm>
              <a:off x="5905" y="2729"/>
              <a:ext cx="696" cy="816"/>
            </a:xfrm>
            <a:custGeom>
              <a:avLst/>
              <a:gdLst>
                <a:gd name="T0" fmla="*/ 696 w 696"/>
                <a:gd name="T1" fmla="*/ 184 h 816"/>
                <a:gd name="T2" fmla="*/ 454 w 696"/>
                <a:gd name="T3" fmla="*/ 184 h 816"/>
                <a:gd name="T4" fmla="*/ 454 w 696"/>
                <a:gd name="T5" fmla="*/ 816 h 816"/>
                <a:gd name="T6" fmla="*/ 243 w 696"/>
                <a:gd name="T7" fmla="*/ 816 h 816"/>
                <a:gd name="T8" fmla="*/ 243 w 696"/>
                <a:gd name="T9" fmla="*/ 184 h 816"/>
                <a:gd name="T10" fmla="*/ 0 w 696"/>
                <a:gd name="T11" fmla="*/ 184 h 816"/>
                <a:gd name="T12" fmla="*/ 0 w 696"/>
                <a:gd name="T13" fmla="*/ 0 h 816"/>
                <a:gd name="T14" fmla="*/ 696 w 696"/>
                <a:gd name="T15" fmla="*/ 0 h 816"/>
                <a:gd name="T16" fmla="*/ 696 w 696"/>
                <a:gd name="T17" fmla="*/ 18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816">
                  <a:moveTo>
                    <a:pt x="696" y="184"/>
                  </a:moveTo>
                  <a:lnTo>
                    <a:pt x="454" y="184"/>
                  </a:lnTo>
                  <a:lnTo>
                    <a:pt x="454" y="816"/>
                  </a:lnTo>
                  <a:lnTo>
                    <a:pt x="243" y="816"/>
                  </a:lnTo>
                  <a:lnTo>
                    <a:pt x="243" y="184"/>
                  </a:lnTo>
                  <a:lnTo>
                    <a:pt x="0" y="184"/>
                  </a:lnTo>
                  <a:lnTo>
                    <a:pt x="0" y="0"/>
                  </a:lnTo>
                  <a:lnTo>
                    <a:pt x="696" y="0"/>
                  </a:lnTo>
                  <a:lnTo>
                    <a:pt x="696"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7" name="Freeform 7">
              <a:extLst>
                <a:ext uri="{FF2B5EF4-FFF2-40B4-BE49-F238E27FC236}">
                  <a16:creationId xmlns:a16="http://schemas.microsoft.com/office/drawing/2014/main" id="{8F64DC3C-A3CD-4068-AFC4-919010030BB7}"/>
                </a:ext>
              </a:extLst>
            </p:cNvPr>
            <p:cNvSpPr>
              <a:spLocks/>
            </p:cNvSpPr>
            <p:nvPr userDrawn="1"/>
          </p:nvSpPr>
          <p:spPr bwMode="auto">
            <a:xfrm>
              <a:off x="6556" y="2712"/>
              <a:ext cx="774" cy="850"/>
            </a:xfrm>
            <a:custGeom>
              <a:avLst/>
              <a:gdLst>
                <a:gd name="T0" fmla="*/ 237 w 326"/>
                <a:gd name="T1" fmla="*/ 129 h 356"/>
                <a:gd name="T2" fmla="*/ 168 w 326"/>
                <a:gd name="T3" fmla="*/ 77 h 356"/>
                <a:gd name="T4" fmla="*/ 89 w 326"/>
                <a:gd name="T5" fmla="*/ 178 h 356"/>
                <a:gd name="T6" fmla="*/ 168 w 326"/>
                <a:gd name="T7" fmla="*/ 279 h 356"/>
                <a:gd name="T8" fmla="*/ 237 w 326"/>
                <a:gd name="T9" fmla="*/ 216 h 356"/>
                <a:gd name="T10" fmla="*/ 326 w 326"/>
                <a:gd name="T11" fmla="*/ 216 h 356"/>
                <a:gd name="T12" fmla="*/ 170 w 326"/>
                <a:gd name="T13" fmla="*/ 356 h 356"/>
                <a:gd name="T14" fmla="*/ 0 w 326"/>
                <a:gd name="T15" fmla="*/ 178 h 356"/>
                <a:gd name="T16" fmla="*/ 170 w 326"/>
                <a:gd name="T17" fmla="*/ 0 h 356"/>
                <a:gd name="T18" fmla="*/ 326 w 326"/>
                <a:gd name="T19" fmla="*/ 129 h 356"/>
                <a:gd name="T20" fmla="*/ 237 w 326"/>
                <a:gd name="T21" fmla="*/ 12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56">
                  <a:moveTo>
                    <a:pt x="237" y="129"/>
                  </a:moveTo>
                  <a:cubicBezTo>
                    <a:pt x="232" y="95"/>
                    <a:pt x="205" y="77"/>
                    <a:pt x="168" y="77"/>
                  </a:cubicBezTo>
                  <a:cubicBezTo>
                    <a:pt x="111" y="77"/>
                    <a:pt x="89" y="127"/>
                    <a:pt x="89" y="178"/>
                  </a:cubicBezTo>
                  <a:cubicBezTo>
                    <a:pt x="89" y="229"/>
                    <a:pt x="111" y="279"/>
                    <a:pt x="168" y="279"/>
                  </a:cubicBezTo>
                  <a:cubicBezTo>
                    <a:pt x="210" y="279"/>
                    <a:pt x="234" y="256"/>
                    <a:pt x="237" y="216"/>
                  </a:cubicBezTo>
                  <a:cubicBezTo>
                    <a:pt x="326" y="216"/>
                    <a:pt x="326" y="216"/>
                    <a:pt x="326" y="216"/>
                  </a:cubicBezTo>
                  <a:cubicBezTo>
                    <a:pt x="321" y="304"/>
                    <a:pt x="257" y="356"/>
                    <a:pt x="170" y="356"/>
                  </a:cubicBezTo>
                  <a:cubicBezTo>
                    <a:pt x="67" y="356"/>
                    <a:pt x="0" y="277"/>
                    <a:pt x="0" y="178"/>
                  </a:cubicBezTo>
                  <a:cubicBezTo>
                    <a:pt x="0" y="79"/>
                    <a:pt x="67" y="0"/>
                    <a:pt x="170" y="0"/>
                  </a:cubicBezTo>
                  <a:cubicBezTo>
                    <a:pt x="244" y="0"/>
                    <a:pt x="324" y="47"/>
                    <a:pt x="326" y="129"/>
                  </a:cubicBezTo>
                  <a:lnTo>
                    <a:pt x="237"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8" name="Freeform 8">
              <a:extLst>
                <a:ext uri="{FF2B5EF4-FFF2-40B4-BE49-F238E27FC236}">
                  <a16:creationId xmlns:a16="http://schemas.microsoft.com/office/drawing/2014/main" id="{92473D48-E7BB-453A-8349-6B4A001CF6E5}"/>
                </a:ext>
              </a:extLst>
            </p:cNvPr>
            <p:cNvSpPr>
              <a:spLocks/>
            </p:cNvSpPr>
            <p:nvPr userDrawn="1"/>
          </p:nvSpPr>
          <p:spPr bwMode="auto">
            <a:xfrm>
              <a:off x="7394" y="2729"/>
              <a:ext cx="701" cy="816"/>
            </a:xfrm>
            <a:custGeom>
              <a:avLst/>
              <a:gdLst>
                <a:gd name="T0" fmla="*/ 0 w 701"/>
                <a:gd name="T1" fmla="*/ 0 h 816"/>
                <a:gd name="T2" fmla="*/ 211 w 701"/>
                <a:gd name="T3" fmla="*/ 0 h 816"/>
                <a:gd name="T4" fmla="*/ 211 w 701"/>
                <a:gd name="T5" fmla="*/ 298 h 816"/>
                <a:gd name="T6" fmla="*/ 489 w 701"/>
                <a:gd name="T7" fmla="*/ 298 h 816"/>
                <a:gd name="T8" fmla="*/ 489 w 701"/>
                <a:gd name="T9" fmla="*/ 0 h 816"/>
                <a:gd name="T10" fmla="*/ 701 w 701"/>
                <a:gd name="T11" fmla="*/ 0 h 816"/>
                <a:gd name="T12" fmla="*/ 701 w 701"/>
                <a:gd name="T13" fmla="*/ 816 h 816"/>
                <a:gd name="T14" fmla="*/ 489 w 701"/>
                <a:gd name="T15" fmla="*/ 816 h 816"/>
                <a:gd name="T16" fmla="*/ 489 w 701"/>
                <a:gd name="T17" fmla="*/ 480 h 816"/>
                <a:gd name="T18" fmla="*/ 211 w 701"/>
                <a:gd name="T19" fmla="*/ 480 h 816"/>
                <a:gd name="T20" fmla="*/ 211 w 701"/>
                <a:gd name="T21" fmla="*/ 816 h 816"/>
                <a:gd name="T22" fmla="*/ 0 w 701"/>
                <a:gd name="T23" fmla="*/ 816 h 816"/>
                <a:gd name="T24" fmla="*/ 0 w 701"/>
                <a:gd name="T25"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1" h="816">
                  <a:moveTo>
                    <a:pt x="0" y="0"/>
                  </a:moveTo>
                  <a:lnTo>
                    <a:pt x="211" y="0"/>
                  </a:lnTo>
                  <a:lnTo>
                    <a:pt x="211" y="298"/>
                  </a:lnTo>
                  <a:lnTo>
                    <a:pt x="489" y="298"/>
                  </a:lnTo>
                  <a:lnTo>
                    <a:pt x="489" y="0"/>
                  </a:lnTo>
                  <a:lnTo>
                    <a:pt x="701" y="0"/>
                  </a:lnTo>
                  <a:lnTo>
                    <a:pt x="701" y="816"/>
                  </a:lnTo>
                  <a:lnTo>
                    <a:pt x="489" y="816"/>
                  </a:lnTo>
                  <a:lnTo>
                    <a:pt x="489" y="480"/>
                  </a:lnTo>
                  <a:lnTo>
                    <a:pt x="211" y="480"/>
                  </a:lnTo>
                  <a:lnTo>
                    <a:pt x="211" y="816"/>
                  </a:lnTo>
                  <a:lnTo>
                    <a:pt x="0" y="81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9" name="Freeform 9">
              <a:extLst>
                <a:ext uri="{FF2B5EF4-FFF2-40B4-BE49-F238E27FC236}">
                  <a16:creationId xmlns:a16="http://schemas.microsoft.com/office/drawing/2014/main" id="{39F87E3F-04C0-4CDB-8FBD-19724AD82A57}"/>
                </a:ext>
              </a:extLst>
            </p:cNvPr>
            <p:cNvSpPr>
              <a:spLocks/>
            </p:cNvSpPr>
            <p:nvPr userDrawn="1"/>
          </p:nvSpPr>
          <p:spPr bwMode="auto">
            <a:xfrm>
              <a:off x="4041" y="3297"/>
              <a:ext cx="288" cy="248"/>
            </a:xfrm>
            <a:custGeom>
              <a:avLst/>
              <a:gdLst>
                <a:gd name="T0" fmla="*/ 65 w 288"/>
                <a:gd name="T1" fmla="*/ 0 h 248"/>
                <a:gd name="T2" fmla="*/ 65 w 288"/>
                <a:gd name="T3" fmla="*/ 86 h 248"/>
                <a:gd name="T4" fmla="*/ 288 w 288"/>
                <a:gd name="T5" fmla="*/ 86 h 248"/>
                <a:gd name="T6" fmla="*/ 288 w 288"/>
                <a:gd name="T7" fmla="*/ 162 h 248"/>
                <a:gd name="T8" fmla="*/ 65 w 288"/>
                <a:gd name="T9" fmla="*/ 162 h 248"/>
                <a:gd name="T10" fmla="*/ 65 w 288"/>
                <a:gd name="T11" fmla="*/ 248 h 248"/>
                <a:gd name="T12" fmla="*/ 0 w 288"/>
                <a:gd name="T13" fmla="*/ 248 h 248"/>
                <a:gd name="T14" fmla="*/ 0 w 288"/>
                <a:gd name="T15" fmla="*/ 0 h 248"/>
                <a:gd name="T16" fmla="*/ 65 w 288"/>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48">
                  <a:moveTo>
                    <a:pt x="65" y="0"/>
                  </a:moveTo>
                  <a:lnTo>
                    <a:pt x="65" y="86"/>
                  </a:lnTo>
                  <a:lnTo>
                    <a:pt x="288" y="86"/>
                  </a:lnTo>
                  <a:lnTo>
                    <a:pt x="288" y="162"/>
                  </a:lnTo>
                  <a:lnTo>
                    <a:pt x="65" y="162"/>
                  </a:lnTo>
                  <a:lnTo>
                    <a:pt x="65" y="248"/>
                  </a:lnTo>
                  <a:lnTo>
                    <a:pt x="0" y="248"/>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0" name="Freeform 10">
              <a:extLst>
                <a:ext uri="{FF2B5EF4-FFF2-40B4-BE49-F238E27FC236}">
                  <a16:creationId xmlns:a16="http://schemas.microsoft.com/office/drawing/2014/main" id="{302334AA-3749-4C8B-93C8-DEAB44E22CD1}"/>
                </a:ext>
              </a:extLst>
            </p:cNvPr>
            <p:cNvSpPr>
              <a:spLocks/>
            </p:cNvSpPr>
            <p:nvPr userDrawn="1"/>
          </p:nvSpPr>
          <p:spPr bwMode="auto">
            <a:xfrm>
              <a:off x="4041" y="3018"/>
              <a:ext cx="288" cy="248"/>
            </a:xfrm>
            <a:custGeom>
              <a:avLst/>
              <a:gdLst>
                <a:gd name="T0" fmla="*/ 0 w 288"/>
                <a:gd name="T1" fmla="*/ 248 h 248"/>
                <a:gd name="T2" fmla="*/ 0 w 288"/>
                <a:gd name="T3" fmla="*/ 171 h 248"/>
                <a:gd name="T4" fmla="*/ 105 w 288"/>
                <a:gd name="T5" fmla="*/ 171 h 248"/>
                <a:gd name="T6" fmla="*/ 105 w 288"/>
                <a:gd name="T7" fmla="*/ 74 h 248"/>
                <a:gd name="T8" fmla="*/ 0 w 288"/>
                <a:gd name="T9" fmla="*/ 74 h 248"/>
                <a:gd name="T10" fmla="*/ 0 w 288"/>
                <a:gd name="T11" fmla="*/ 0 h 248"/>
                <a:gd name="T12" fmla="*/ 288 w 288"/>
                <a:gd name="T13" fmla="*/ 0 h 248"/>
                <a:gd name="T14" fmla="*/ 288 w 288"/>
                <a:gd name="T15" fmla="*/ 74 h 248"/>
                <a:gd name="T16" fmla="*/ 169 w 288"/>
                <a:gd name="T17" fmla="*/ 74 h 248"/>
                <a:gd name="T18" fmla="*/ 169 w 288"/>
                <a:gd name="T19" fmla="*/ 171 h 248"/>
                <a:gd name="T20" fmla="*/ 288 w 288"/>
                <a:gd name="T21" fmla="*/ 171 h 248"/>
                <a:gd name="T22" fmla="*/ 288 w 288"/>
                <a:gd name="T23" fmla="*/ 248 h 248"/>
                <a:gd name="T24" fmla="*/ 0 w 288"/>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48">
                  <a:moveTo>
                    <a:pt x="0" y="248"/>
                  </a:moveTo>
                  <a:lnTo>
                    <a:pt x="0" y="171"/>
                  </a:lnTo>
                  <a:lnTo>
                    <a:pt x="105" y="171"/>
                  </a:lnTo>
                  <a:lnTo>
                    <a:pt x="105" y="74"/>
                  </a:lnTo>
                  <a:lnTo>
                    <a:pt x="0" y="74"/>
                  </a:lnTo>
                  <a:lnTo>
                    <a:pt x="0" y="0"/>
                  </a:lnTo>
                  <a:lnTo>
                    <a:pt x="288" y="0"/>
                  </a:lnTo>
                  <a:lnTo>
                    <a:pt x="288" y="74"/>
                  </a:lnTo>
                  <a:lnTo>
                    <a:pt x="169" y="74"/>
                  </a:lnTo>
                  <a:lnTo>
                    <a:pt x="169" y="171"/>
                  </a:lnTo>
                  <a:lnTo>
                    <a:pt x="288" y="171"/>
                  </a:lnTo>
                  <a:lnTo>
                    <a:pt x="288" y="248"/>
                  </a:ln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1" name="Freeform 11">
              <a:extLst>
                <a:ext uri="{FF2B5EF4-FFF2-40B4-BE49-F238E27FC236}">
                  <a16:creationId xmlns:a16="http://schemas.microsoft.com/office/drawing/2014/main" id="{8543EE21-3E59-456A-B1DE-51226D57CFBE}"/>
                </a:ext>
              </a:extLst>
            </p:cNvPr>
            <p:cNvSpPr>
              <a:spLocks/>
            </p:cNvSpPr>
            <p:nvPr userDrawn="1"/>
          </p:nvSpPr>
          <p:spPr bwMode="auto">
            <a:xfrm>
              <a:off x="4041" y="2733"/>
              <a:ext cx="288" cy="232"/>
            </a:xfrm>
            <a:custGeom>
              <a:avLst/>
              <a:gdLst>
                <a:gd name="T0" fmla="*/ 0 w 288"/>
                <a:gd name="T1" fmla="*/ 232 h 232"/>
                <a:gd name="T2" fmla="*/ 0 w 288"/>
                <a:gd name="T3" fmla="*/ 3 h 232"/>
                <a:gd name="T4" fmla="*/ 60 w 288"/>
                <a:gd name="T5" fmla="*/ 3 h 232"/>
                <a:gd name="T6" fmla="*/ 60 w 288"/>
                <a:gd name="T7" fmla="*/ 158 h 232"/>
                <a:gd name="T8" fmla="*/ 110 w 288"/>
                <a:gd name="T9" fmla="*/ 158 h 232"/>
                <a:gd name="T10" fmla="*/ 110 w 288"/>
                <a:gd name="T11" fmla="*/ 17 h 232"/>
                <a:gd name="T12" fmla="*/ 169 w 288"/>
                <a:gd name="T13" fmla="*/ 17 h 232"/>
                <a:gd name="T14" fmla="*/ 169 w 288"/>
                <a:gd name="T15" fmla="*/ 158 h 232"/>
                <a:gd name="T16" fmla="*/ 224 w 288"/>
                <a:gd name="T17" fmla="*/ 158 h 232"/>
                <a:gd name="T18" fmla="*/ 224 w 288"/>
                <a:gd name="T19" fmla="*/ 0 h 232"/>
                <a:gd name="T20" fmla="*/ 288 w 288"/>
                <a:gd name="T21" fmla="*/ 0 h 232"/>
                <a:gd name="T22" fmla="*/ 288 w 288"/>
                <a:gd name="T23" fmla="*/ 232 h 232"/>
                <a:gd name="T24" fmla="*/ 0 w 288"/>
                <a:gd name="T2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32">
                  <a:moveTo>
                    <a:pt x="0" y="232"/>
                  </a:moveTo>
                  <a:lnTo>
                    <a:pt x="0" y="3"/>
                  </a:lnTo>
                  <a:lnTo>
                    <a:pt x="60" y="3"/>
                  </a:lnTo>
                  <a:lnTo>
                    <a:pt x="60" y="158"/>
                  </a:lnTo>
                  <a:lnTo>
                    <a:pt x="110" y="158"/>
                  </a:lnTo>
                  <a:lnTo>
                    <a:pt x="110" y="17"/>
                  </a:lnTo>
                  <a:lnTo>
                    <a:pt x="169" y="17"/>
                  </a:lnTo>
                  <a:lnTo>
                    <a:pt x="169" y="158"/>
                  </a:lnTo>
                  <a:lnTo>
                    <a:pt x="224" y="158"/>
                  </a:lnTo>
                  <a:lnTo>
                    <a:pt x="224" y="0"/>
                  </a:lnTo>
                  <a:lnTo>
                    <a:pt x="288" y="0"/>
                  </a:lnTo>
                  <a:lnTo>
                    <a:pt x="288" y="232"/>
                  </a:lnTo>
                  <a:lnTo>
                    <a:pt x="0"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2" name="Freeform 12">
              <a:extLst>
                <a:ext uri="{FF2B5EF4-FFF2-40B4-BE49-F238E27FC236}">
                  <a16:creationId xmlns:a16="http://schemas.microsoft.com/office/drawing/2014/main" id="{BB81E1EC-92BF-434A-9705-F23212D70312}"/>
                </a:ext>
              </a:extLst>
            </p:cNvPr>
            <p:cNvSpPr>
              <a:spLocks/>
            </p:cNvSpPr>
            <p:nvPr userDrawn="1"/>
          </p:nvSpPr>
          <p:spPr bwMode="auto">
            <a:xfrm>
              <a:off x="4046" y="3619"/>
              <a:ext cx="114" cy="148"/>
            </a:xfrm>
            <a:custGeom>
              <a:avLst/>
              <a:gdLst>
                <a:gd name="T0" fmla="*/ 0 w 114"/>
                <a:gd name="T1" fmla="*/ 0 h 148"/>
                <a:gd name="T2" fmla="*/ 17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100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7" y="0"/>
                  </a:lnTo>
                  <a:lnTo>
                    <a:pt x="100" y="124"/>
                  </a:lnTo>
                  <a:lnTo>
                    <a:pt x="100" y="124"/>
                  </a:lnTo>
                  <a:lnTo>
                    <a:pt x="100" y="0"/>
                  </a:lnTo>
                  <a:lnTo>
                    <a:pt x="114" y="0"/>
                  </a:lnTo>
                  <a:lnTo>
                    <a:pt x="114" y="148"/>
                  </a:lnTo>
                  <a:lnTo>
                    <a:pt x="100"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3" name="Freeform 13">
              <a:extLst>
                <a:ext uri="{FF2B5EF4-FFF2-40B4-BE49-F238E27FC236}">
                  <a16:creationId xmlns:a16="http://schemas.microsoft.com/office/drawing/2014/main" id="{BA68DF3F-C2CC-4AF4-AC8B-56E8B9EAA6FC}"/>
                </a:ext>
              </a:extLst>
            </p:cNvPr>
            <p:cNvSpPr>
              <a:spLocks noEditPoints="1"/>
            </p:cNvSpPr>
            <p:nvPr userDrawn="1"/>
          </p:nvSpPr>
          <p:spPr bwMode="auto">
            <a:xfrm>
              <a:off x="4177" y="3619"/>
              <a:ext cx="130" cy="148"/>
            </a:xfrm>
            <a:custGeom>
              <a:avLst/>
              <a:gdLst>
                <a:gd name="T0" fmla="*/ 59 w 130"/>
                <a:gd name="T1" fmla="*/ 0 h 148"/>
                <a:gd name="T2" fmla="*/ 73 w 130"/>
                <a:gd name="T3" fmla="*/ 0 h 148"/>
                <a:gd name="T4" fmla="*/ 130 w 130"/>
                <a:gd name="T5" fmla="*/ 148 h 148"/>
                <a:gd name="T6" fmla="*/ 116 w 130"/>
                <a:gd name="T7" fmla="*/ 148 h 148"/>
                <a:gd name="T8" fmla="*/ 99 w 130"/>
                <a:gd name="T9" fmla="*/ 100 h 148"/>
                <a:gd name="T10" fmla="*/ 33 w 130"/>
                <a:gd name="T11" fmla="*/ 100 h 148"/>
                <a:gd name="T12" fmla="*/ 16 w 130"/>
                <a:gd name="T13" fmla="*/ 148 h 148"/>
                <a:gd name="T14" fmla="*/ 0 w 130"/>
                <a:gd name="T15" fmla="*/ 148 h 148"/>
                <a:gd name="T16" fmla="*/ 59 w 130"/>
                <a:gd name="T17" fmla="*/ 0 h 148"/>
                <a:gd name="T18" fmla="*/ 38 w 130"/>
                <a:gd name="T19" fmla="*/ 89 h 148"/>
                <a:gd name="T20" fmla="*/ 95 w 130"/>
                <a:gd name="T21" fmla="*/ 89 h 148"/>
                <a:gd name="T22" fmla="*/ 66 w 130"/>
                <a:gd name="T23" fmla="*/ 15 h 148"/>
                <a:gd name="T24" fmla="*/ 38 w 130"/>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48">
                  <a:moveTo>
                    <a:pt x="59" y="0"/>
                  </a:moveTo>
                  <a:lnTo>
                    <a:pt x="73" y="0"/>
                  </a:lnTo>
                  <a:lnTo>
                    <a:pt x="130" y="148"/>
                  </a:lnTo>
                  <a:lnTo>
                    <a:pt x="116" y="148"/>
                  </a:lnTo>
                  <a:lnTo>
                    <a:pt x="99" y="100"/>
                  </a:lnTo>
                  <a:lnTo>
                    <a:pt x="33" y="100"/>
                  </a:lnTo>
                  <a:lnTo>
                    <a:pt x="16" y="148"/>
                  </a:lnTo>
                  <a:lnTo>
                    <a:pt x="0" y="148"/>
                  </a:lnTo>
                  <a:lnTo>
                    <a:pt x="59" y="0"/>
                  </a:lnTo>
                  <a:close/>
                  <a:moveTo>
                    <a:pt x="38" y="89"/>
                  </a:moveTo>
                  <a:lnTo>
                    <a:pt x="95" y="89"/>
                  </a:lnTo>
                  <a:lnTo>
                    <a:pt x="66" y="15"/>
                  </a:lnTo>
                  <a:lnTo>
                    <a:pt x="3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4" name="Freeform 14">
              <a:extLst>
                <a:ext uri="{FF2B5EF4-FFF2-40B4-BE49-F238E27FC236}">
                  <a16:creationId xmlns:a16="http://schemas.microsoft.com/office/drawing/2014/main" id="{B3182197-7F6D-4581-B600-0F9427545EA8}"/>
                </a:ext>
              </a:extLst>
            </p:cNvPr>
            <p:cNvSpPr>
              <a:spLocks/>
            </p:cNvSpPr>
            <p:nvPr userDrawn="1"/>
          </p:nvSpPr>
          <p:spPr bwMode="auto">
            <a:xfrm>
              <a:off x="4293" y="3619"/>
              <a:ext cx="114" cy="148"/>
            </a:xfrm>
            <a:custGeom>
              <a:avLst/>
              <a:gdLst>
                <a:gd name="T0" fmla="*/ 0 w 114"/>
                <a:gd name="T1" fmla="*/ 0 h 148"/>
                <a:gd name="T2" fmla="*/ 114 w 114"/>
                <a:gd name="T3" fmla="*/ 0 h 148"/>
                <a:gd name="T4" fmla="*/ 114 w 114"/>
                <a:gd name="T5" fmla="*/ 12 h 148"/>
                <a:gd name="T6" fmla="*/ 64 w 114"/>
                <a:gd name="T7" fmla="*/ 12 h 148"/>
                <a:gd name="T8" fmla="*/ 64 w 114"/>
                <a:gd name="T9" fmla="*/ 148 h 148"/>
                <a:gd name="T10" fmla="*/ 50 w 114"/>
                <a:gd name="T11" fmla="*/ 148 h 148"/>
                <a:gd name="T12" fmla="*/ 50 w 114"/>
                <a:gd name="T13" fmla="*/ 12 h 148"/>
                <a:gd name="T14" fmla="*/ 0 w 114"/>
                <a:gd name="T15" fmla="*/ 12 h 148"/>
                <a:gd name="T16" fmla="*/ 0 w 114"/>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48">
                  <a:moveTo>
                    <a:pt x="0" y="0"/>
                  </a:moveTo>
                  <a:lnTo>
                    <a:pt x="114" y="0"/>
                  </a:lnTo>
                  <a:lnTo>
                    <a:pt x="114" y="12"/>
                  </a:lnTo>
                  <a:lnTo>
                    <a:pt x="64" y="12"/>
                  </a:lnTo>
                  <a:lnTo>
                    <a:pt x="64" y="148"/>
                  </a:lnTo>
                  <a:lnTo>
                    <a:pt x="50" y="148"/>
                  </a:lnTo>
                  <a:lnTo>
                    <a:pt x="50"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5" name="Rectangle 15">
              <a:extLst>
                <a:ext uri="{FF2B5EF4-FFF2-40B4-BE49-F238E27FC236}">
                  <a16:creationId xmlns:a16="http://schemas.microsoft.com/office/drawing/2014/main" id="{094EB0E8-6644-4E38-996A-90EA78D0A5CC}"/>
                </a:ext>
              </a:extLst>
            </p:cNvPr>
            <p:cNvSpPr>
              <a:spLocks noChangeArrowheads="1"/>
            </p:cNvSpPr>
            <p:nvPr userDrawn="1"/>
          </p:nvSpPr>
          <p:spPr bwMode="auto">
            <a:xfrm>
              <a:off x="4421" y="3619"/>
              <a:ext cx="15"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6" name="Freeform 16">
              <a:extLst>
                <a:ext uri="{FF2B5EF4-FFF2-40B4-BE49-F238E27FC236}">
                  <a16:creationId xmlns:a16="http://schemas.microsoft.com/office/drawing/2014/main" id="{E7EB482A-CB21-4741-959E-3B2084EFDD8E}"/>
                </a:ext>
              </a:extLst>
            </p:cNvPr>
            <p:cNvSpPr>
              <a:spLocks noEditPoints="1"/>
            </p:cNvSpPr>
            <p:nvPr userDrawn="1"/>
          </p:nvSpPr>
          <p:spPr bwMode="auto">
            <a:xfrm>
              <a:off x="4457" y="3617"/>
              <a:ext cx="138" cy="153"/>
            </a:xfrm>
            <a:custGeom>
              <a:avLst/>
              <a:gdLst>
                <a:gd name="T0" fmla="*/ 29 w 58"/>
                <a:gd name="T1" fmla="*/ 0 h 64"/>
                <a:gd name="T2" fmla="*/ 58 w 58"/>
                <a:gd name="T3" fmla="*/ 32 h 64"/>
                <a:gd name="T4" fmla="*/ 29 w 58"/>
                <a:gd name="T5" fmla="*/ 64 h 64"/>
                <a:gd name="T6" fmla="*/ 0 w 58"/>
                <a:gd name="T7" fmla="*/ 32 h 64"/>
                <a:gd name="T8" fmla="*/ 29 w 58"/>
                <a:gd name="T9" fmla="*/ 0 h 64"/>
                <a:gd name="T10" fmla="*/ 29 w 58"/>
                <a:gd name="T11" fmla="*/ 59 h 64"/>
                <a:gd name="T12" fmla="*/ 52 w 58"/>
                <a:gd name="T13" fmla="*/ 32 h 64"/>
                <a:gd name="T14" fmla="*/ 29 w 58"/>
                <a:gd name="T15" fmla="*/ 5 h 64"/>
                <a:gd name="T16" fmla="*/ 6 w 58"/>
                <a:gd name="T17" fmla="*/ 32 h 64"/>
                <a:gd name="T18" fmla="*/ 29 w 58"/>
                <a:gd name="T19"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4">
                  <a:moveTo>
                    <a:pt x="29" y="0"/>
                  </a:moveTo>
                  <a:cubicBezTo>
                    <a:pt x="48" y="0"/>
                    <a:pt x="58" y="15"/>
                    <a:pt x="58" y="32"/>
                  </a:cubicBezTo>
                  <a:cubicBezTo>
                    <a:pt x="58" y="49"/>
                    <a:pt x="48" y="64"/>
                    <a:pt x="29" y="64"/>
                  </a:cubicBezTo>
                  <a:cubicBezTo>
                    <a:pt x="10" y="64"/>
                    <a:pt x="0" y="49"/>
                    <a:pt x="0" y="32"/>
                  </a:cubicBezTo>
                  <a:cubicBezTo>
                    <a:pt x="0" y="15"/>
                    <a:pt x="10" y="0"/>
                    <a:pt x="29" y="0"/>
                  </a:cubicBezTo>
                  <a:close/>
                  <a:moveTo>
                    <a:pt x="29" y="59"/>
                  </a:moveTo>
                  <a:cubicBezTo>
                    <a:pt x="45" y="59"/>
                    <a:pt x="52" y="45"/>
                    <a:pt x="52" y="32"/>
                  </a:cubicBezTo>
                  <a:cubicBezTo>
                    <a:pt x="52" y="18"/>
                    <a:pt x="45" y="5"/>
                    <a:pt x="29" y="5"/>
                  </a:cubicBezTo>
                  <a:cubicBezTo>
                    <a:pt x="13" y="5"/>
                    <a:pt x="6" y="18"/>
                    <a:pt x="6" y="32"/>
                  </a:cubicBezTo>
                  <a:cubicBezTo>
                    <a:pt x="6" y="45"/>
                    <a:pt x="13"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7" name="Freeform 17">
              <a:extLst>
                <a:ext uri="{FF2B5EF4-FFF2-40B4-BE49-F238E27FC236}">
                  <a16:creationId xmlns:a16="http://schemas.microsoft.com/office/drawing/2014/main" id="{668B01ED-F23A-4C52-BCF1-1335D7A8819B}"/>
                </a:ext>
              </a:extLst>
            </p:cNvPr>
            <p:cNvSpPr>
              <a:spLocks/>
            </p:cNvSpPr>
            <p:nvPr userDrawn="1"/>
          </p:nvSpPr>
          <p:spPr bwMode="auto">
            <a:xfrm>
              <a:off x="4616" y="3619"/>
              <a:ext cx="114" cy="148"/>
            </a:xfrm>
            <a:custGeom>
              <a:avLst/>
              <a:gdLst>
                <a:gd name="T0" fmla="*/ 0 w 114"/>
                <a:gd name="T1" fmla="*/ 0 h 148"/>
                <a:gd name="T2" fmla="*/ 14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100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00" y="124"/>
                  </a:lnTo>
                  <a:lnTo>
                    <a:pt x="100" y="124"/>
                  </a:lnTo>
                  <a:lnTo>
                    <a:pt x="100" y="0"/>
                  </a:lnTo>
                  <a:lnTo>
                    <a:pt x="114" y="0"/>
                  </a:lnTo>
                  <a:lnTo>
                    <a:pt x="114" y="148"/>
                  </a:lnTo>
                  <a:lnTo>
                    <a:pt x="100"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8" name="Freeform 18">
              <a:extLst>
                <a:ext uri="{FF2B5EF4-FFF2-40B4-BE49-F238E27FC236}">
                  <a16:creationId xmlns:a16="http://schemas.microsoft.com/office/drawing/2014/main" id="{658C4A0C-273E-4B92-91AF-943C6BF66B4F}"/>
                </a:ext>
              </a:extLst>
            </p:cNvPr>
            <p:cNvSpPr>
              <a:spLocks noEditPoints="1"/>
            </p:cNvSpPr>
            <p:nvPr userDrawn="1"/>
          </p:nvSpPr>
          <p:spPr bwMode="auto">
            <a:xfrm>
              <a:off x="4751" y="3619"/>
              <a:ext cx="131" cy="148"/>
            </a:xfrm>
            <a:custGeom>
              <a:avLst/>
              <a:gdLst>
                <a:gd name="T0" fmla="*/ 60 w 131"/>
                <a:gd name="T1" fmla="*/ 0 h 148"/>
                <a:gd name="T2" fmla="*/ 74 w 131"/>
                <a:gd name="T3" fmla="*/ 0 h 148"/>
                <a:gd name="T4" fmla="*/ 131 w 131"/>
                <a:gd name="T5" fmla="*/ 148 h 148"/>
                <a:gd name="T6" fmla="*/ 117 w 131"/>
                <a:gd name="T7" fmla="*/ 148 h 148"/>
                <a:gd name="T8" fmla="*/ 98 w 131"/>
                <a:gd name="T9" fmla="*/ 100 h 148"/>
                <a:gd name="T10" fmla="*/ 31 w 131"/>
                <a:gd name="T11" fmla="*/ 100 h 148"/>
                <a:gd name="T12" fmla="*/ 15 w 131"/>
                <a:gd name="T13" fmla="*/ 148 h 148"/>
                <a:gd name="T14" fmla="*/ 0 w 131"/>
                <a:gd name="T15" fmla="*/ 148 h 148"/>
                <a:gd name="T16" fmla="*/ 60 w 131"/>
                <a:gd name="T17" fmla="*/ 0 h 148"/>
                <a:gd name="T18" fmla="*/ 36 w 131"/>
                <a:gd name="T19" fmla="*/ 89 h 148"/>
                <a:gd name="T20" fmla="*/ 93 w 131"/>
                <a:gd name="T21" fmla="*/ 89 h 148"/>
                <a:gd name="T22" fmla="*/ 67 w 131"/>
                <a:gd name="T23" fmla="*/ 15 h 148"/>
                <a:gd name="T24" fmla="*/ 36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60" y="0"/>
                  </a:moveTo>
                  <a:lnTo>
                    <a:pt x="74" y="0"/>
                  </a:lnTo>
                  <a:lnTo>
                    <a:pt x="131" y="148"/>
                  </a:lnTo>
                  <a:lnTo>
                    <a:pt x="117" y="148"/>
                  </a:lnTo>
                  <a:lnTo>
                    <a:pt x="98" y="100"/>
                  </a:lnTo>
                  <a:lnTo>
                    <a:pt x="31" y="100"/>
                  </a:lnTo>
                  <a:lnTo>
                    <a:pt x="15" y="148"/>
                  </a:lnTo>
                  <a:lnTo>
                    <a:pt x="0" y="148"/>
                  </a:lnTo>
                  <a:lnTo>
                    <a:pt x="60" y="0"/>
                  </a:lnTo>
                  <a:close/>
                  <a:moveTo>
                    <a:pt x="36" y="89"/>
                  </a:moveTo>
                  <a:lnTo>
                    <a:pt x="93" y="89"/>
                  </a:lnTo>
                  <a:lnTo>
                    <a:pt x="67" y="15"/>
                  </a:lnTo>
                  <a:lnTo>
                    <a:pt x="36"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9" name="Freeform 19">
              <a:extLst>
                <a:ext uri="{FF2B5EF4-FFF2-40B4-BE49-F238E27FC236}">
                  <a16:creationId xmlns:a16="http://schemas.microsoft.com/office/drawing/2014/main" id="{176DE31E-0649-45CD-84E5-6D8BEA4B38DA}"/>
                </a:ext>
              </a:extLst>
            </p:cNvPr>
            <p:cNvSpPr>
              <a:spLocks/>
            </p:cNvSpPr>
            <p:nvPr userDrawn="1"/>
          </p:nvSpPr>
          <p:spPr bwMode="auto">
            <a:xfrm>
              <a:off x="4896" y="3619"/>
              <a:ext cx="95" cy="148"/>
            </a:xfrm>
            <a:custGeom>
              <a:avLst/>
              <a:gdLst>
                <a:gd name="T0" fmla="*/ 0 w 95"/>
                <a:gd name="T1" fmla="*/ 0 h 148"/>
                <a:gd name="T2" fmla="*/ 12 w 95"/>
                <a:gd name="T3" fmla="*/ 0 h 148"/>
                <a:gd name="T4" fmla="*/ 12 w 95"/>
                <a:gd name="T5" fmla="*/ 136 h 148"/>
                <a:gd name="T6" fmla="*/ 95 w 95"/>
                <a:gd name="T7" fmla="*/ 136 h 148"/>
                <a:gd name="T8" fmla="*/ 95 w 95"/>
                <a:gd name="T9" fmla="*/ 148 h 148"/>
                <a:gd name="T10" fmla="*/ 0 w 95"/>
                <a:gd name="T11" fmla="*/ 148 h 148"/>
                <a:gd name="T12" fmla="*/ 0 w 95"/>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95" h="148">
                  <a:moveTo>
                    <a:pt x="0" y="0"/>
                  </a:moveTo>
                  <a:lnTo>
                    <a:pt x="12" y="0"/>
                  </a:lnTo>
                  <a:lnTo>
                    <a:pt x="12" y="136"/>
                  </a:lnTo>
                  <a:lnTo>
                    <a:pt x="95" y="136"/>
                  </a:lnTo>
                  <a:lnTo>
                    <a:pt x="95"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0" name="Freeform 20">
              <a:extLst>
                <a:ext uri="{FF2B5EF4-FFF2-40B4-BE49-F238E27FC236}">
                  <a16:creationId xmlns:a16="http://schemas.microsoft.com/office/drawing/2014/main" id="{77496BB2-F990-4FB1-B3DA-5EDBC1403BF7}"/>
                </a:ext>
              </a:extLst>
            </p:cNvPr>
            <p:cNvSpPr>
              <a:spLocks noEditPoints="1"/>
            </p:cNvSpPr>
            <p:nvPr userDrawn="1"/>
          </p:nvSpPr>
          <p:spPr bwMode="auto">
            <a:xfrm>
              <a:off x="5036" y="3619"/>
              <a:ext cx="114" cy="148"/>
            </a:xfrm>
            <a:custGeom>
              <a:avLst/>
              <a:gdLst>
                <a:gd name="T0" fmla="*/ 0 w 48"/>
                <a:gd name="T1" fmla="*/ 0 h 62"/>
                <a:gd name="T2" fmla="*/ 28 w 48"/>
                <a:gd name="T3" fmla="*/ 0 h 62"/>
                <a:gd name="T4" fmla="*/ 46 w 48"/>
                <a:gd name="T5" fmla="*/ 16 h 62"/>
                <a:gd name="T6" fmla="*/ 35 w 48"/>
                <a:gd name="T7" fmla="*/ 32 h 62"/>
                <a:gd name="T8" fmla="*/ 35 w 48"/>
                <a:gd name="T9" fmla="*/ 32 h 62"/>
                <a:gd name="T10" fmla="*/ 45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7 w 48"/>
                <a:gd name="T31" fmla="*/ 29 h 62"/>
                <a:gd name="T32" fmla="*/ 41 w 48"/>
                <a:gd name="T33" fmla="*/ 17 h 62"/>
                <a:gd name="T34" fmla="*/ 27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6" y="5"/>
                    <a:pt x="46" y="16"/>
                  </a:cubicBezTo>
                  <a:cubicBezTo>
                    <a:pt x="46" y="24"/>
                    <a:pt x="42" y="30"/>
                    <a:pt x="35" y="32"/>
                  </a:cubicBezTo>
                  <a:cubicBezTo>
                    <a:pt x="35" y="32"/>
                    <a:pt x="35" y="32"/>
                    <a:pt x="35" y="32"/>
                  </a:cubicBezTo>
                  <a:cubicBezTo>
                    <a:pt x="43" y="33"/>
                    <a:pt x="45" y="38"/>
                    <a:pt x="45"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7" y="29"/>
                    <a:pt x="27" y="29"/>
                    <a:pt x="27" y="29"/>
                  </a:cubicBezTo>
                  <a:cubicBezTo>
                    <a:pt x="35" y="29"/>
                    <a:pt x="41" y="25"/>
                    <a:pt x="41" y="17"/>
                  </a:cubicBezTo>
                  <a:cubicBezTo>
                    <a:pt x="41" y="10"/>
                    <a:pt x="36" y="5"/>
                    <a:pt x="27"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1" name="Freeform 21">
              <a:extLst>
                <a:ext uri="{FF2B5EF4-FFF2-40B4-BE49-F238E27FC236}">
                  <a16:creationId xmlns:a16="http://schemas.microsoft.com/office/drawing/2014/main" id="{2EE60BA3-A182-4F5A-87A0-0BACC21419F5}"/>
                </a:ext>
              </a:extLst>
            </p:cNvPr>
            <p:cNvSpPr>
              <a:spLocks/>
            </p:cNvSpPr>
            <p:nvPr userDrawn="1"/>
          </p:nvSpPr>
          <p:spPr bwMode="auto">
            <a:xfrm>
              <a:off x="5172" y="3619"/>
              <a:ext cx="102" cy="148"/>
            </a:xfrm>
            <a:custGeom>
              <a:avLst/>
              <a:gdLst>
                <a:gd name="T0" fmla="*/ 0 w 102"/>
                <a:gd name="T1" fmla="*/ 0 h 148"/>
                <a:gd name="T2" fmla="*/ 99 w 102"/>
                <a:gd name="T3" fmla="*/ 0 h 148"/>
                <a:gd name="T4" fmla="*/ 99 w 102"/>
                <a:gd name="T5" fmla="*/ 12 h 148"/>
                <a:gd name="T6" fmla="*/ 14 w 102"/>
                <a:gd name="T7" fmla="*/ 12 h 148"/>
                <a:gd name="T8" fmla="*/ 14 w 102"/>
                <a:gd name="T9" fmla="*/ 65 h 148"/>
                <a:gd name="T10" fmla="*/ 95 w 102"/>
                <a:gd name="T11" fmla="*/ 65 h 148"/>
                <a:gd name="T12" fmla="*/ 95 w 102"/>
                <a:gd name="T13" fmla="*/ 77 h 148"/>
                <a:gd name="T14" fmla="*/ 14 w 102"/>
                <a:gd name="T15" fmla="*/ 77 h 148"/>
                <a:gd name="T16" fmla="*/ 14 w 102"/>
                <a:gd name="T17" fmla="*/ 136 h 148"/>
                <a:gd name="T18" fmla="*/ 102 w 102"/>
                <a:gd name="T19" fmla="*/ 136 h 148"/>
                <a:gd name="T20" fmla="*/ 102 w 102"/>
                <a:gd name="T21" fmla="*/ 148 h 148"/>
                <a:gd name="T22" fmla="*/ 0 w 102"/>
                <a:gd name="T23" fmla="*/ 148 h 148"/>
                <a:gd name="T24" fmla="*/ 0 w 102"/>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0"/>
                  </a:moveTo>
                  <a:lnTo>
                    <a:pt x="99" y="0"/>
                  </a:lnTo>
                  <a:lnTo>
                    <a:pt x="99" y="12"/>
                  </a:lnTo>
                  <a:lnTo>
                    <a:pt x="14" y="12"/>
                  </a:lnTo>
                  <a:lnTo>
                    <a:pt x="14" y="65"/>
                  </a:lnTo>
                  <a:lnTo>
                    <a:pt x="95" y="65"/>
                  </a:lnTo>
                  <a:lnTo>
                    <a:pt x="95" y="77"/>
                  </a:lnTo>
                  <a:lnTo>
                    <a:pt x="14" y="77"/>
                  </a:lnTo>
                  <a:lnTo>
                    <a:pt x="14" y="136"/>
                  </a:lnTo>
                  <a:lnTo>
                    <a:pt x="102" y="136"/>
                  </a:lnTo>
                  <a:lnTo>
                    <a:pt x="102"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2" name="Freeform 22">
              <a:extLst>
                <a:ext uri="{FF2B5EF4-FFF2-40B4-BE49-F238E27FC236}">
                  <a16:creationId xmlns:a16="http://schemas.microsoft.com/office/drawing/2014/main" id="{79C4BF54-DB13-4FFD-8AB3-30C8CCF0894A}"/>
                </a:ext>
              </a:extLst>
            </p:cNvPr>
            <p:cNvSpPr>
              <a:spLocks/>
            </p:cNvSpPr>
            <p:nvPr userDrawn="1"/>
          </p:nvSpPr>
          <p:spPr bwMode="auto">
            <a:xfrm>
              <a:off x="5283" y="3617"/>
              <a:ext cx="114" cy="153"/>
            </a:xfrm>
            <a:custGeom>
              <a:avLst/>
              <a:gdLst>
                <a:gd name="T0" fmla="*/ 6 w 48"/>
                <a:gd name="T1" fmla="*/ 42 h 64"/>
                <a:gd name="T2" fmla="*/ 26 w 48"/>
                <a:gd name="T3" fmla="*/ 59 h 64"/>
                <a:gd name="T4" fmla="*/ 43 w 48"/>
                <a:gd name="T5" fmla="*/ 46 h 64"/>
                <a:gd name="T6" fmla="*/ 30 w 48"/>
                <a:gd name="T7" fmla="*/ 35 h 64"/>
                <a:gd name="T8" fmla="*/ 16 w 48"/>
                <a:gd name="T9" fmla="*/ 32 h 64"/>
                <a:gd name="T10" fmla="*/ 3 w 48"/>
                <a:gd name="T11" fmla="*/ 17 h 64"/>
                <a:gd name="T12" fmla="*/ 24 w 48"/>
                <a:gd name="T13" fmla="*/ 0 h 64"/>
                <a:gd name="T14" fmla="*/ 46 w 48"/>
                <a:gd name="T15" fmla="*/ 19 h 64"/>
                <a:gd name="T16" fmla="*/ 40 w 48"/>
                <a:gd name="T17" fmla="*/ 19 h 64"/>
                <a:gd name="T18" fmla="*/ 24 w 48"/>
                <a:gd name="T19" fmla="*/ 5 h 64"/>
                <a:gd name="T20" fmla="*/ 8 w 48"/>
                <a:gd name="T21" fmla="*/ 17 h 64"/>
                <a:gd name="T22" fmla="*/ 18 w 48"/>
                <a:gd name="T23" fmla="*/ 26 h 64"/>
                <a:gd name="T24" fmla="*/ 33 w 48"/>
                <a:gd name="T25" fmla="*/ 30 h 64"/>
                <a:gd name="T26" fmla="*/ 48 w 48"/>
                <a:gd name="T27" fmla="*/ 46 h 64"/>
                <a:gd name="T28" fmla="*/ 25 w 48"/>
                <a:gd name="T29" fmla="*/ 64 h 64"/>
                <a:gd name="T30" fmla="*/ 1 w 48"/>
                <a:gd name="T31" fmla="*/ 42 h 64"/>
                <a:gd name="T32" fmla="*/ 6 w 48"/>
                <a:gd name="T33"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64">
                  <a:moveTo>
                    <a:pt x="6" y="42"/>
                  </a:moveTo>
                  <a:cubicBezTo>
                    <a:pt x="6" y="55"/>
                    <a:pt x="15" y="59"/>
                    <a:pt x="26" y="59"/>
                  </a:cubicBezTo>
                  <a:cubicBezTo>
                    <a:pt x="33" y="59"/>
                    <a:pt x="43" y="55"/>
                    <a:pt x="43" y="46"/>
                  </a:cubicBezTo>
                  <a:cubicBezTo>
                    <a:pt x="43" y="39"/>
                    <a:pt x="36" y="37"/>
                    <a:pt x="30" y="35"/>
                  </a:cubicBezTo>
                  <a:cubicBezTo>
                    <a:pt x="16" y="32"/>
                    <a:pt x="16" y="32"/>
                    <a:pt x="16" y="32"/>
                  </a:cubicBezTo>
                  <a:cubicBezTo>
                    <a:pt x="9" y="30"/>
                    <a:pt x="3" y="27"/>
                    <a:pt x="3" y="17"/>
                  </a:cubicBezTo>
                  <a:cubicBezTo>
                    <a:pt x="3" y="11"/>
                    <a:pt x="6" y="0"/>
                    <a:pt x="24" y="0"/>
                  </a:cubicBezTo>
                  <a:cubicBezTo>
                    <a:pt x="36" y="0"/>
                    <a:pt x="46" y="6"/>
                    <a:pt x="46" y="19"/>
                  </a:cubicBezTo>
                  <a:cubicBezTo>
                    <a:pt x="40" y="19"/>
                    <a:pt x="40" y="19"/>
                    <a:pt x="40" y="19"/>
                  </a:cubicBezTo>
                  <a:cubicBezTo>
                    <a:pt x="40" y="10"/>
                    <a:pt x="32" y="5"/>
                    <a:pt x="24" y="5"/>
                  </a:cubicBezTo>
                  <a:cubicBezTo>
                    <a:pt x="16" y="5"/>
                    <a:pt x="8" y="8"/>
                    <a:pt x="8" y="17"/>
                  </a:cubicBezTo>
                  <a:cubicBezTo>
                    <a:pt x="8" y="23"/>
                    <a:pt x="13" y="25"/>
                    <a:pt x="18" y="26"/>
                  </a:cubicBezTo>
                  <a:cubicBezTo>
                    <a:pt x="33" y="30"/>
                    <a:pt x="33" y="30"/>
                    <a:pt x="33" y="30"/>
                  </a:cubicBezTo>
                  <a:cubicBezTo>
                    <a:pt x="41" y="32"/>
                    <a:pt x="48" y="36"/>
                    <a:pt x="48" y="46"/>
                  </a:cubicBezTo>
                  <a:cubicBezTo>
                    <a:pt x="48" y="50"/>
                    <a:pt x="47" y="64"/>
                    <a:pt x="25" y="64"/>
                  </a:cubicBezTo>
                  <a:cubicBezTo>
                    <a:pt x="11" y="64"/>
                    <a:pt x="0" y="57"/>
                    <a:pt x="1" y="42"/>
                  </a:cubicBezTo>
                  <a:lnTo>
                    <a:pt x="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3" name="Rectangle 23">
              <a:extLst>
                <a:ext uri="{FF2B5EF4-FFF2-40B4-BE49-F238E27FC236}">
                  <a16:creationId xmlns:a16="http://schemas.microsoft.com/office/drawing/2014/main" id="{A30586C5-783D-4604-8CF3-FFD35ADCEC22}"/>
                </a:ext>
              </a:extLst>
            </p:cNvPr>
            <p:cNvSpPr>
              <a:spLocks noChangeArrowheads="1"/>
            </p:cNvSpPr>
            <p:nvPr userDrawn="1"/>
          </p:nvSpPr>
          <p:spPr bwMode="auto">
            <a:xfrm>
              <a:off x="5421" y="3619"/>
              <a:ext cx="14"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4" name="Freeform 24">
              <a:extLst>
                <a:ext uri="{FF2B5EF4-FFF2-40B4-BE49-F238E27FC236}">
                  <a16:creationId xmlns:a16="http://schemas.microsoft.com/office/drawing/2014/main" id="{5DBE1403-AB1B-4A52-A78D-C98428A1ED4D}"/>
                </a:ext>
              </a:extLst>
            </p:cNvPr>
            <p:cNvSpPr>
              <a:spLocks noEditPoints="1"/>
            </p:cNvSpPr>
            <p:nvPr userDrawn="1"/>
          </p:nvSpPr>
          <p:spPr bwMode="auto">
            <a:xfrm>
              <a:off x="5466" y="3619"/>
              <a:ext cx="116" cy="148"/>
            </a:xfrm>
            <a:custGeom>
              <a:avLst/>
              <a:gdLst>
                <a:gd name="T0" fmla="*/ 0 w 49"/>
                <a:gd name="T1" fmla="*/ 0 h 62"/>
                <a:gd name="T2" fmla="*/ 21 w 49"/>
                <a:gd name="T3" fmla="*/ 0 h 62"/>
                <a:gd name="T4" fmla="*/ 49 w 49"/>
                <a:gd name="T5" fmla="*/ 31 h 62"/>
                <a:gd name="T6" fmla="*/ 21 w 49"/>
                <a:gd name="T7" fmla="*/ 62 h 62"/>
                <a:gd name="T8" fmla="*/ 0 w 49"/>
                <a:gd name="T9" fmla="*/ 62 h 62"/>
                <a:gd name="T10" fmla="*/ 0 w 49"/>
                <a:gd name="T11" fmla="*/ 0 h 62"/>
                <a:gd name="T12" fmla="*/ 5 w 49"/>
                <a:gd name="T13" fmla="*/ 57 h 62"/>
                <a:gd name="T14" fmla="*/ 18 w 49"/>
                <a:gd name="T15" fmla="*/ 57 h 62"/>
                <a:gd name="T16" fmla="*/ 43 w 49"/>
                <a:gd name="T17" fmla="*/ 31 h 62"/>
                <a:gd name="T18" fmla="*/ 18 w 49"/>
                <a:gd name="T19" fmla="*/ 5 h 62"/>
                <a:gd name="T20" fmla="*/ 5 w 49"/>
                <a:gd name="T21" fmla="*/ 5 h 62"/>
                <a:gd name="T22" fmla="*/ 5 w 49"/>
                <a:gd name="T23"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62">
                  <a:moveTo>
                    <a:pt x="0" y="0"/>
                  </a:moveTo>
                  <a:cubicBezTo>
                    <a:pt x="21" y="0"/>
                    <a:pt x="21" y="0"/>
                    <a:pt x="21" y="0"/>
                  </a:cubicBezTo>
                  <a:cubicBezTo>
                    <a:pt x="39" y="1"/>
                    <a:pt x="49" y="11"/>
                    <a:pt x="49" y="31"/>
                  </a:cubicBezTo>
                  <a:cubicBezTo>
                    <a:pt x="49" y="51"/>
                    <a:pt x="39" y="61"/>
                    <a:pt x="21" y="62"/>
                  </a:cubicBezTo>
                  <a:cubicBezTo>
                    <a:pt x="0" y="62"/>
                    <a:pt x="0" y="62"/>
                    <a:pt x="0" y="62"/>
                  </a:cubicBezTo>
                  <a:lnTo>
                    <a:pt x="0" y="0"/>
                  </a:lnTo>
                  <a:close/>
                  <a:moveTo>
                    <a:pt x="5" y="57"/>
                  </a:moveTo>
                  <a:cubicBezTo>
                    <a:pt x="18" y="57"/>
                    <a:pt x="18" y="57"/>
                    <a:pt x="18" y="57"/>
                  </a:cubicBezTo>
                  <a:cubicBezTo>
                    <a:pt x="35" y="57"/>
                    <a:pt x="43" y="49"/>
                    <a:pt x="43" y="31"/>
                  </a:cubicBezTo>
                  <a:cubicBezTo>
                    <a:pt x="43" y="13"/>
                    <a:pt x="35" y="5"/>
                    <a:pt x="18" y="5"/>
                  </a:cubicBezTo>
                  <a:cubicBezTo>
                    <a:pt x="5" y="5"/>
                    <a:pt x="5" y="5"/>
                    <a:pt x="5" y="5"/>
                  </a:cubicBezTo>
                  <a:lnTo>
                    <a:pt x="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5" name="Freeform 25">
              <a:extLst>
                <a:ext uri="{FF2B5EF4-FFF2-40B4-BE49-F238E27FC236}">
                  <a16:creationId xmlns:a16="http://schemas.microsoft.com/office/drawing/2014/main" id="{D6C85712-6C17-4752-9047-9EEFFDA6068A}"/>
                </a:ext>
              </a:extLst>
            </p:cNvPr>
            <p:cNvSpPr>
              <a:spLocks/>
            </p:cNvSpPr>
            <p:nvPr userDrawn="1"/>
          </p:nvSpPr>
          <p:spPr bwMode="auto">
            <a:xfrm>
              <a:off x="5604" y="3619"/>
              <a:ext cx="102" cy="148"/>
            </a:xfrm>
            <a:custGeom>
              <a:avLst/>
              <a:gdLst>
                <a:gd name="T0" fmla="*/ 0 w 102"/>
                <a:gd name="T1" fmla="*/ 0 h 148"/>
                <a:gd name="T2" fmla="*/ 100 w 102"/>
                <a:gd name="T3" fmla="*/ 0 h 148"/>
                <a:gd name="T4" fmla="*/ 100 w 102"/>
                <a:gd name="T5" fmla="*/ 12 h 148"/>
                <a:gd name="T6" fmla="*/ 14 w 102"/>
                <a:gd name="T7" fmla="*/ 12 h 148"/>
                <a:gd name="T8" fmla="*/ 14 w 102"/>
                <a:gd name="T9" fmla="*/ 65 h 148"/>
                <a:gd name="T10" fmla="*/ 95 w 102"/>
                <a:gd name="T11" fmla="*/ 65 h 148"/>
                <a:gd name="T12" fmla="*/ 95 w 102"/>
                <a:gd name="T13" fmla="*/ 77 h 148"/>
                <a:gd name="T14" fmla="*/ 14 w 102"/>
                <a:gd name="T15" fmla="*/ 77 h 148"/>
                <a:gd name="T16" fmla="*/ 14 w 102"/>
                <a:gd name="T17" fmla="*/ 136 h 148"/>
                <a:gd name="T18" fmla="*/ 102 w 102"/>
                <a:gd name="T19" fmla="*/ 136 h 148"/>
                <a:gd name="T20" fmla="*/ 102 w 102"/>
                <a:gd name="T21" fmla="*/ 148 h 148"/>
                <a:gd name="T22" fmla="*/ 0 w 102"/>
                <a:gd name="T23" fmla="*/ 148 h 148"/>
                <a:gd name="T24" fmla="*/ 0 w 102"/>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0"/>
                  </a:moveTo>
                  <a:lnTo>
                    <a:pt x="100" y="0"/>
                  </a:lnTo>
                  <a:lnTo>
                    <a:pt x="100" y="12"/>
                  </a:lnTo>
                  <a:lnTo>
                    <a:pt x="14" y="12"/>
                  </a:lnTo>
                  <a:lnTo>
                    <a:pt x="14" y="65"/>
                  </a:lnTo>
                  <a:lnTo>
                    <a:pt x="95" y="65"/>
                  </a:lnTo>
                  <a:lnTo>
                    <a:pt x="95" y="77"/>
                  </a:lnTo>
                  <a:lnTo>
                    <a:pt x="14" y="77"/>
                  </a:lnTo>
                  <a:lnTo>
                    <a:pt x="14" y="136"/>
                  </a:lnTo>
                  <a:lnTo>
                    <a:pt x="102" y="136"/>
                  </a:lnTo>
                  <a:lnTo>
                    <a:pt x="102"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6" name="Freeform 26">
              <a:extLst>
                <a:ext uri="{FF2B5EF4-FFF2-40B4-BE49-F238E27FC236}">
                  <a16:creationId xmlns:a16="http://schemas.microsoft.com/office/drawing/2014/main" id="{E043B83F-BD84-449B-B165-3619D37F16DC}"/>
                </a:ext>
              </a:extLst>
            </p:cNvPr>
            <p:cNvSpPr>
              <a:spLocks/>
            </p:cNvSpPr>
            <p:nvPr userDrawn="1"/>
          </p:nvSpPr>
          <p:spPr bwMode="auto">
            <a:xfrm>
              <a:off x="5725" y="3619"/>
              <a:ext cx="114" cy="148"/>
            </a:xfrm>
            <a:custGeom>
              <a:avLst/>
              <a:gdLst>
                <a:gd name="T0" fmla="*/ 0 w 114"/>
                <a:gd name="T1" fmla="*/ 0 h 148"/>
                <a:gd name="T2" fmla="*/ 14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97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00" y="124"/>
                  </a:lnTo>
                  <a:lnTo>
                    <a:pt x="100" y="124"/>
                  </a:lnTo>
                  <a:lnTo>
                    <a:pt x="100" y="0"/>
                  </a:lnTo>
                  <a:lnTo>
                    <a:pt x="114" y="0"/>
                  </a:lnTo>
                  <a:lnTo>
                    <a:pt x="114" y="148"/>
                  </a:lnTo>
                  <a:lnTo>
                    <a:pt x="97"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7" name="Freeform 27">
              <a:extLst>
                <a:ext uri="{FF2B5EF4-FFF2-40B4-BE49-F238E27FC236}">
                  <a16:creationId xmlns:a16="http://schemas.microsoft.com/office/drawing/2014/main" id="{8F44FEA3-8BBD-4E1B-A787-A29B9747A999}"/>
                </a:ext>
              </a:extLst>
            </p:cNvPr>
            <p:cNvSpPr>
              <a:spLocks/>
            </p:cNvSpPr>
            <p:nvPr userDrawn="1"/>
          </p:nvSpPr>
          <p:spPr bwMode="auto">
            <a:xfrm>
              <a:off x="5851" y="3619"/>
              <a:ext cx="116" cy="148"/>
            </a:xfrm>
            <a:custGeom>
              <a:avLst/>
              <a:gdLst>
                <a:gd name="T0" fmla="*/ 0 w 116"/>
                <a:gd name="T1" fmla="*/ 0 h 148"/>
                <a:gd name="T2" fmla="*/ 116 w 116"/>
                <a:gd name="T3" fmla="*/ 0 h 148"/>
                <a:gd name="T4" fmla="*/ 116 w 116"/>
                <a:gd name="T5" fmla="*/ 12 h 148"/>
                <a:gd name="T6" fmla="*/ 66 w 116"/>
                <a:gd name="T7" fmla="*/ 12 h 148"/>
                <a:gd name="T8" fmla="*/ 66 w 116"/>
                <a:gd name="T9" fmla="*/ 148 h 148"/>
                <a:gd name="T10" fmla="*/ 52 w 116"/>
                <a:gd name="T11" fmla="*/ 148 h 148"/>
                <a:gd name="T12" fmla="*/ 52 w 116"/>
                <a:gd name="T13" fmla="*/ 12 h 148"/>
                <a:gd name="T14" fmla="*/ 0 w 116"/>
                <a:gd name="T15" fmla="*/ 12 h 148"/>
                <a:gd name="T16" fmla="*/ 0 w 116"/>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8">
                  <a:moveTo>
                    <a:pt x="0" y="0"/>
                  </a:moveTo>
                  <a:lnTo>
                    <a:pt x="116" y="0"/>
                  </a:lnTo>
                  <a:lnTo>
                    <a:pt x="116" y="12"/>
                  </a:lnTo>
                  <a:lnTo>
                    <a:pt x="66" y="12"/>
                  </a:lnTo>
                  <a:lnTo>
                    <a:pt x="66" y="148"/>
                  </a:lnTo>
                  <a:lnTo>
                    <a:pt x="52" y="148"/>
                  </a:lnTo>
                  <a:lnTo>
                    <a:pt x="52"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8" name="Freeform 28">
              <a:extLst>
                <a:ext uri="{FF2B5EF4-FFF2-40B4-BE49-F238E27FC236}">
                  <a16:creationId xmlns:a16="http://schemas.microsoft.com/office/drawing/2014/main" id="{C1BAF928-C017-49E2-A18F-42B716D84087}"/>
                </a:ext>
              </a:extLst>
            </p:cNvPr>
            <p:cNvSpPr>
              <a:spLocks/>
            </p:cNvSpPr>
            <p:nvPr userDrawn="1"/>
          </p:nvSpPr>
          <p:spPr bwMode="auto">
            <a:xfrm>
              <a:off x="6036" y="3619"/>
              <a:ext cx="140" cy="148"/>
            </a:xfrm>
            <a:custGeom>
              <a:avLst/>
              <a:gdLst>
                <a:gd name="T0" fmla="*/ 0 w 140"/>
                <a:gd name="T1" fmla="*/ 0 h 148"/>
                <a:gd name="T2" fmla="*/ 21 w 140"/>
                <a:gd name="T3" fmla="*/ 0 h 148"/>
                <a:gd name="T4" fmla="*/ 71 w 140"/>
                <a:gd name="T5" fmla="*/ 129 h 148"/>
                <a:gd name="T6" fmla="*/ 121 w 140"/>
                <a:gd name="T7" fmla="*/ 0 h 148"/>
                <a:gd name="T8" fmla="*/ 140 w 140"/>
                <a:gd name="T9" fmla="*/ 0 h 148"/>
                <a:gd name="T10" fmla="*/ 140 w 140"/>
                <a:gd name="T11" fmla="*/ 148 h 148"/>
                <a:gd name="T12" fmla="*/ 128 w 140"/>
                <a:gd name="T13" fmla="*/ 148 h 148"/>
                <a:gd name="T14" fmla="*/ 128 w 140"/>
                <a:gd name="T15" fmla="*/ 19 h 148"/>
                <a:gd name="T16" fmla="*/ 126 w 140"/>
                <a:gd name="T17" fmla="*/ 19 h 148"/>
                <a:gd name="T18" fmla="*/ 78 w 140"/>
                <a:gd name="T19" fmla="*/ 148 h 148"/>
                <a:gd name="T20" fmla="*/ 64 w 140"/>
                <a:gd name="T21" fmla="*/ 148 h 148"/>
                <a:gd name="T22" fmla="*/ 14 w 140"/>
                <a:gd name="T23" fmla="*/ 19 h 148"/>
                <a:gd name="T24" fmla="*/ 14 w 140"/>
                <a:gd name="T25" fmla="*/ 19 h 148"/>
                <a:gd name="T26" fmla="*/ 14 w 140"/>
                <a:gd name="T27" fmla="*/ 148 h 148"/>
                <a:gd name="T28" fmla="*/ 0 w 140"/>
                <a:gd name="T29" fmla="*/ 148 h 148"/>
                <a:gd name="T30" fmla="*/ 0 w 140"/>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48">
                  <a:moveTo>
                    <a:pt x="0" y="0"/>
                  </a:moveTo>
                  <a:lnTo>
                    <a:pt x="21" y="0"/>
                  </a:lnTo>
                  <a:lnTo>
                    <a:pt x="71" y="129"/>
                  </a:lnTo>
                  <a:lnTo>
                    <a:pt x="121" y="0"/>
                  </a:lnTo>
                  <a:lnTo>
                    <a:pt x="140" y="0"/>
                  </a:lnTo>
                  <a:lnTo>
                    <a:pt x="140" y="148"/>
                  </a:lnTo>
                  <a:lnTo>
                    <a:pt x="128" y="148"/>
                  </a:lnTo>
                  <a:lnTo>
                    <a:pt x="128" y="19"/>
                  </a:lnTo>
                  <a:lnTo>
                    <a:pt x="126" y="19"/>
                  </a:lnTo>
                  <a:lnTo>
                    <a:pt x="78" y="148"/>
                  </a:lnTo>
                  <a:lnTo>
                    <a:pt x="64" y="148"/>
                  </a:lnTo>
                  <a:lnTo>
                    <a:pt x="14" y="19"/>
                  </a:lnTo>
                  <a:lnTo>
                    <a:pt x="14" y="19"/>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9" name="Freeform 29">
              <a:extLst>
                <a:ext uri="{FF2B5EF4-FFF2-40B4-BE49-F238E27FC236}">
                  <a16:creationId xmlns:a16="http://schemas.microsoft.com/office/drawing/2014/main" id="{983DF2BA-BC87-498F-89A2-C991194856E1}"/>
                </a:ext>
              </a:extLst>
            </p:cNvPr>
            <p:cNvSpPr>
              <a:spLocks noEditPoints="1"/>
            </p:cNvSpPr>
            <p:nvPr userDrawn="1"/>
          </p:nvSpPr>
          <p:spPr bwMode="auto">
            <a:xfrm>
              <a:off x="6190" y="3619"/>
              <a:ext cx="131" cy="148"/>
            </a:xfrm>
            <a:custGeom>
              <a:avLst/>
              <a:gdLst>
                <a:gd name="T0" fmla="*/ 57 w 131"/>
                <a:gd name="T1" fmla="*/ 0 h 148"/>
                <a:gd name="T2" fmla="*/ 74 w 131"/>
                <a:gd name="T3" fmla="*/ 0 h 148"/>
                <a:gd name="T4" fmla="*/ 131 w 131"/>
                <a:gd name="T5" fmla="*/ 148 h 148"/>
                <a:gd name="T6" fmla="*/ 117 w 131"/>
                <a:gd name="T7" fmla="*/ 148 h 148"/>
                <a:gd name="T8" fmla="*/ 98 w 131"/>
                <a:gd name="T9" fmla="*/ 100 h 148"/>
                <a:gd name="T10" fmla="*/ 31 w 131"/>
                <a:gd name="T11" fmla="*/ 100 h 148"/>
                <a:gd name="T12" fmla="*/ 15 w 131"/>
                <a:gd name="T13" fmla="*/ 148 h 148"/>
                <a:gd name="T14" fmla="*/ 0 w 131"/>
                <a:gd name="T15" fmla="*/ 148 h 148"/>
                <a:gd name="T16" fmla="*/ 57 w 131"/>
                <a:gd name="T17" fmla="*/ 0 h 148"/>
                <a:gd name="T18" fmla="*/ 36 w 131"/>
                <a:gd name="T19" fmla="*/ 89 h 148"/>
                <a:gd name="T20" fmla="*/ 93 w 131"/>
                <a:gd name="T21" fmla="*/ 89 h 148"/>
                <a:gd name="T22" fmla="*/ 64 w 131"/>
                <a:gd name="T23" fmla="*/ 15 h 148"/>
                <a:gd name="T24" fmla="*/ 36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57" y="0"/>
                  </a:moveTo>
                  <a:lnTo>
                    <a:pt x="74" y="0"/>
                  </a:lnTo>
                  <a:lnTo>
                    <a:pt x="131" y="148"/>
                  </a:lnTo>
                  <a:lnTo>
                    <a:pt x="117" y="148"/>
                  </a:lnTo>
                  <a:lnTo>
                    <a:pt x="98" y="100"/>
                  </a:lnTo>
                  <a:lnTo>
                    <a:pt x="31" y="100"/>
                  </a:lnTo>
                  <a:lnTo>
                    <a:pt x="15" y="148"/>
                  </a:lnTo>
                  <a:lnTo>
                    <a:pt x="0" y="148"/>
                  </a:lnTo>
                  <a:lnTo>
                    <a:pt x="57" y="0"/>
                  </a:lnTo>
                  <a:close/>
                  <a:moveTo>
                    <a:pt x="36" y="89"/>
                  </a:moveTo>
                  <a:lnTo>
                    <a:pt x="93" y="89"/>
                  </a:lnTo>
                  <a:lnTo>
                    <a:pt x="64" y="15"/>
                  </a:lnTo>
                  <a:lnTo>
                    <a:pt x="36"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0" name="Freeform 30">
              <a:extLst>
                <a:ext uri="{FF2B5EF4-FFF2-40B4-BE49-F238E27FC236}">
                  <a16:creationId xmlns:a16="http://schemas.microsoft.com/office/drawing/2014/main" id="{5BC07844-C7D7-439C-9863-DE31B1F7C8F7}"/>
                </a:ext>
              </a:extLst>
            </p:cNvPr>
            <p:cNvSpPr>
              <a:spLocks/>
            </p:cNvSpPr>
            <p:nvPr userDrawn="1"/>
          </p:nvSpPr>
          <p:spPr bwMode="auto">
            <a:xfrm>
              <a:off x="6304" y="3619"/>
              <a:ext cx="114" cy="148"/>
            </a:xfrm>
            <a:custGeom>
              <a:avLst/>
              <a:gdLst>
                <a:gd name="T0" fmla="*/ 0 w 114"/>
                <a:gd name="T1" fmla="*/ 0 h 148"/>
                <a:gd name="T2" fmla="*/ 114 w 114"/>
                <a:gd name="T3" fmla="*/ 0 h 148"/>
                <a:gd name="T4" fmla="*/ 114 w 114"/>
                <a:gd name="T5" fmla="*/ 12 h 148"/>
                <a:gd name="T6" fmla="*/ 64 w 114"/>
                <a:gd name="T7" fmla="*/ 12 h 148"/>
                <a:gd name="T8" fmla="*/ 64 w 114"/>
                <a:gd name="T9" fmla="*/ 148 h 148"/>
                <a:gd name="T10" fmla="*/ 50 w 114"/>
                <a:gd name="T11" fmla="*/ 148 h 148"/>
                <a:gd name="T12" fmla="*/ 50 w 114"/>
                <a:gd name="T13" fmla="*/ 12 h 148"/>
                <a:gd name="T14" fmla="*/ 0 w 114"/>
                <a:gd name="T15" fmla="*/ 12 h 148"/>
                <a:gd name="T16" fmla="*/ 0 w 114"/>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48">
                  <a:moveTo>
                    <a:pt x="0" y="0"/>
                  </a:moveTo>
                  <a:lnTo>
                    <a:pt x="114" y="0"/>
                  </a:lnTo>
                  <a:lnTo>
                    <a:pt x="114" y="12"/>
                  </a:lnTo>
                  <a:lnTo>
                    <a:pt x="64" y="12"/>
                  </a:lnTo>
                  <a:lnTo>
                    <a:pt x="64" y="148"/>
                  </a:lnTo>
                  <a:lnTo>
                    <a:pt x="50" y="148"/>
                  </a:lnTo>
                  <a:lnTo>
                    <a:pt x="50"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1" name="Freeform 31">
              <a:extLst>
                <a:ext uri="{FF2B5EF4-FFF2-40B4-BE49-F238E27FC236}">
                  <a16:creationId xmlns:a16="http://schemas.microsoft.com/office/drawing/2014/main" id="{0BF7B325-9233-4475-B01A-2EC46EDE23DF}"/>
                </a:ext>
              </a:extLst>
            </p:cNvPr>
            <p:cNvSpPr>
              <a:spLocks/>
            </p:cNvSpPr>
            <p:nvPr userDrawn="1"/>
          </p:nvSpPr>
          <p:spPr bwMode="auto">
            <a:xfrm>
              <a:off x="6425" y="3617"/>
              <a:ext cx="129" cy="153"/>
            </a:xfrm>
            <a:custGeom>
              <a:avLst/>
              <a:gdLst>
                <a:gd name="T0" fmla="*/ 48 w 54"/>
                <a:gd name="T1" fmla="*/ 20 h 64"/>
                <a:gd name="T2" fmla="*/ 29 w 54"/>
                <a:gd name="T3" fmla="*/ 5 h 64"/>
                <a:gd name="T4" fmla="*/ 6 w 54"/>
                <a:gd name="T5" fmla="*/ 32 h 64"/>
                <a:gd name="T6" fmla="*/ 29 w 54"/>
                <a:gd name="T7" fmla="*/ 59 h 64"/>
                <a:gd name="T8" fmla="*/ 49 w 54"/>
                <a:gd name="T9" fmla="*/ 39 h 64"/>
                <a:gd name="T10" fmla="*/ 54 w 54"/>
                <a:gd name="T11" fmla="*/ 39 h 64"/>
                <a:gd name="T12" fmla="*/ 29 w 54"/>
                <a:gd name="T13" fmla="*/ 64 h 64"/>
                <a:gd name="T14" fmla="*/ 0 w 54"/>
                <a:gd name="T15" fmla="*/ 32 h 64"/>
                <a:gd name="T16" fmla="*/ 29 w 54"/>
                <a:gd name="T17" fmla="*/ 0 h 64"/>
                <a:gd name="T18" fmla="*/ 54 w 54"/>
                <a:gd name="T19" fmla="*/ 20 h 64"/>
                <a:gd name="T20" fmla="*/ 48 w 54"/>
                <a:gd name="T21"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4">
                  <a:moveTo>
                    <a:pt x="48" y="20"/>
                  </a:moveTo>
                  <a:cubicBezTo>
                    <a:pt x="46" y="10"/>
                    <a:pt x="38" y="5"/>
                    <a:pt x="29" y="5"/>
                  </a:cubicBezTo>
                  <a:cubicBezTo>
                    <a:pt x="13" y="5"/>
                    <a:pt x="6" y="18"/>
                    <a:pt x="6" y="32"/>
                  </a:cubicBezTo>
                  <a:cubicBezTo>
                    <a:pt x="6" y="45"/>
                    <a:pt x="13" y="59"/>
                    <a:pt x="29" y="59"/>
                  </a:cubicBezTo>
                  <a:cubicBezTo>
                    <a:pt x="40" y="59"/>
                    <a:pt x="48" y="50"/>
                    <a:pt x="49" y="39"/>
                  </a:cubicBezTo>
                  <a:cubicBezTo>
                    <a:pt x="54" y="39"/>
                    <a:pt x="54" y="39"/>
                    <a:pt x="54" y="39"/>
                  </a:cubicBezTo>
                  <a:cubicBezTo>
                    <a:pt x="53" y="54"/>
                    <a:pt x="43" y="64"/>
                    <a:pt x="29" y="64"/>
                  </a:cubicBezTo>
                  <a:cubicBezTo>
                    <a:pt x="10" y="64"/>
                    <a:pt x="0" y="49"/>
                    <a:pt x="0" y="32"/>
                  </a:cubicBezTo>
                  <a:cubicBezTo>
                    <a:pt x="0" y="15"/>
                    <a:pt x="10" y="0"/>
                    <a:pt x="29" y="0"/>
                  </a:cubicBezTo>
                  <a:cubicBezTo>
                    <a:pt x="41" y="0"/>
                    <a:pt x="52" y="7"/>
                    <a:pt x="54" y="20"/>
                  </a:cubicBezTo>
                  <a:lnTo>
                    <a:pt x="4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2" name="Freeform 32">
              <a:extLst>
                <a:ext uri="{FF2B5EF4-FFF2-40B4-BE49-F238E27FC236}">
                  <a16:creationId xmlns:a16="http://schemas.microsoft.com/office/drawing/2014/main" id="{9E728306-B4C7-4FE4-BDFF-90D9D014E7A0}"/>
                </a:ext>
              </a:extLst>
            </p:cNvPr>
            <p:cNvSpPr>
              <a:spLocks/>
            </p:cNvSpPr>
            <p:nvPr userDrawn="1"/>
          </p:nvSpPr>
          <p:spPr bwMode="auto">
            <a:xfrm>
              <a:off x="6575" y="3619"/>
              <a:ext cx="114" cy="148"/>
            </a:xfrm>
            <a:custGeom>
              <a:avLst/>
              <a:gdLst>
                <a:gd name="T0" fmla="*/ 0 w 114"/>
                <a:gd name="T1" fmla="*/ 0 h 148"/>
                <a:gd name="T2" fmla="*/ 14 w 114"/>
                <a:gd name="T3" fmla="*/ 0 h 148"/>
                <a:gd name="T4" fmla="*/ 14 w 114"/>
                <a:gd name="T5" fmla="*/ 65 h 148"/>
                <a:gd name="T6" fmla="*/ 100 w 114"/>
                <a:gd name="T7" fmla="*/ 65 h 148"/>
                <a:gd name="T8" fmla="*/ 100 w 114"/>
                <a:gd name="T9" fmla="*/ 0 h 148"/>
                <a:gd name="T10" fmla="*/ 114 w 114"/>
                <a:gd name="T11" fmla="*/ 0 h 148"/>
                <a:gd name="T12" fmla="*/ 114 w 114"/>
                <a:gd name="T13" fmla="*/ 148 h 148"/>
                <a:gd name="T14" fmla="*/ 100 w 114"/>
                <a:gd name="T15" fmla="*/ 148 h 148"/>
                <a:gd name="T16" fmla="*/ 100 w 114"/>
                <a:gd name="T17" fmla="*/ 77 h 148"/>
                <a:gd name="T18" fmla="*/ 14 w 114"/>
                <a:gd name="T19" fmla="*/ 77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4" y="65"/>
                  </a:lnTo>
                  <a:lnTo>
                    <a:pt x="100" y="65"/>
                  </a:lnTo>
                  <a:lnTo>
                    <a:pt x="100" y="0"/>
                  </a:lnTo>
                  <a:lnTo>
                    <a:pt x="114" y="0"/>
                  </a:lnTo>
                  <a:lnTo>
                    <a:pt x="114" y="148"/>
                  </a:lnTo>
                  <a:lnTo>
                    <a:pt x="100" y="148"/>
                  </a:lnTo>
                  <a:lnTo>
                    <a:pt x="100" y="77"/>
                  </a:lnTo>
                  <a:lnTo>
                    <a:pt x="14" y="77"/>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3" name="Rectangle 33">
              <a:extLst>
                <a:ext uri="{FF2B5EF4-FFF2-40B4-BE49-F238E27FC236}">
                  <a16:creationId xmlns:a16="http://schemas.microsoft.com/office/drawing/2014/main" id="{8FF6C214-3BD3-4F61-9B62-6115E5943EBF}"/>
                </a:ext>
              </a:extLst>
            </p:cNvPr>
            <p:cNvSpPr>
              <a:spLocks noChangeArrowheads="1"/>
            </p:cNvSpPr>
            <p:nvPr userDrawn="1"/>
          </p:nvSpPr>
          <p:spPr bwMode="auto">
            <a:xfrm>
              <a:off x="6720" y="3619"/>
              <a:ext cx="14"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4" name="Freeform 34">
              <a:extLst>
                <a:ext uri="{FF2B5EF4-FFF2-40B4-BE49-F238E27FC236}">
                  <a16:creationId xmlns:a16="http://schemas.microsoft.com/office/drawing/2014/main" id="{F478B120-66DD-4BE2-9CC8-DE8496616730}"/>
                </a:ext>
              </a:extLst>
            </p:cNvPr>
            <p:cNvSpPr>
              <a:spLocks/>
            </p:cNvSpPr>
            <p:nvPr userDrawn="1"/>
          </p:nvSpPr>
          <p:spPr bwMode="auto">
            <a:xfrm>
              <a:off x="6763" y="3619"/>
              <a:ext cx="116" cy="148"/>
            </a:xfrm>
            <a:custGeom>
              <a:avLst/>
              <a:gdLst>
                <a:gd name="T0" fmla="*/ 0 w 116"/>
                <a:gd name="T1" fmla="*/ 0 h 148"/>
                <a:gd name="T2" fmla="*/ 16 w 116"/>
                <a:gd name="T3" fmla="*/ 0 h 148"/>
                <a:gd name="T4" fmla="*/ 102 w 116"/>
                <a:gd name="T5" fmla="*/ 124 h 148"/>
                <a:gd name="T6" fmla="*/ 102 w 116"/>
                <a:gd name="T7" fmla="*/ 124 h 148"/>
                <a:gd name="T8" fmla="*/ 102 w 116"/>
                <a:gd name="T9" fmla="*/ 0 h 148"/>
                <a:gd name="T10" fmla="*/ 116 w 116"/>
                <a:gd name="T11" fmla="*/ 0 h 148"/>
                <a:gd name="T12" fmla="*/ 116 w 116"/>
                <a:gd name="T13" fmla="*/ 148 h 148"/>
                <a:gd name="T14" fmla="*/ 99 w 116"/>
                <a:gd name="T15" fmla="*/ 148 h 148"/>
                <a:gd name="T16" fmla="*/ 14 w 116"/>
                <a:gd name="T17" fmla="*/ 24 h 148"/>
                <a:gd name="T18" fmla="*/ 14 w 116"/>
                <a:gd name="T19" fmla="*/ 24 h 148"/>
                <a:gd name="T20" fmla="*/ 14 w 116"/>
                <a:gd name="T21" fmla="*/ 148 h 148"/>
                <a:gd name="T22" fmla="*/ 0 w 116"/>
                <a:gd name="T23" fmla="*/ 148 h 148"/>
                <a:gd name="T24" fmla="*/ 0 w 116"/>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8">
                  <a:moveTo>
                    <a:pt x="0" y="0"/>
                  </a:moveTo>
                  <a:lnTo>
                    <a:pt x="16" y="0"/>
                  </a:lnTo>
                  <a:lnTo>
                    <a:pt x="102" y="124"/>
                  </a:lnTo>
                  <a:lnTo>
                    <a:pt x="102" y="124"/>
                  </a:lnTo>
                  <a:lnTo>
                    <a:pt x="102" y="0"/>
                  </a:lnTo>
                  <a:lnTo>
                    <a:pt x="116" y="0"/>
                  </a:lnTo>
                  <a:lnTo>
                    <a:pt x="116" y="148"/>
                  </a:lnTo>
                  <a:lnTo>
                    <a:pt x="99"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5" name="Freeform 35">
              <a:extLst>
                <a:ext uri="{FF2B5EF4-FFF2-40B4-BE49-F238E27FC236}">
                  <a16:creationId xmlns:a16="http://schemas.microsoft.com/office/drawing/2014/main" id="{C0E325B6-7768-48B0-91B5-9E3A63382407}"/>
                </a:ext>
              </a:extLst>
            </p:cNvPr>
            <p:cNvSpPr>
              <a:spLocks/>
            </p:cNvSpPr>
            <p:nvPr userDrawn="1"/>
          </p:nvSpPr>
          <p:spPr bwMode="auto">
            <a:xfrm>
              <a:off x="6905" y="3617"/>
              <a:ext cx="131" cy="153"/>
            </a:xfrm>
            <a:custGeom>
              <a:avLst/>
              <a:gdLst>
                <a:gd name="T0" fmla="*/ 55 w 55"/>
                <a:gd name="T1" fmla="*/ 63 h 64"/>
                <a:gd name="T2" fmla="*/ 50 w 55"/>
                <a:gd name="T3" fmla="*/ 63 h 64"/>
                <a:gd name="T4" fmla="*/ 50 w 55"/>
                <a:gd name="T5" fmla="*/ 51 h 64"/>
                <a:gd name="T6" fmla="*/ 50 w 55"/>
                <a:gd name="T7" fmla="*/ 51 h 64"/>
                <a:gd name="T8" fmla="*/ 28 w 55"/>
                <a:gd name="T9" fmla="*/ 64 h 64"/>
                <a:gd name="T10" fmla="*/ 0 w 55"/>
                <a:gd name="T11" fmla="*/ 32 h 64"/>
                <a:gd name="T12" fmla="*/ 28 w 55"/>
                <a:gd name="T13" fmla="*/ 0 h 64"/>
                <a:gd name="T14" fmla="*/ 54 w 55"/>
                <a:gd name="T15" fmla="*/ 20 h 64"/>
                <a:gd name="T16" fmla="*/ 48 w 55"/>
                <a:gd name="T17" fmla="*/ 20 h 64"/>
                <a:gd name="T18" fmla="*/ 28 w 55"/>
                <a:gd name="T19" fmla="*/ 5 h 64"/>
                <a:gd name="T20" fmla="*/ 5 w 55"/>
                <a:gd name="T21" fmla="*/ 32 h 64"/>
                <a:gd name="T22" fmla="*/ 28 w 55"/>
                <a:gd name="T23" fmla="*/ 59 h 64"/>
                <a:gd name="T24" fmla="*/ 50 w 55"/>
                <a:gd name="T25" fmla="*/ 36 h 64"/>
                <a:gd name="T26" fmla="*/ 29 w 55"/>
                <a:gd name="T27" fmla="*/ 36 h 64"/>
                <a:gd name="T28" fmla="*/ 29 w 55"/>
                <a:gd name="T29" fmla="*/ 31 h 64"/>
                <a:gd name="T30" fmla="*/ 55 w 55"/>
                <a:gd name="T31" fmla="*/ 31 h 64"/>
                <a:gd name="T32" fmla="*/ 55 w 55"/>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4">
                  <a:moveTo>
                    <a:pt x="55" y="63"/>
                  </a:moveTo>
                  <a:cubicBezTo>
                    <a:pt x="50" y="63"/>
                    <a:pt x="50" y="63"/>
                    <a:pt x="50" y="63"/>
                  </a:cubicBezTo>
                  <a:cubicBezTo>
                    <a:pt x="50" y="51"/>
                    <a:pt x="50" y="51"/>
                    <a:pt x="50" y="51"/>
                  </a:cubicBezTo>
                  <a:cubicBezTo>
                    <a:pt x="50" y="51"/>
                    <a:pt x="50" y="51"/>
                    <a:pt x="50" y="51"/>
                  </a:cubicBezTo>
                  <a:cubicBezTo>
                    <a:pt x="45" y="60"/>
                    <a:pt x="37" y="64"/>
                    <a:pt x="28" y="64"/>
                  </a:cubicBezTo>
                  <a:cubicBezTo>
                    <a:pt x="9" y="64"/>
                    <a:pt x="0" y="49"/>
                    <a:pt x="0" y="32"/>
                  </a:cubicBezTo>
                  <a:cubicBezTo>
                    <a:pt x="0" y="15"/>
                    <a:pt x="9" y="0"/>
                    <a:pt x="28" y="0"/>
                  </a:cubicBezTo>
                  <a:cubicBezTo>
                    <a:pt x="41" y="0"/>
                    <a:pt x="52" y="7"/>
                    <a:pt x="54" y="20"/>
                  </a:cubicBezTo>
                  <a:cubicBezTo>
                    <a:pt x="48" y="20"/>
                    <a:pt x="48" y="20"/>
                    <a:pt x="48" y="20"/>
                  </a:cubicBezTo>
                  <a:cubicBezTo>
                    <a:pt x="47" y="13"/>
                    <a:pt x="40" y="5"/>
                    <a:pt x="28" y="5"/>
                  </a:cubicBezTo>
                  <a:cubicBezTo>
                    <a:pt x="12" y="5"/>
                    <a:pt x="5" y="18"/>
                    <a:pt x="5" y="32"/>
                  </a:cubicBezTo>
                  <a:cubicBezTo>
                    <a:pt x="5" y="45"/>
                    <a:pt x="12" y="59"/>
                    <a:pt x="28" y="59"/>
                  </a:cubicBezTo>
                  <a:cubicBezTo>
                    <a:pt x="42" y="59"/>
                    <a:pt x="50" y="49"/>
                    <a:pt x="50" y="36"/>
                  </a:cubicBezTo>
                  <a:cubicBezTo>
                    <a:pt x="29" y="36"/>
                    <a:pt x="29" y="36"/>
                    <a:pt x="29" y="36"/>
                  </a:cubicBezTo>
                  <a:cubicBezTo>
                    <a:pt x="29" y="31"/>
                    <a:pt x="29" y="31"/>
                    <a:pt x="29" y="31"/>
                  </a:cubicBezTo>
                  <a:cubicBezTo>
                    <a:pt x="55" y="31"/>
                    <a:pt x="55" y="31"/>
                    <a:pt x="55" y="31"/>
                  </a:cubicBezTo>
                  <a:lnTo>
                    <a:pt x="5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6" name="Freeform 36">
              <a:extLst>
                <a:ext uri="{FF2B5EF4-FFF2-40B4-BE49-F238E27FC236}">
                  <a16:creationId xmlns:a16="http://schemas.microsoft.com/office/drawing/2014/main" id="{FE66041E-839B-437D-970D-D917CBDEE153}"/>
                </a:ext>
              </a:extLst>
            </p:cNvPr>
            <p:cNvSpPr>
              <a:spLocks noEditPoints="1"/>
            </p:cNvSpPr>
            <p:nvPr userDrawn="1"/>
          </p:nvSpPr>
          <p:spPr bwMode="auto">
            <a:xfrm>
              <a:off x="7121" y="3619"/>
              <a:ext cx="109" cy="148"/>
            </a:xfrm>
            <a:custGeom>
              <a:avLst/>
              <a:gdLst>
                <a:gd name="T0" fmla="*/ 0 w 46"/>
                <a:gd name="T1" fmla="*/ 0 h 62"/>
                <a:gd name="T2" fmla="*/ 27 w 46"/>
                <a:gd name="T3" fmla="*/ 0 h 62"/>
                <a:gd name="T4" fmla="*/ 46 w 46"/>
                <a:gd name="T5" fmla="*/ 18 h 62"/>
                <a:gd name="T6" fmla="*/ 27 w 46"/>
                <a:gd name="T7" fmla="*/ 35 h 62"/>
                <a:gd name="T8" fmla="*/ 6 w 46"/>
                <a:gd name="T9" fmla="*/ 35 h 62"/>
                <a:gd name="T10" fmla="*/ 6 w 46"/>
                <a:gd name="T11" fmla="*/ 62 h 62"/>
                <a:gd name="T12" fmla="*/ 0 w 46"/>
                <a:gd name="T13" fmla="*/ 62 h 62"/>
                <a:gd name="T14" fmla="*/ 0 w 46"/>
                <a:gd name="T15" fmla="*/ 0 h 62"/>
                <a:gd name="T16" fmla="*/ 6 w 46"/>
                <a:gd name="T17" fmla="*/ 30 h 62"/>
                <a:gd name="T18" fmla="*/ 26 w 46"/>
                <a:gd name="T19" fmla="*/ 30 h 62"/>
                <a:gd name="T20" fmla="*/ 40 w 46"/>
                <a:gd name="T21" fmla="*/ 18 h 62"/>
                <a:gd name="T22" fmla="*/ 26 w 46"/>
                <a:gd name="T23" fmla="*/ 5 h 62"/>
                <a:gd name="T24" fmla="*/ 6 w 46"/>
                <a:gd name="T25" fmla="*/ 5 h 62"/>
                <a:gd name="T26" fmla="*/ 6 w 46"/>
                <a:gd name="T2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2">
                  <a:moveTo>
                    <a:pt x="0" y="0"/>
                  </a:moveTo>
                  <a:cubicBezTo>
                    <a:pt x="27" y="0"/>
                    <a:pt x="27" y="0"/>
                    <a:pt x="27" y="0"/>
                  </a:cubicBezTo>
                  <a:cubicBezTo>
                    <a:pt x="38" y="0"/>
                    <a:pt x="46" y="7"/>
                    <a:pt x="46" y="18"/>
                  </a:cubicBezTo>
                  <a:cubicBezTo>
                    <a:pt x="46" y="29"/>
                    <a:pt x="38" y="35"/>
                    <a:pt x="27" y="35"/>
                  </a:cubicBezTo>
                  <a:cubicBezTo>
                    <a:pt x="6" y="35"/>
                    <a:pt x="6" y="35"/>
                    <a:pt x="6" y="35"/>
                  </a:cubicBezTo>
                  <a:cubicBezTo>
                    <a:pt x="6" y="62"/>
                    <a:pt x="6" y="62"/>
                    <a:pt x="6" y="62"/>
                  </a:cubicBezTo>
                  <a:cubicBezTo>
                    <a:pt x="0" y="62"/>
                    <a:pt x="0" y="62"/>
                    <a:pt x="0" y="62"/>
                  </a:cubicBezTo>
                  <a:lnTo>
                    <a:pt x="0" y="0"/>
                  </a:lnTo>
                  <a:close/>
                  <a:moveTo>
                    <a:pt x="6" y="30"/>
                  </a:moveTo>
                  <a:cubicBezTo>
                    <a:pt x="26" y="30"/>
                    <a:pt x="26" y="30"/>
                    <a:pt x="26" y="30"/>
                  </a:cubicBezTo>
                  <a:cubicBezTo>
                    <a:pt x="34" y="30"/>
                    <a:pt x="40" y="26"/>
                    <a:pt x="40" y="18"/>
                  </a:cubicBezTo>
                  <a:cubicBezTo>
                    <a:pt x="40" y="9"/>
                    <a:pt x="34" y="5"/>
                    <a:pt x="26" y="5"/>
                  </a:cubicBezTo>
                  <a:cubicBezTo>
                    <a:pt x="6" y="5"/>
                    <a:pt x="6" y="5"/>
                    <a:pt x="6" y="5"/>
                  </a:cubicBezTo>
                  <a:lnTo>
                    <a:pt x="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7" name="Freeform 37">
              <a:extLst>
                <a:ext uri="{FF2B5EF4-FFF2-40B4-BE49-F238E27FC236}">
                  <a16:creationId xmlns:a16="http://schemas.microsoft.com/office/drawing/2014/main" id="{DE97CB84-1DDA-4D4B-819C-E6753436EED6}"/>
                </a:ext>
              </a:extLst>
            </p:cNvPr>
            <p:cNvSpPr>
              <a:spLocks noEditPoints="1"/>
            </p:cNvSpPr>
            <p:nvPr userDrawn="1"/>
          </p:nvSpPr>
          <p:spPr bwMode="auto">
            <a:xfrm>
              <a:off x="7249" y="3619"/>
              <a:ext cx="114" cy="148"/>
            </a:xfrm>
            <a:custGeom>
              <a:avLst/>
              <a:gdLst>
                <a:gd name="T0" fmla="*/ 0 w 48"/>
                <a:gd name="T1" fmla="*/ 0 h 62"/>
                <a:gd name="T2" fmla="*/ 28 w 48"/>
                <a:gd name="T3" fmla="*/ 0 h 62"/>
                <a:gd name="T4" fmla="*/ 47 w 48"/>
                <a:gd name="T5" fmla="*/ 16 h 62"/>
                <a:gd name="T6" fmla="*/ 35 w 48"/>
                <a:gd name="T7" fmla="*/ 32 h 62"/>
                <a:gd name="T8" fmla="*/ 35 w 48"/>
                <a:gd name="T9" fmla="*/ 32 h 62"/>
                <a:gd name="T10" fmla="*/ 46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8 w 48"/>
                <a:gd name="T31" fmla="*/ 29 h 62"/>
                <a:gd name="T32" fmla="*/ 41 w 48"/>
                <a:gd name="T33" fmla="*/ 17 h 62"/>
                <a:gd name="T34" fmla="*/ 28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7" y="5"/>
                    <a:pt x="47" y="16"/>
                  </a:cubicBezTo>
                  <a:cubicBezTo>
                    <a:pt x="47" y="24"/>
                    <a:pt x="43" y="30"/>
                    <a:pt x="35" y="32"/>
                  </a:cubicBezTo>
                  <a:cubicBezTo>
                    <a:pt x="35" y="32"/>
                    <a:pt x="35" y="32"/>
                    <a:pt x="35" y="32"/>
                  </a:cubicBezTo>
                  <a:cubicBezTo>
                    <a:pt x="43" y="33"/>
                    <a:pt x="45" y="38"/>
                    <a:pt x="46"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8" y="29"/>
                    <a:pt x="28" y="29"/>
                    <a:pt x="28" y="29"/>
                  </a:cubicBezTo>
                  <a:cubicBezTo>
                    <a:pt x="35" y="29"/>
                    <a:pt x="41" y="25"/>
                    <a:pt x="41" y="17"/>
                  </a:cubicBezTo>
                  <a:cubicBezTo>
                    <a:pt x="41" y="10"/>
                    <a:pt x="36" y="5"/>
                    <a:pt x="28"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8" name="Freeform 38">
              <a:extLst>
                <a:ext uri="{FF2B5EF4-FFF2-40B4-BE49-F238E27FC236}">
                  <a16:creationId xmlns:a16="http://schemas.microsoft.com/office/drawing/2014/main" id="{D54DF692-FC44-4BFC-9498-DF5FB1943EEE}"/>
                </a:ext>
              </a:extLst>
            </p:cNvPr>
            <p:cNvSpPr>
              <a:spLocks noEditPoints="1"/>
            </p:cNvSpPr>
            <p:nvPr userDrawn="1"/>
          </p:nvSpPr>
          <p:spPr bwMode="auto">
            <a:xfrm>
              <a:off x="7378" y="3617"/>
              <a:ext cx="137" cy="153"/>
            </a:xfrm>
            <a:custGeom>
              <a:avLst/>
              <a:gdLst>
                <a:gd name="T0" fmla="*/ 29 w 58"/>
                <a:gd name="T1" fmla="*/ 0 h 64"/>
                <a:gd name="T2" fmla="*/ 58 w 58"/>
                <a:gd name="T3" fmla="*/ 32 h 64"/>
                <a:gd name="T4" fmla="*/ 29 w 58"/>
                <a:gd name="T5" fmla="*/ 64 h 64"/>
                <a:gd name="T6" fmla="*/ 0 w 58"/>
                <a:gd name="T7" fmla="*/ 32 h 64"/>
                <a:gd name="T8" fmla="*/ 29 w 58"/>
                <a:gd name="T9" fmla="*/ 0 h 64"/>
                <a:gd name="T10" fmla="*/ 29 w 58"/>
                <a:gd name="T11" fmla="*/ 59 h 64"/>
                <a:gd name="T12" fmla="*/ 52 w 58"/>
                <a:gd name="T13" fmla="*/ 32 h 64"/>
                <a:gd name="T14" fmla="*/ 29 w 58"/>
                <a:gd name="T15" fmla="*/ 5 h 64"/>
                <a:gd name="T16" fmla="*/ 6 w 58"/>
                <a:gd name="T17" fmla="*/ 32 h 64"/>
                <a:gd name="T18" fmla="*/ 29 w 58"/>
                <a:gd name="T19"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4">
                  <a:moveTo>
                    <a:pt x="29" y="0"/>
                  </a:moveTo>
                  <a:cubicBezTo>
                    <a:pt x="48" y="0"/>
                    <a:pt x="58" y="15"/>
                    <a:pt x="58" y="32"/>
                  </a:cubicBezTo>
                  <a:cubicBezTo>
                    <a:pt x="58" y="49"/>
                    <a:pt x="48" y="64"/>
                    <a:pt x="29" y="64"/>
                  </a:cubicBezTo>
                  <a:cubicBezTo>
                    <a:pt x="10" y="64"/>
                    <a:pt x="0" y="49"/>
                    <a:pt x="0" y="32"/>
                  </a:cubicBezTo>
                  <a:cubicBezTo>
                    <a:pt x="0" y="15"/>
                    <a:pt x="10" y="0"/>
                    <a:pt x="29" y="0"/>
                  </a:cubicBezTo>
                  <a:close/>
                  <a:moveTo>
                    <a:pt x="29" y="59"/>
                  </a:moveTo>
                  <a:cubicBezTo>
                    <a:pt x="45" y="59"/>
                    <a:pt x="52" y="45"/>
                    <a:pt x="52" y="32"/>
                  </a:cubicBezTo>
                  <a:cubicBezTo>
                    <a:pt x="52" y="18"/>
                    <a:pt x="45" y="5"/>
                    <a:pt x="29" y="5"/>
                  </a:cubicBezTo>
                  <a:cubicBezTo>
                    <a:pt x="13" y="5"/>
                    <a:pt x="6" y="18"/>
                    <a:pt x="6" y="32"/>
                  </a:cubicBezTo>
                  <a:cubicBezTo>
                    <a:pt x="6" y="45"/>
                    <a:pt x="13"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9" name="Freeform 39">
              <a:extLst>
                <a:ext uri="{FF2B5EF4-FFF2-40B4-BE49-F238E27FC236}">
                  <a16:creationId xmlns:a16="http://schemas.microsoft.com/office/drawing/2014/main" id="{013D9C19-A7BF-4EC6-BEE0-561C626F0A6E}"/>
                </a:ext>
              </a:extLst>
            </p:cNvPr>
            <p:cNvSpPr>
              <a:spLocks/>
            </p:cNvSpPr>
            <p:nvPr userDrawn="1"/>
          </p:nvSpPr>
          <p:spPr bwMode="auto">
            <a:xfrm>
              <a:off x="7529" y="3617"/>
              <a:ext cx="131" cy="153"/>
            </a:xfrm>
            <a:custGeom>
              <a:avLst/>
              <a:gdLst>
                <a:gd name="T0" fmla="*/ 55 w 55"/>
                <a:gd name="T1" fmla="*/ 63 h 64"/>
                <a:gd name="T2" fmla="*/ 51 w 55"/>
                <a:gd name="T3" fmla="*/ 63 h 64"/>
                <a:gd name="T4" fmla="*/ 50 w 55"/>
                <a:gd name="T5" fmla="*/ 51 h 64"/>
                <a:gd name="T6" fmla="*/ 50 w 55"/>
                <a:gd name="T7" fmla="*/ 51 h 64"/>
                <a:gd name="T8" fmla="*/ 28 w 55"/>
                <a:gd name="T9" fmla="*/ 64 h 64"/>
                <a:gd name="T10" fmla="*/ 0 w 55"/>
                <a:gd name="T11" fmla="*/ 32 h 64"/>
                <a:gd name="T12" fmla="*/ 28 w 55"/>
                <a:gd name="T13" fmla="*/ 0 h 64"/>
                <a:gd name="T14" fmla="*/ 54 w 55"/>
                <a:gd name="T15" fmla="*/ 20 h 64"/>
                <a:gd name="T16" fmla="*/ 48 w 55"/>
                <a:gd name="T17" fmla="*/ 20 h 64"/>
                <a:gd name="T18" fmla="*/ 28 w 55"/>
                <a:gd name="T19" fmla="*/ 5 h 64"/>
                <a:gd name="T20" fmla="*/ 5 w 55"/>
                <a:gd name="T21" fmla="*/ 32 h 64"/>
                <a:gd name="T22" fmla="*/ 28 w 55"/>
                <a:gd name="T23" fmla="*/ 59 h 64"/>
                <a:gd name="T24" fmla="*/ 50 w 55"/>
                <a:gd name="T25" fmla="*/ 36 h 64"/>
                <a:gd name="T26" fmla="*/ 29 w 55"/>
                <a:gd name="T27" fmla="*/ 36 h 64"/>
                <a:gd name="T28" fmla="*/ 29 w 55"/>
                <a:gd name="T29" fmla="*/ 31 h 64"/>
                <a:gd name="T30" fmla="*/ 55 w 55"/>
                <a:gd name="T31" fmla="*/ 31 h 64"/>
                <a:gd name="T32" fmla="*/ 55 w 55"/>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4">
                  <a:moveTo>
                    <a:pt x="55" y="63"/>
                  </a:moveTo>
                  <a:cubicBezTo>
                    <a:pt x="51" y="63"/>
                    <a:pt x="51" y="63"/>
                    <a:pt x="51" y="63"/>
                  </a:cubicBezTo>
                  <a:cubicBezTo>
                    <a:pt x="50" y="51"/>
                    <a:pt x="50" y="51"/>
                    <a:pt x="50" y="51"/>
                  </a:cubicBezTo>
                  <a:cubicBezTo>
                    <a:pt x="50" y="51"/>
                    <a:pt x="50" y="51"/>
                    <a:pt x="50" y="51"/>
                  </a:cubicBezTo>
                  <a:cubicBezTo>
                    <a:pt x="46" y="60"/>
                    <a:pt x="37" y="64"/>
                    <a:pt x="28" y="64"/>
                  </a:cubicBezTo>
                  <a:cubicBezTo>
                    <a:pt x="9" y="64"/>
                    <a:pt x="0" y="49"/>
                    <a:pt x="0" y="32"/>
                  </a:cubicBezTo>
                  <a:cubicBezTo>
                    <a:pt x="0" y="15"/>
                    <a:pt x="9" y="0"/>
                    <a:pt x="28" y="0"/>
                  </a:cubicBezTo>
                  <a:cubicBezTo>
                    <a:pt x="41" y="0"/>
                    <a:pt x="52" y="7"/>
                    <a:pt x="54" y="20"/>
                  </a:cubicBezTo>
                  <a:cubicBezTo>
                    <a:pt x="48" y="20"/>
                    <a:pt x="48" y="20"/>
                    <a:pt x="48" y="20"/>
                  </a:cubicBezTo>
                  <a:cubicBezTo>
                    <a:pt x="47" y="13"/>
                    <a:pt x="40" y="5"/>
                    <a:pt x="28" y="5"/>
                  </a:cubicBezTo>
                  <a:cubicBezTo>
                    <a:pt x="12" y="5"/>
                    <a:pt x="5" y="18"/>
                    <a:pt x="5" y="32"/>
                  </a:cubicBezTo>
                  <a:cubicBezTo>
                    <a:pt x="5" y="45"/>
                    <a:pt x="12" y="59"/>
                    <a:pt x="28" y="59"/>
                  </a:cubicBezTo>
                  <a:cubicBezTo>
                    <a:pt x="42" y="59"/>
                    <a:pt x="50" y="49"/>
                    <a:pt x="50" y="36"/>
                  </a:cubicBezTo>
                  <a:cubicBezTo>
                    <a:pt x="29" y="36"/>
                    <a:pt x="29" y="36"/>
                    <a:pt x="29" y="36"/>
                  </a:cubicBezTo>
                  <a:cubicBezTo>
                    <a:pt x="29" y="31"/>
                    <a:pt x="29" y="31"/>
                    <a:pt x="29" y="31"/>
                  </a:cubicBezTo>
                  <a:cubicBezTo>
                    <a:pt x="55" y="31"/>
                    <a:pt x="55" y="31"/>
                    <a:pt x="55" y="31"/>
                  </a:cubicBezTo>
                  <a:lnTo>
                    <a:pt x="5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0" name="Freeform 40">
              <a:extLst>
                <a:ext uri="{FF2B5EF4-FFF2-40B4-BE49-F238E27FC236}">
                  <a16:creationId xmlns:a16="http://schemas.microsoft.com/office/drawing/2014/main" id="{DB026908-845D-49F3-A36C-91C3EA3CA4AD}"/>
                </a:ext>
              </a:extLst>
            </p:cNvPr>
            <p:cNvSpPr>
              <a:spLocks noEditPoints="1"/>
            </p:cNvSpPr>
            <p:nvPr userDrawn="1"/>
          </p:nvSpPr>
          <p:spPr bwMode="auto">
            <a:xfrm>
              <a:off x="7686" y="3619"/>
              <a:ext cx="114" cy="148"/>
            </a:xfrm>
            <a:custGeom>
              <a:avLst/>
              <a:gdLst>
                <a:gd name="T0" fmla="*/ 0 w 48"/>
                <a:gd name="T1" fmla="*/ 0 h 62"/>
                <a:gd name="T2" fmla="*/ 28 w 48"/>
                <a:gd name="T3" fmla="*/ 0 h 62"/>
                <a:gd name="T4" fmla="*/ 46 w 48"/>
                <a:gd name="T5" fmla="*/ 16 h 62"/>
                <a:gd name="T6" fmla="*/ 35 w 48"/>
                <a:gd name="T7" fmla="*/ 32 h 62"/>
                <a:gd name="T8" fmla="*/ 35 w 48"/>
                <a:gd name="T9" fmla="*/ 32 h 62"/>
                <a:gd name="T10" fmla="*/ 45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7 w 48"/>
                <a:gd name="T31" fmla="*/ 29 h 62"/>
                <a:gd name="T32" fmla="*/ 41 w 48"/>
                <a:gd name="T33" fmla="*/ 17 h 62"/>
                <a:gd name="T34" fmla="*/ 27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6" y="5"/>
                    <a:pt x="46" y="16"/>
                  </a:cubicBezTo>
                  <a:cubicBezTo>
                    <a:pt x="46" y="24"/>
                    <a:pt x="42" y="30"/>
                    <a:pt x="35" y="32"/>
                  </a:cubicBezTo>
                  <a:cubicBezTo>
                    <a:pt x="35" y="32"/>
                    <a:pt x="35" y="32"/>
                    <a:pt x="35" y="32"/>
                  </a:cubicBezTo>
                  <a:cubicBezTo>
                    <a:pt x="43" y="33"/>
                    <a:pt x="45" y="38"/>
                    <a:pt x="45"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7" y="29"/>
                    <a:pt x="27" y="29"/>
                    <a:pt x="27" y="29"/>
                  </a:cubicBezTo>
                  <a:cubicBezTo>
                    <a:pt x="35" y="29"/>
                    <a:pt x="41" y="25"/>
                    <a:pt x="41" y="17"/>
                  </a:cubicBezTo>
                  <a:cubicBezTo>
                    <a:pt x="41" y="10"/>
                    <a:pt x="36" y="5"/>
                    <a:pt x="27"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1" name="Freeform 41">
              <a:extLst>
                <a:ext uri="{FF2B5EF4-FFF2-40B4-BE49-F238E27FC236}">
                  <a16:creationId xmlns:a16="http://schemas.microsoft.com/office/drawing/2014/main" id="{1C2F7A99-DE0D-4236-B423-8DD199685439}"/>
                </a:ext>
              </a:extLst>
            </p:cNvPr>
            <p:cNvSpPr>
              <a:spLocks noEditPoints="1"/>
            </p:cNvSpPr>
            <p:nvPr userDrawn="1"/>
          </p:nvSpPr>
          <p:spPr bwMode="auto">
            <a:xfrm>
              <a:off x="7805" y="3619"/>
              <a:ext cx="131" cy="148"/>
            </a:xfrm>
            <a:custGeom>
              <a:avLst/>
              <a:gdLst>
                <a:gd name="T0" fmla="*/ 59 w 131"/>
                <a:gd name="T1" fmla="*/ 0 h 148"/>
                <a:gd name="T2" fmla="*/ 74 w 131"/>
                <a:gd name="T3" fmla="*/ 0 h 148"/>
                <a:gd name="T4" fmla="*/ 131 w 131"/>
                <a:gd name="T5" fmla="*/ 148 h 148"/>
                <a:gd name="T6" fmla="*/ 116 w 131"/>
                <a:gd name="T7" fmla="*/ 148 h 148"/>
                <a:gd name="T8" fmla="*/ 100 w 131"/>
                <a:gd name="T9" fmla="*/ 100 h 148"/>
                <a:gd name="T10" fmla="*/ 33 w 131"/>
                <a:gd name="T11" fmla="*/ 100 h 148"/>
                <a:gd name="T12" fmla="*/ 14 w 131"/>
                <a:gd name="T13" fmla="*/ 148 h 148"/>
                <a:gd name="T14" fmla="*/ 0 w 131"/>
                <a:gd name="T15" fmla="*/ 148 h 148"/>
                <a:gd name="T16" fmla="*/ 59 w 131"/>
                <a:gd name="T17" fmla="*/ 0 h 148"/>
                <a:gd name="T18" fmla="*/ 38 w 131"/>
                <a:gd name="T19" fmla="*/ 89 h 148"/>
                <a:gd name="T20" fmla="*/ 95 w 131"/>
                <a:gd name="T21" fmla="*/ 89 h 148"/>
                <a:gd name="T22" fmla="*/ 66 w 131"/>
                <a:gd name="T23" fmla="*/ 15 h 148"/>
                <a:gd name="T24" fmla="*/ 38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59" y="0"/>
                  </a:moveTo>
                  <a:lnTo>
                    <a:pt x="74" y="0"/>
                  </a:lnTo>
                  <a:lnTo>
                    <a:pt x="131" y="148"/>
                  </a:lnTo>
                  <a:lnTo>
                    <a:pt x="116" y="148"/>
                  </a:lnTo>
                  <a:lnTo>
                    <a:pt x="100" y="100"/>
                  </a:lnTo>
                  <a:lnTo>
                    <a:pt x="33" y="100"/>
                  </a:lnTo>
                  <a:lnTo>
                    <a:pt x="14" y="148"/>
                  </a:lnTo>
                  <a:lnTo>
                    <a:pt x="0" y="148"/>
                  </a:lnTo>
                  <a:lnTo>
                    <a:pt x="59" y="0"/>
                  </a:lnTo>
                  <a:close/>
                  <a:moveTo>
                    <a:pt x="38" y="89"/>
                  </a:moveTo>
                  <a:lnTo>
                    <a:pt x="95" y="89"/>
                  </a:lnTo>
                  <a:lnTo>
                    <a:pt x="66" y="15"/>
                  </a:lnTo>
                  <a:lnTo>
                    <a:pt x="3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2" name="Freeform 42">
              <a:extLst>
                <a:ext uri="{FF2B5EF4-FFF2-40B4-BE49-F238E27FC236}">
                  <a16:creationId xmlns:a16="http://schemas.microsoft.com/office/drawing/2014/main" id="{C07D4C71-B554-4DB2-BADA-F1D8FD7A6291}"/>
                </a:ext>
              </a:extLst>
            </p:cNvPr>
            <p:cNvSpPr>
              <a:spLocks/>
            </p:cNvSpPr>
            <p:nvPr userDrawn="1"/>
          </p:nvSpPr>
          <p:spPr bwMode="auto">
            <a:xfrm>
              <a:off x="7950" y="3619"/>
              <a:ext cx="140" cy="148"/>
            </a:xfrm>
            <a:custGeom>
              <a:avLst/>
              <a:gdLst>
                <a:gd name="T0" fmla="*/ 0 w 140"/>
                <a:gd name="T1" fmla="*/ 0 h 148"/>
                <a:gd name="T2" fmla="*/ 19 w 140"/>
                <a:gd name="T3" fmla="*/ 0 h 148"/>
                <a:gd name="T4" fmla="*/ 69 w 140"/>
                <a:gd name="T5" fmla="*/ 129 h 148"/>
                <a:gd name="T6" fmla="*/ 118 w 140"/>
                <a:gd name="T7" fmla="*/ 0 h 148"/>
                <a:gd name="T8" fmla="*/ 140 w 140"/>
                <a:gd name="T9" fmla="*/ 0 h 148"/>
                <a:gd name="T10" fmla="*/ 140 w 140"/>
                <a:gd name="T11" fmla="*/ 148 h 148"/>
                <a:gd name="T12" fmla="*/ 126 w 140"/>
                <a:gd name="T13" fmla="*/ 148 h 148"/>
                <a:gd name="T14" fmla="*/ 126 w 140"/>
                <a:gd name="T15" fmla="*/ 19 h 148"/>
                <a:gd name="T16" fmla="*/ 126 w 140"/>
                <a:gd name="T17" fmla="*/ 19 h 148"/>
                <a:gd name="T18" fmla="*/ 76 w 140"/>
                <a:gd name="T19" fmla="*/ 148 h 148"/>
                <a:gd name="T20" fmla="*/ 64 w 140"/>
                <a:gd name="T21" fmla="*/ 148 h 148"/>
                <a:gd name="T22" fmla="*/ 14 w 140"/>
                <a:gd name="T23" fmla="*/ 19 h 148"/>
                <a:gd name="T24" fmla="*/ 14 w 140"/>
                <a:gd name="T25" fmla="*/ 19 h 148"/>
                <a:gd name="T26" fmla="*/ 14 w 140"/>
                <a:gd name="T27" fmla="*/ 148 h 148"/>
                <a:gd name="T28" fmla="*/ 0 w 140"/>
                <a:gd name="T29" fmla="*/ 148 h 148"/>
                <a:gd name="T30" fmla="*/ 0 w 140"/>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48">
                  <a:moveTo>
                    <a:pt x="0" y="0"/>
                  </a:moveTo>
                  <a:lnTo>
                    <a:pt x="19" y="0"/>
                  </a:lnTo>
                  <a:lnTo>
                    <a:pt x="69" y="129"/>
                  </a:lnTo>
                  <a:lnTo>
                    <a:pt x="118" y="0"/>
                  </a:lnTo>
                  <a:lnTo>
                    <a:pt x="140" y="0"/>
                  </a:lnTo>
                  <a:lnTo>
                    <a:pt x="140" y="148"/>
                  </a:lnTo>
                  <a:lnTo>
                    <a:pt x="126" y="148"/>
                  </a:lnTo>
                  <a:lnTo>
                    <a:pt x="126" y="19"/>
                  </a:lnTo>
                  <a:lnTo>
                    <a:pt x="126" y="19"/>
                  </a:lnTo>
                  <a:lnTo>
                    <a:pt x="76" y="148"/>
                  </a:lnTo>
                  <a:lnTo>
                    <a:pt x="64" y="148"/>
                  </a:lnTo>
                  <a:lnTo>
                    <a:pt x="14" y="19"/>
                  </a:lnTo>
                  <a:lnTo>
                    <a:pt x="14" y="19"/>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3" name="Freeform 43">
              <a:extLst>
                <a:ext uri="{FF2B5EF4-FFF2-40B4-BE49-F238E27FC236}">
                  <a16:creationId xmlns:a16="http://schemas.microsoft.com/office/drawing/2014/main" id="{2D10520C-26AF-4EEA-AA95-732FD9F5FF43}"/>
                </a:ext>
              </a:extLst>
            </p:cNvPr>
            <p:cNvSpPr>
              <a:spLocks noEditPoints="1"/>
            </p:cNvSpPr>
            <p:nvPr userDrawn="1"/>
          </p:nvSpPr>
          <p:spPr bwMode="auto">
            <a:xfrm>
              <a:off x="8111" y="3614"/>
              <a:ext cx="79" cy="79"/>
            </a:xfrm>
            <a:custGeom>
              <a:avLst/>
              <a:gdLst>
                <a:gd name="T0" fmla="*/ 17 w 33"/>
                <a:gd name="T1" fmla="*/ 0 h 33"/>
                <a:gd name="T2" fmla="*/ 33 w 33"/>
                <a:gd name="T3" fmla="*/ 17 h 33"/>
                <a:gd name="T4" fmla="*/ 17 w 33"/>
                <a:gd name="T5" fmla="*/ 33 h 33"/>
                <a:gd name="T6" fmla="*/ 0 w 33"/>
                <a:gd name="T7" fmla="*/ 17 h 33"/>
                <a:gd name="T8" fmla="*/ 17 w 33"/>
                <a:gd name="T9" fmla="*/ 0 h 33"/>
                <a:gd name="T10" fmla="*/ 17 w 33"/>
                <a:gd name="T11" fmla="*/ 31 h 33"/>
                <a:gd name="T12" fmla="*/ 30 w 33"/>
                <a:gd name="T13" fmla="*/ 17 h 33"/>
                <a:gd name="T14" fmla="*/ 17 w 33"/>
                <a:gd name="T15" fmla="*/ 3 h 33"/>
                <a:gd name="T16" fmla="*/ 3 w 33"/>
                <a:gd name="T17" fmla="*/ 17 h 33"/>
                <a:gd name="T18" fmla="*/ 17 w 33"/>
                <a:gd name="T19" fmla="*/ 31 h 33"/>
                <a:gd name="T20" fmla="*/ 10 w 33"/>
                <a:gd name="T21" fmla="*/ 7 h 33"/>
                <a:gd name="T22" fmla="*/ 18 w 33"/>
                <a:gd name="T23" fmla="*/ 7 h 33"/>
                <a:gd name="T24" fmla="*/ 24 w 33"/>
                <a:gd name="T25" fmla="*/ 12 h 33"/>
                <a:gd name="T26" fmla="*/ 19 w 33"/>
                <a:gd name="T27" fmla="*/ 18 h 33"/>
                <a:gd name="T28" fmla="*/ 25 w 33"/>
                <a:gd name="T29" fmla="*/ 26 h 33"/>
                <a:gd name="T30" fmla="*/ 22 w 33"/>
                <a:gd name="T31" fmla="*/ 26 h 33"/>
                <a:gd name="T32" fmla="*/ 16 w 33"/>
                <a:gd name="T33" fmla="*/ 18 h 33"/>
                <a:gd name="T34" fmla="*/ 13 w 33"/>
                <a:gd name="T35" fmla="*/ 18 h 33"/>
                <a:gd name="T36" fmla="*/ 13 w 33"/>
                <a:gd name="T37" fmla="*/ 26 h 33"/>
                <a:gd name="T38" fmla="*/ 10 w 33"/>
                <a:gd name="T39" fmla="*/ 26 h 33"/>
                <a:gd name="T40" fmla="*/ 10 w 33"/>
                <a:gd name="T41" fmla="*/ 7 h 33"/>
                <a:gd name="T42" fmla="*/ 13 w 33"/>
                <a:gd name="T43" fmla="*/ 16 h 33"/>
                <a:gd name="T44" fmla="*/ 16 w 33"/>
                <a:gd name="T45" fmla="*/ 16 h 33"/>
                <a:gd name="T46" fmla="*/ 21 w 33"/>
                <a:gd name="T47" fmla="*/ 12 h 33"/>
                <a:gd name="T48" fmla="*/ 17 w 33"/>
                <a:gd name="T49" fmla="*/ 9 h 33"/>
                <a:gd name="T50" fmla="*/ 13 w 33"/>
                <a:gd name="T51" fmla="*/ 9 h 33"/>
                <a:gd name="T52" fmla="*/ 13 w 33"/>
                <a:gd name="T5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17" y="0"/>
                  </a:moveTo>
                  <a:cubicBezTo>
                    <a:pt x="26" y="0"/>
                    <a:pt x="33" y="7"/>
                    <a:pt x="33" y="17"/>
                  </a:cubicBezTo>
                  <a:cubicBezTo>
                    <a:pt x="33" y="26"/>
                    <a:pt x="26" y="33"/>
                    <a:pt x="17" y="33"/>
                  </a:cubicBezTo>
                  <a:cubicBezTo>
                    <a:pt x="8" y="33"/>
                    <a:pt x="0" y="26"/>
                    <a:pt x="0" y="17"/>
                  </a:cubicBezTo>
                  <a:cubicBezTo>
                    <a:pt x="0" y="7"/>
                    <a:pt x="8" y="0"/>
                    <a:pt x="17" y="0"/>
                  </a:cubicBezTo>
                  <a:close/>
                  <a:moveTo>
                    <a:pt x="17" y="31"/>
                  </a:moveTo>
                  <a:cubicBezTo>
                    <a:pt x="24" y="31"/>
                    <a:pt x="30" y="25"/>
                    <a:pt x="30" y="17"/>
                  </a:cubicBezTo>
                  <a:cubicBezTo>
                    <a:pt x="30" y="9"/>
                    <a:pt x="24" y="3"/>
                    <a:pt x="17" y="3"/>
                  </a:cubicBezTo>
                  <a:cubicBezTo>
                    <a:pt x="9" y="3"/>
                    <a:pt x="3" y="9"/>
                    <a:pt x="3" y="17"/>
                  </a:cubicBezTo>
                  <a:cubicBezTo>
                    <a:pt x="3" y="25"/>
                    <a:pt x="9" y="31"/>
                    <a:pt x="17" y="31"/>
                  </a:cubicBezTo>
                  <a:close/>
                  <a:moveTo>
                    <a:pt x="10" y="7"/>
                  </a:moveTo>
                  <a:cubicBezTo>
                    <a:pt x="18" y="7"/>
                    <a:pt x="18" y="7"/>
                    <a:pt x="18" y="7"/>
                  </a:cubicBezTo>
                  <a:cubicBezTo>
                    <a:pt x="22" y="7"/>
                    <a:pt x="24" y="9"/>
                    <a:pt x="24" y="12"/>
                  </a:cubicBezTo>
                  <a:cubicBezTo>
                    <a:pt x="24" y="16"/>
                    <a:pt x="22" y="17"/>
                    <a:pt x="19" y="18"/>
                  </a:cubicBezTo>
                  <a:cubicBezTo>
                    <a:pt x="25" y="26"/>
                    <a:pt x="25" y="26"/>
                    <a:pt x="25" y="26"/>
                  </a:cubicBezTo>
                  <a:cubicBezTo>
                    <a:pt x="22" y="26"/>
                    <a:pt x="22" y="26"/>
                    <a:pt x="22" y="26"/>
                  </a:cubicBezTo>
                  <a:cubicBezTo>
                    <a:pt x="16" y="18"/>
                    <a:pt x="16" y="18"/>
                    <a:pt x="16" y="18"/>
                  </a:cubicBezTo>
                  <a:cubicBezTo>
                    <a:pt x="13" y="18"/>
                    <a:pt x="13" y="18"/>
                    <a:pt x="13" y="18"/>
                  </a:cubicBezTo>
                  <a:cubicBezTo>
                    <a:pt x="13" y="26"/>
                    <a:pt x="13" y="26"/>
                    <a:pt x="13" y="26"/>
                  </a:cubicBezTo>
                  <a:cubicBezTo>
                    <a:pt x="10" y="26"/>
                    <a:pt x="10" y="26"/>
                    <a:pt x="10" y="26"/>
                  </a:cubicBezTo>
                  <a:lnTo>
                    <a:pt x="10" y="7"/>
                  </a:lnTo>
                  <a:close/>
                  <a:moveTo>
                    <a:pt x="13" y="16"/>
                  </a:moveTo>
                  <a:cubicBezTo>
                    <a:pt x="16" y="16"/>
                    <a:pt x="16" y="16"/>
                    <a:pt x="16" y="16"/>
                  </a:cubicBezTo>
                  <a:cubicBezTo>
                    <a:pt x="19" y="16"/>
                    <a:pt x="21" y="15"/>
                    <a:pt x="21" y="12"/>
                  </a:cubicBezTo>
                  <a:cubicBezTo>
                    <a:pt x="21" y="10"/>
                    <a:pt x="19" y="9"/>
                    <a:pt x="17" y="9"/>
                  </a:cubicBezTo>
                  <a:cubicBezTo>
                    <a:pt x="13" y="9"/>
                    <a:pt x="13" y="9"/>
                    <a:pt x="13" y="9"/>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4" name="Freeform 44">
              <a:extLst>
                <a:ext uri="{FF2B5EF4-FFF2-40B4-BE49-F238E27FC236}">
                  <a16:creationId xmlns:a16="http://schemas.microsoft.com/office/drawing/2014/main" id="{1626F110-AFBC-4FC0-80E1-A9816DAB155A}"/>
                </a:ext>
              </a:extLst>
            </p:cNvPr>
            <p:cNvSpPr>
              <a:spLocks noEditPoints="1"/>
            </p:cNvSpPr>
            <p:nvPr userDrawn="1"/>
          </p:nvSpPr>
          <p:spPr bwMode="auto">
            <a:xfrm>
              <a:off x="8111" y="2731"/>
              <a:ext cx="79" cy="79"/>
            </a:xfrm>
            <a:custGeom>
              <a:avLst/>
              <a:gdLst>
                <a:gd name="T0" fmla="*/ 17 w 33"/>
                <a:gd name="T1" fmla="*/ 0 h 33"/>
                <a:gd name="T2" fmla="*/ 33 w 33"/>
                <a:gd name="T3" fmla="*/ 16 h 33"/>
                <a:gd name="T4" fmla="*/ 17 w 33"/>
                <a:gd name="T5" fmla="*/ 33 h 33"/>
                <a:gd name="T6" fmla="*/ 0 w 33"/>
                <a:gd name="T7" fmla="*/ 16 h 33"/>
                <a:gd name="T8" fmla="*/ 17 w 33"/>
                <a:gd name="T9" fmla="*/ 0 h 33"/>
                <a:gd name="T10" fmla="*/ 17 w 33"/>
                <a:gd name="T11" fmla="*/ 30 h 33"/>
                <a:gd name="T12" fmla="*/ 30 w 33"/>
                <a:gd name="T13" fmla="*/ 16 h 33"/>
                <a:gd name="T14" fmla="*/ 17 w 33"/>
                <a:gd name="T15" fmla="*/ 2 h 33"/>
                <a:gd name="T16" fmla="*/ 3 w 33"/>
                <a:gd name="T17" fmla="*/ 16 h 33"/>
                <a:gd name="T18" fmla="*/ 17 w 33"/>
                <a:gd name="T19" fmla="*/ 30 h 33"/>
                <a:gd name="T20" fmla="*/ 10 w 33"/>
                <a:gd name="T21" fmla="*/ 6 h 33"/>
                <a:gd name="T22" fmla="*/ 18 w 33"/>
                <a:gd name="T23" fmla="*/ 6 h 33"/>
                <a:gd name="T24" fmla="*/ 24 w 33"/>
                <a:gd name="T25" fmla="*/ 12 h 33"/>
                <a:gd name="T26" fmla="*/ 19 w 33"/>
                <a:gd name="T27" fmla="*/ 17 h 33"/>
                <a:gd name="T28" fmla="*/ 25 w 33"/>
                <a:gd name="T29" fmla="*/ 26 h 33"/>
                <a:gd name="T30" fmla="*/ 22 w 33"/>
                <a:gd name="T31" fmla="*/ 26 h 33"/>
                <a:gd name="T32" fmla="*/ 16 w 33"/>
                <a:gd name="T33" fmla="*/ 17 h 33"/>
                <a:gd name="T34" fmla="*/ 13 w 33"/>
                <a:gd name="T35" fmla="*/ 17 h 33"/>
                <a:gd name="T36" fmla="*/ 13 w 33"/>
                <a:gd name="T37" fmla="*/ 26 h 33"/>
                <a:gd name="T38" fmla="*/ 10 w 33"/>
                <a:gd name="T39" fmla="*/ 26 h 33"/>
                <a:gd name="T40" fmla="*/ 10 w 33"/>
                <a:gd name="T41" fmla="*/ 6 h 33"/>
                <a:gd name="T42" fmla="*/ 13 w 33"/>
                <a:gd name="T43" fmla="*/ 15 h 33"/>
                <a:gd name="T44" fmla="*/ 16 w 33"/>
                <a:gd name="T45" fmla="*/ 15 h 33"/>
                <a:gd name="T46" fmla="*/ 21 w 33"/>
                <a:gd name="T47" fmla="*/ 12 h 33"/>
                <a:gd name="T48" fmla="*/ 17 w 33"/>
                <a:gd name="T49" fmla="*/ 9 h 33"/>
                <a:gd name="T50" fmla="*/ 13 w 33"/>
                <a:gd name="T51" fmla="*/ 9 h 33"/>
                <a:gd name="T52" fmla="*/ 13 w 33"/>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17" y="0"/>
                  </a:moveTo>
                  <a:cubicBezTo>
                    <a:pt x="26" y="0"/>
                    <a:pt x="33" y="7"/>
                    <a:pt x="33" y="16"/>
                  </a:cubicBezTo>
                  <a:cubicBezTo>
                    <a:pt x="33" y="25"/>
                    <a:pt x="26" y="33"/>
                    <a:pt x="17" y="33"/>
                  </a:cubicBezTo>
                  <a:cubicBezTo>
                    <a:pt x="8" y="33"/>
                    <a:pt x="0" y="25"/>
                    <a:pt x="0" y="16"/>
                  </a:cubicBezTo>
                  <a:cubicBezTo>
                    <a:pt x="0" y="7"/>
                    <a:pt x="8" y="0"/>
                    <a:pt x="17" y="0"/>
                  </a:cubicBezTo>
                  <a:close/>
                  <a:moveTo>
                    <a:pt x="17" y="30"/>
                  </a:moveTo>
                  <a:cubicBezTo>
                    <a:pt x="24" y="30"/>
                    <a:pt x="30" y="24"/>
                    <a:pt x="30" y="16"/>
                  </a:cubicBezTo>
                  <a:cubicBezTo>
                    <a:pt x="30" y="8"/>
                    <a:pt x="24" y="2"/>
                    <a:pt x="17" y="2"/>
                  </a:cubicBezTo>
                  <a:cubicBezTo>
                    <a:pt x="9" y="2"/>
                    <a:pt x="3" y="8"/>
                    <a:pt x="3" y="16"/>
                  </a:cubicBezTo>
                  <a:cubicBezTo>
                    <a:pt x="3" y="24"/>
                    <a:pt x="9" y="30"/>
                    <a:pt x="17" y="30"/>
                  </a:cubicBezTo>
                  <a:close/>
                  <a:moveTo>
                    <a:pt x="10" y="6"/>
                  </a:moveTo>
                  <a:cubicBezTo>
                    <a:pt x="18" y="6"/>
                    <a:pt x="18" y="6"/>
                    <a:pt x="18" y="6"/>
                  </a:cubicBezTo>
                  <a:cubicBezTo>
                    <a:pt x="22" y="6"/>
                    <a:pt x="24" y="8"/>
                    <a:pt x="24" y="12"/>
                  </a:cubicBezTo>
                  <a:cubicBezTo>
                    <a:pt x="24" y="15"/>
                    <a:pt x="22" y="17"/>
                    <a:pt x="19" y="17"/>
                  </a:cubicBezTo>
                  <a:cubicBezTo>
                    <a:pt x="25" y="26"/>
                    <a:pt x="25" y="26"/>
                    <a:pt x="25" y="26"/>
                  </a:cubicBezTo>
                  <a:cubicBezTo>
                    <a:pt x="22" y="26"/>
                    <a:pt x="22" y="26"/>
                    <a:pt x="22" y="26"/>
                  </a:cubicBezTo>
                  <a:cubicBezTo>
                    <a:pt x="16" y="17"/>
                    <a:pt x="16" y="17"/>
                    <a:pt x="16" y="17"/>
                  </a:cubicBezTo>
                  <a:cubicBezTo>
                    <a:pt x="13" y="17"/>
                    <a:pt x="13" y="17"/>
                    <a:pt x="13" y="17"/>
                  </a:cubicBezTo>
                  <a:cubicBezTo>
                    <a:pt x="13" y="26"/>
                    <a:pt x="13" y="26"/>
                    <a:pt x="13" y="26"/>
                  </a:cubicBezTo>
                  <a:cubicBezTo>
                    <a:pt x="10" y="26"/>
                    <a:pt x="10" y="26"/>
                    <a:pt x="10" y="26"/>
                  </a:cubicBezTo>
                  <a:lnTo>
                    <a:pt x="10" y="6"/>
                  </a:lnTo>
                  <a:close/>
                  <a:moveTo>
                    <a:pt x="13" y="15"/>
                  </a:moveTo>
                  <a:cubicBezTo>
                    <a:pt x="16" y="15"/>
                    <a:pt x="16" y="15"/>
                    <a:pt x="16" y="15"/>
                  </a:cubicBezTo>
                  <a:cubicBezTo>
                    <a:pt x="19" y="15"/>
                    <a:pt x="21" y="15"/>
                    <a:pt x="21" y="12"/>
                  </a:cubicBezTo>
                  <a:cubicBezTo>
                    <a:pt x="21" y="9"/>
                    <a:pt x="19" y="9"/>
                    <a:pt x="17" y="9"/>
                  </a:cubicBezTo>
                  <a:cubicBezTo>
                    <a:pt x="13" y="9"/>
                    <a:pt x="13" y="9"/>
                    <a:pt x="13" y="9"/>
                  </a:cubicBezTo>
                  <a:lnTo>
                    <a:pt x="1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grpSp>
    </p:spTree>
    <p:extLst>
      <p:ext uri="{BB962C8B-B14F-4D97-AF65-F5344CB8AC3E}">
        <p14:creationId xmlns:p14="http://schemas.microsoft.com/office/powerpoint/2010/main" val="138655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 4">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0924CCB-03AD-4DA6-8964-612CE5B15C1F}"/>
              </a:ext>
            </a:extLst>
          </p:cNvPr>
          <p:cNvSpPr>
            <a:spLocks noGrp="1"/>
          </p:cNvSpPr>
          <p:nvPr>
            <p:ph type="pic" sz="quarter" idx="10" hasCustomPrompt="1"/>
          </p:nvPr>
        </p:nvSpPr>
        <p:spPr>
          <a:xfrm>
            <a:off x="0" y="1"/>
            <a:ext cx="12192000" cy="3426957"/>
          </a:xfrm>
          <a:gradFill>
            <a:gsLst>
              <a:gs pos="0">
                <a:srgbClr val="387361"/>
              </a:gs>
              <a:gs pos="100000">
                <a:srgbClr val="4DA288"/>
              </a:gs>
            </a:gsLst>
            <a:lin ang="0" scaled="0"/>
          </a:gradFill>
        </p:spPr>
        <p:txBody>
          <a:bodyPr anchor="ctr">
            <a:normAutofit/>
          </a:bodyPr>
          <a:lstStyle>
            <a:lvl1pPr algn="ctr">
              <a:lnSpc>
                <a:spcPct val="100000"/>
              </a:lnSpc>
              <a:defRPr sz="1080">
                <a:solidFill>
                  <a:schemeClr val="bg1">
                    <a:lumMod val="75000"/>
                  </a:schemeClr>
                </a:solidFill>
              </a:defRPr>
            </a:lvl1pPr>
          </a:lstStyle>
          <a:p>
            <a:r>
              <a:rPr lang="en-US"/>
              <a:t>CLICK TO ADD IMAGE</a:t>
            </a:r>
          </a:p>
        </p:txBody>
      </p:sp>
      <p:sp>
        <p:nvSpPr>
          <p:cNvPr id="2" name="Title 1"/>
          <p:cNvSpPr>
            <a:spLocks noGrp="1"/>
          </p:cNvSpPr>
          <p:nvPr>
            <p:ph type="ctrTitle" hasCustomPrompt="1"/>
          </p:nvPr>
        </p:nvSpPr>
        <p:spPr>
          <a:xfrm>
            <a:off x="411737" y="3448072"/>
            <a:ext cx="10661639" cy="2038698"/>
          </a:xfrm>
        </p:spPr>
        <p:txBody>
          <a:bodyPr anchor="b">
            <a:normAutofit/>
          </a:bodyPr>
          <a:lstStyle>
            <a:lvl1pPr algn="l">
              <a:lnSpc>
                <a:spcPct val="92000"/>
              </a:lnSpc>
              <a:defRPr sz="4860">
                <a:solidFill>
                  <a:schemeClr val="bg1"/>
                </a:solidFill>
              </a:defRPr>
            </a:lvl1pPr>
          </a:lstStyle>
          <a:p>
            <a:r>
              <a:rPr lang="en-US"/>
              <a:t>Presentation Title Lorem Ipsum </a:t>
            </a:r>
            <a:r>
              <a:rPr lang="en-US" err="1"/>
              <a:t>Doler</a:t>
            </a:r>
            <a:r>
              <a:rPr lang="en-US"/>
              <a:t> </a:t>
            </a:r>
            <a:r>
              <a:rPr lang="en-US" err="1"/>
              <a:t>Verden</a:t>
            </a:r>
            <a:r>
              <a:rPr lang="en-US"/>
              <a:t> Estes</a:t>
            </a:r>
          </a:p>
        </p:txBody>
      </p:sp>
      <p:sp>
        <p:nvSpPr>
          <p:cNvPr id="3" name="Subtitle 2"/>
          <p:cNvSpPr>
            <a:spLocks noGrp="1"/>
          </p:cNvSpPr>
          <p:nvPr>
            <p:ph type="subTitle" idx="1" hasCustomPrompt="1"/>
          </p:nvPr>
        </p:nvSpPr>
        <p:spPr>
          <a:xfrm>
            <a:off x="411738" y="5889314"/>
            <a:ext cx="8262802" cy="740726"/>
          </a:xfrm>
        </p:spPr>
        <p:txBody>
          <a:bodyPr>
            <a:normAutofit/>
          </a:bodyPr>
          <a:lstStyle>
            <a:lvl1pPr marL="0" indent="0" algn="l">
              <a:lnSpc>
                <a:spcPct val="100000"/>
              </a:lnSpc>
              <a:spcAft>
                <a:spcPts val="630"/>
              </a:spcAft>
              <a:buNone/>
              <a:defRPr sz="1620" b="0" i="0">
                <a:solidFill>
                  <a:schemeClr val="bg1"/>
                </a:solidFill>
              </a:defRPr>
            </a:lvl1pPr>
            <a:lvl2pPr marL="456908" indent="0" algn="ctr">
              <a:buNone/>
              <a:defRPr sz="1999"/>
            </a:lvl2pPr>
            <a:lvl3pPr marL="913815" indent="0" algn="ctr">
              <a:buNone/>
              <a:defRPr sz="1799"/>
            </a:lvl3pPr>
            <a:lvl4pPr marL="1370723" indent="0" algn="ctr">
              <a:buNone/>
              <a:defRPr sz="1599"/>
            </a:lvl4pPr>
            <a:lvl5pPr marL="1827630" indent="0" algn="ctr">
              <a:buNone/>
              <a:defRPr sz="1599"/>
            </a:lvl5pPr>
            <a:lvl6pPr marL="2284537" indent="0" algn="ctr">
              <a:buNone/>
              <a:defRPr sz="1599"/>
            </a:lvl6pPr>
            <a:lvl7pPr marL="2741444" indent="0" algn="ctr">
              <a:buNone/>
              <a:defRPr sz="1599"/>
            </a:lvl7pPr>
            <a:lvl8pPr marL="3198352" indent="0" algn="ctr">
              <a:buNone/>
              <a:defRPr sz="1599"/>
            </a:lvl8pPr>
            <a:lvl9pPr marL="3655259" indent="0" algn="ctr">
              <a:buNone/>
              <a:defRPr sz="1599"/>
            </a:lvl9pPr>
          </a:lstStyle>
          <a:p>
            <a:r>
              <a:rPr lang="en-US"/>
              <a:t>Prepared by: </a:t>
            </a:r>
          </a:p>
          <a:p>
            <a:endParaRPr lang="en-US"/>
          </a:p>
        </p:txBody>
      </p:sp>
      <p:grpSp>
        <p:nvGrpSpPr>
          <p:cNvPr id="13" name="Group 4">
            <a:extLst>
              <a:ext uri="{FF2B5EF4-FFF2-40B4-BE49-F238E27FC236}">
                <a16:creationId xmlns:a16="http://schemas.microsoft.com/office/drawing/2014/main" id="{768ABB94-7009-417E-A744-C37C50DE5E95}"/>
              </a:ext>
            </a:extLst>
          </p:cNvPr>
          <p:cNvGrpSpPr>
            <a:grpSpLocks noChangeAspect="1"/>
          </p:cNvGrpSpPr>
          <p:nvPr userDrawn="1"/>
        </p:nvGrpSpPr>
        <p:grpSpPr bwMode="auto">
          <a:xfrm>
            <a:off x="9110010" y="5933465"/>
            <a:ext cx="2827494" cy="720563"/>
            <a:chOff x="4041" y="2712"/>
            <a:chExt cx="4149" cy="1058"/>
          </a:xfrm>
          <a:solidFill>
            <a:schemeClr val="bg1"/>
          </a:solidFill>
        </p:grpSpPr>
        <p:sp>
          <p:nvSpPr>
            <p:cNvPr id="15" name="Freeform 5">
              <a:extLst>
                <a:ext uri="{FF2B5EF4-FFF2-40B4-BE49-F238E27FC236}">
                  <a16:creationId xmlns:a16="http://schemas.microsoft.com/office/drawing/2014/main" id="{35901B55-C8FB-422B-9515-1DD4AE389201}"/>
                </a:ext>
              </a:extLst>
            </p:cNvPr>
            <p:cNvSpPr>
              <a:spLocks noEditPoints="1"/>
            </p:cNvSpPr>
            <p:nvPr userDrawn="1"/>
          </p:nvSpPr>
          <p:spPr bwMode="auto">
            <a:xfrm>
              <a:off x="4395" y="2729"/>
              <a:ext cx="1698" cy="816"/>
            </a:xfrm>
            <a:custGeom>
              <a:avLst/>
              <a:gdLst>
                <a:gd name="T0" fmla="*/ 1394 w 1698"/>
                <a:gd name="T1" fmla="*/ 0 h 816"/>
                <a:gd name="T2" fmla="*/ 1180 w 1698"/>
                <a:gd name="T3" fmla="*/ 0 h 816"/>
                <a:gd name="T4" fmla="*/ 905 w 1698"/>
                <a:gd name="T5" fmla="*/ 742 h 816"/>
                <a:gd name="T6" fmla="*/ 905 w 1698"/>
                <a:gd name="T7" fmla="*/ 0 h 816"/>
                <a:gd name="T8" fmla="*/ 594 w 1698"/>
                <a:gd name="T9" fmla="*/ 0 h 816"/>
                <a:gd name="T10" fmla="*/ 454 w 1698"/>
                <a:gd name="T11" fmla="*/ 544 h 816"/>
                <a:gd name="T12" fmla="*/ 451 w 1698"/>
                <a:gd name="T13" fmla="*/ 544 h 816"/>
                <a:gd name="T14" fmla="*/ 311 w 1698"/>
                <a:gd name="T15" fmla="*/ 0 h 816"/>
                <a:gd name="T16" fmla="*/ 0 w 1698"/>
                <a:gd name="T17" fmla="*/ 0 h 816"/>
                <a:gd name="T18" fmla="*/ 0 w 1698"/>
                <a:gd name="T19" fmla="*/ 816 h 816"/>
                <a:gd name="T20" fmla="*/ 200 w 1698"/>
                <a:gd name="T21" fmla="*/ 816 h 816"/>
                <a:gd name="T22" fmla="*/ 200 w 1698"/>
                <a:gd name="T23" fmla="*/ 198 h 816"/>
                <a:gd name="T24" fmla="*/ 202 w 1698"/>
                <a:gd name="T25" fmla="*/ 198 h 816"/>
                <a:gd name="T26" fmla="*/ 371 w 1698"/>
                <a:gd name="T27" fmla="*/ 816 h 816"/>
                <a:gd name="T28" fmla="*/ 532 w 1698"/>
                <a:gd name="T29" fmla="*/ 816 h 816"/>
                <a:gd name="T30" fmla="*/ 703 w 1698"/>
                <a:gd name="T31" fmla="*/ 198 h 816"/>
                <a:gd name="T32" fmla="*/ 705 w 1698"/>
                <a:gd name="T33" fmla="*/ 198 h 816"/>
                <a:gd name="T34" fmla="*/ 705 w 1698"/>
                <a:gd name="T35" fmla="*/ 816 h 816"/>
                <a:gd name="T36" fmla="*/ 876 w 1698"/>
                <a:gd name="T37" fmla="*/ 816 h 816"/>
                <a:gd name="T38" fmla="*/ 905 w 1698"/>
                <a:gd name="T39" fmla="*/ 816 h 816"/>
                <a:gd name="T40" fmla="*/ 1092 w 1698"/>
                <a:gd name="T41" fmla="*/ 816 h 816"/>
                <a:gd name="T42" fmla="*/ 1145 w 1698"/>
                <a:gd name="T43" fmla="*/ 671 h 816"/>
                <a:gd name="T44" fmla="*/ 1427 w 1698"/>
                <a:gd name="T45" fmla="*/ 671 h 816"/>
                <a:gd name="T46" fmla="*/ 1477 w 1698"/>
                <a:gd name="T47" fmla="*/ 816 h 816"/>
                <a:gd name="T48" fmla="*/ 1698 w 1698"/>
                <a:gd name="T49" fmla="*/ 816 h 816"/>
                <a:gd name="T50" fmla="*/ 1394 w 1698"/>
                <a:gd name="T51" fmla="*/ 0 h 816"/>
                <a:gd name="T52" fmla="*/ 1192 w 1698"/>
                <a:gd name="T53" fmla="*/ 513 h 816"/>
                <a:gd name="T54" fmla="*/ 1285 w 1698"/>
                <a:gd name="T55" fmla="*/ 227 h 816"/>
                <a:gd name="T56" fmla="*/ 1287 w 1698"/>
                <a:gd name="T57" fmla="*/ 227 h 816"/>
                <a:gd name="T58" fmla="*/ 1377 w 1698"/>
                <a:gd name="T59" fmla="*/ 513 h 816"/>
                <a:gd name="T60" fmla="*/ 1192 w 1698"/>
                <a:gd name="T61" fmla="*/ 513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8" h="816">
                  <a:moveTo>
                    <a:pt x="1394" y="0"/>
                  </a:moveTo>
                  <a:lnTo>
                    <a:pt x="1180" y="0"/>
                  </a:lnTo>
                  <a:lnTo>
                    <a:pt x="905" y="742"/>
                  </a:lnTo>
                  <a:lnTo>
                    <a:pt x="905" y="0"/>
                  </a:lnTo>
                  <a:lnTo>
                    <a:pt x="594" y="0"/>
                  </a:lnTo>
                  <a:lnTo>
                    <a:pt x="454" y="544"/>
                  </a:lnTo>
                  <a:lnTo>
                    <a:pt x="451" y="544"/>
                  </a:lnTo>
                  <a:lnTo>
                    <a:pt x="311" y="0"/>
                  </a:lnTo>
                  <a:lnTo>
                    <a:pt x="0" y="0"/>
                  </a:lnTo>
                  <a:lnTo>
                    <a:pt x="0" y="816"/>
                  </a:lnTo>
                  <a:lnTo>
                    <a:pt x="200" y="816"/>
                  </a:lnTo>
                  <a:lnTo>
                    <a:pt x="200" y="198"/>
                  </a:lnTo>
                  <a:lnTo>
                    <a:pt x="202" y="198"/>
                  </a:lnTo>
                  <a:lnTo>
                    <a:pt x="371" y="816"/>
                  </a:lnTo>
                  <a:lnTo>
                    <a:pt x="532" y="816"/>
                  </a:lnTo>
                  <a:lnTo>
                    <a:pt x="703" y="198"/>
                  </a:lnTo>
                  <a:lnTo>
                    <a:pt x="705" y="198"/>
                  </a:lnTo>
                  <a:lnTo>
                    <a:pt x="705" y="816"/>
                  </a:lnTo>
                  <a:lnTo>
                    <a:pt x="876" y="816"/>
                  </a:lnTo>
                  <a:lnTo>
                    <a:pt x="905" y="816"/>
                  </a:lnTo>
                  <a:lnTo>
                    <a:pt x="1092" y="816"/>
                  </a:lnTo>
                  <a:lnTo>
                    <a:pt x="1145" y="671"/>
                  </a:lnTo>
                  <a:lnTo>
                    <a:pt x="1427" y="671"/>
                  </a:lnTo>
                  <a:lnTo>
                    <a:pt x="1477" y="816"/>
                  </a:lnTo>
                  <a:lnTo>
                    <a:pt x="1698" y="816"/>
                  </a:lnTo>
                  <a:lnTo>
                    <a:pt x="1394" y="0"/>
                  </a:lnTo>
                  <a:close/>
                  <a:moveTo>
                    <a:pt x="1192" y="513"/>
                  </a:moveTo>
                  <a:lnTo>
                    <a:pt x="1285" y="227"/>
                  </a:lnTo>
                  <a:lnTo>
                    <a:pt x="1287" y="227"/>
                  </a:lnTo>
                  <a:lnTo>
                    <a:pt x="1377" y="513"/>
                  </a:lnTo>
                  <a:lnTo>
                    <a:pt x="1192" y="5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6" name="Freeform 6">
              <a:extLst>
                <a:ext uri="{FF2B5EF4-FFF2-40B4-BE49-F238E27FC236}">
                  <a16:creationId xmlns:a16="http://schemas.microsoft.com/office/drawing/2014/main" id="{9A858CFD-6BF9-4921-9357-0CD791BAD86C}"/>
                </a:ext>
              </a:extLst>
            </p:cNvPr>
            <p:cNvSpPr>
              <a:spLocks/>
            </p:cNvSpPr>
            <p:nvPr userDrawn="1"/>
          </p:nvSpPr>
          <p:spPr bwMode="auto">
            <a:xfrm>
              <a:off x="5905" y="2729"/>
              <a:ext cx="696" cy="816"/>
            </a:xfrm>
            <a:custGeom>
              <a:avLst/>
              <a:gdLst>
                <a:gd name="T0" fmla="*/ 696 w 696"/>
                <a:gd name="T1" fmla="*/ 184 h 816"/>
                <a:gd name="T2" fmla="*/ 454 w 696"/>
                <a:gd name="T3" fmla="*/ 184 h 816"/>
                <a:gd name="T4" fmla="*/ 454 w 696"/>
                <a:gd name="T5" fmla="*/ 816 h 816"/>
                <a:gd name="T6" fmla="*/ 243 w 696"/>
                <a:gd name="T7" fmla="*/ 816 h 816"/>
                <a:gd name="T8" fmla="*/ 243 w 696"/>
                <a:gd name="T9" fmla="*/ 184 h 816"/>
                <a:gd name="T10" fmla="*/ 0 w 696"/>
                <a:gd name="T11" fmla="*/ 184 h 816"/>
                <a:gd name="T12" fmla="*/ 0 w 696"/>
                <a:gd name="T13" fmla="*/ 0 h 816"/>
                <a:gd name="T14" fmla="*/ 696 w 696"/>
                <a:gd name="T15" fmla="*/ 0 h 816"/>
                <a:gd name="T16" fmla="*/ 696 w 696"/>
                <a:gd name="T17" fmla="*/ 18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816">
                  <a:moveTo>
                    <a:pt x="696" y="184"/>
                  </a:moveTo>
                  <a:lnTo>
                    <a:pt x="454" y="184"/>
                  </a:lnTo>
                  <a:lnTo>
                    <a:pt x="454" y="816"/>
                  </a:lnTo>
                  <a:lnTo>
                    <a:pt x="243" y="816"/>
                  </a:lnTo>
                  <a:lnTo>
                    <a:pt x="243" y="184"/>
                  </a:lnTo>
                  <a:lnTo>
                    <a:pt x="0" y="184"/>
                  </a:lnTo>
                  <a:lnTo>
                    <a:pt x="0" y="0"/>
                  </a:lnTo>
                  <a:lnTo>
                    <a:pt x="696" y="0"/>
                  </a:lnTo>
                  <a:lnTo>
                    <a:pt x="696"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7" name="Freeform 7">
              <a:extLst>
                <a:ext uri="{FF2B5EF4-FFF2-40B4-BE49-F238E27FC236}">
                  <a16:creationId xmlns:a16="http://schemas.microsoft.com/office/drawing/2014/main" id="{8F64DC3C-A3CD-4068-AFC4-919010030BB7}"/>
                </a:ext>
              </a:extLst>
            </p:cNvPr>
            <p:cNvSpPr>
              <a:spLocks/>
            </p:cNvSpPr>
            <p:nvPr userDrawn="1"/>
          </p:nvSpPr>
          <p:spPr bwMode="auto">
            <a:xfrm>
              <a:off x="6556" y="2712"/>
              <a:ext cx="774" cy="850"/>
            </a:xfrm>
            <a:custGeom>
              <a:avLst/>
              <a:gdLst>
                <a:gd name="T0" fmla="*/ 237 w 326"/>
                <a:gd name="T1" fmla="*/ 129 h 356"/>
                <a:gd name="T2" fmla="*/ 168 w 326"/>
                <a:gd name="T3" fmla="*/ 77 h 356"/>
                <a:gd name="T4" fmla="*/ 89 w 326"/>
                <a:gd name="T5" fmla="*/ 178 h 356"/>
                <a:gd name="T6" fmla="*/ 168 w 326"/>
                <a:gd name="T7" fmla="*/ 279 h 356"/>
                <a:gd name="T8" fmla="*/ 237 w 326"/>
                <a:gd name="T9" fmla="*/ 216 h 356"/>
                <a:gd name="T10" fmla="*/ 326 w 326"/>
                <a:gd name="T11" fmla="*/ 216 h 356"/>
                <a:gd name="T12" fmla="*/ 170 w 326"/>
                <a:gd name="T13" fmla="*/ 356 h 356"/>
                <a:gd name="T14" fmla="*/ 0 w 326"/>
                <a:gd name="T15" fmla="*/ 178 h 356"/>
                <a:gd name="T16" fmla="*/ 170 w 326"/>
                <a:gd name="T17" fmla="*/ 0 h 356"/>
                <a:gd name="T18" fmla="*/ 326 w 326"/>
                <a:gd name="T19" fmla="*/ 129 h 356"/>
                <a:gd name="T20" fmla="*/ 237 w 326"/>
                <a:gd name="T21" fmla="*/ 12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56">
                  <a:moveTo>
                    <a:pt x="237" y="129"/>
                  </a:moveTo>
                  <a:cubicBezTo>
                    <a:pt x="232" y="95"/>
                    <a:pt x="205" y="77"/>
                    <a:pt x="168" y="77"/>
                  </a:cubicBezTo>
                  <a:cubicBezTo>
                    <a:pt x="111" y="77"/>
                    <a:pt x="89" y="127"/>
                    <a:pt x="89" y="178"/>
                  </a:cubicBezTo>
                  <a:cubicBezTo>
                    <a:pt x="89" y="229"/>
                    <a:pt x="111" y="279"/>
                    <a:pt x="168" y="279"/>
                  </a:cubicBezTo>
                  <a:cubicBezTo>
                    <a:pt x="210" y="279"/>
                    <a:pt x="234" y="256"/>
                    <a:pt x="237" y="216"/>
                  </a:cubicBezTo>
                  <a:cubicBezTo>
                    <a:pt x="326" y="216"/>
                    <a:pt x="326" y="216"/>
                    <a:pt x="326" y="216"/>
                  </a:cubicBezTo>
                  <a:cubicBezTo>
                    <a:pt x="321" y="304"/>
                    <a:pt x="257" y="356"/>
                    <a:pt x="170" y="356"/>
                  </a:cubicBezTo>
                  <a:cubicBezTo>
                    <a:pt x="67" y="356"/>
                    <a:pt x="0" y="277"/>
                    <a:pt x="0" y="178"/>
                  </a:cubicBezTo>
                  <a:cubicBezTo>
                    <a:pt x="0" y="79"/>
                    <a:pt x="67" y="0"/>
                    <a:pt x="170" y="0"/>
                  </a:cubicBezTo>
                  <a:cubicBezTo>
                    <a:pt x="244" y="0"/>
                    <a:pt x="324" y="47"/>
                    <a:pt x="326" y="129"/>
                  </a:cubicBezTo>
                  <a:lnTo>
                    <a:pt x="237"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8" name="Freeform 8">
              <a:extLst>
                <a:ext uri="{FF2B5EF4-FFF2-40B4-BE49-F238E27FC236}">
                  <a16:creationId xmlns:a16="http://schemas.microsoft.com/office/drawing/2014/main" id="{92473D48-E7BB-453A-8349-6B4A001CF6E5}"/>
                </a:ext>
              </a:extLst>
            </p:cNvPr>
            <p:cNvSpPr>
              <a:spLocks/>
            </p:cNvSpPr>
            <p:nvPr userDrawn="1"/>
          </p:nvSpPr>
          <p:spPr bwMode="auto">
            <a:xfrm>
              <a:off x="7394" y="2729"/>
              <a:ext cx="701" cy="816"/>
            </a:xfrm>
            <a:custGeom>
              <a:avLst/>
              <a:gdLst>
                <a:gd name="T0" fmla="*/ 0 w 701"/>
                <a:gd name="T1" fmla="*/ 0 h 816"/>
                <a:gd name="T2" fmla="*/ 211 w 701"/>
                <a:gd name="T3" fmla="*/ 0 h 816"/>
                <a:gd name="T4" fmla="*/ 211 w 701"/>
                <a:gd name="T5" fmla="*/ 298 h 816"/>
                <a:gd name="T6" fmla="*/ 489 w 701"/>
                <a:gd name="T7" fmla="*/ 298 h 816"/>
                <a:gd name="T8" fmla="*/ 489 w 701"/>
                <a:gd name="T9" fmla="*/ 0 h 816"/>
                <a:gd name="T10" fmla="*/ 701 w 701"/>
                <a:gd name="T11" fmla="*/ 0 h 816"/>
                <a:gd name="T12" fmla="*/ 701 w 701"/>
                <a:gd name="T13" fmla="*/ 816 h 816"/>
                <a:gd name="T14" fmla="*/ 489 w 701"/>
                <a:gd name="T15" fmla="*/ 816 h 816"/>
                <a:gd name="T16" fmla="*/ 489 w 701"/>
                <a:gd name="T17" fmla="*/ 480 h 816"/>
                <a:gd name="T18" fmla="*/ 211 w 701"/>
                <a:gd name="T19" fmla="*/ 480 h 816"/>
                <a:gd name="T20" fmla="*/ 211 w 701"/>
                <a:gd name="T21" fmla="*/ 816 h 816"/>
                <a:gd name="T22" fmla="*/ 0 w 701"/>
                <a:gd name="T23" fmla="*/ 816 h 816"/>
                <a:gd name="T24" fmla="*/ 0 w 701"/>
                <a:gd name="T25"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1" h="816">
                  <a:moveTo>
                    <a:pt x="0" y="0"/>
                  </a:moveTo>
                  <a:lnTo>
                    <a:pt x="211" y="0"/>
                  </a:lnTo>
                  <a:lnTo>
                    <a:pt x="211" y="298"/>
                  </a:lnTo>
                  <a:lnTo>
                    <a:pt x="489" y="298"/>
                  </a:lnTo>
                  <a:lnTo>
                    <a:pt x="489" y="0"/>
                  </a:lnTo>
                  <a:lnTo>
                    <a:pt x="701" y="0"/>
                  </a:lnTo>
                  <a:lnTo>
                    <a:pt x="701" y="816"/>
                  </a:lnTo>
                  <a:lnTo>
                    <a:pt x="489" y="816"/>
                  </a:lnTo>
                  <a:lnTo>
                    <a:pt x="489" y="480"/>
                  </a:lnTo>
                  <a:lnTo>
                    <a:pt x="211" y="480"/>
                  </a:lnTo>
                  <a:lnTo>
                    <a:pt x="211" y="816"/>
                  </a:lnTo>
                  <a:lnTo>
                    <a:pt x="0" y="81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9" name="Freeform 9">
              <a:extLst>
                <a:ext uri="{FF2B5EF4-FFF2-40B4-BE49-F238E27FC236}">
                  <a16:creationId xmlns:a16="http://schemas.microsoft.com/office/drawing/2014/main" id="{39F87E3F-04C0-4CDB-8FBD-19724AD82A57}"/>
                </a:ext>
              </a:extLst>
            </p:cNvPr>
            <p:cNvSpPr>
              <a:spLocks/>
            </p:cNvSpPr>
            <p:nvPr userDrawn="1"/>
          </p:nvSpPr>
          <p:spPr bwMode="auto">
            <a:xfrm>
              <a:off x="4041" y="3297"/>
              <a:ext cx="288" cy="248"/>
            </a:xfrm>
            <a:custGeom>
              <a:avLst/>
              <a:gdLst>
                <a:gd name="T0" fmla="*/ 65 w 288"/>
                <a:gd name="T1" fmla="*/ 0 h 248"/>
                <a:gd name="T2" fmla="*/ 65 w 288"/>
                <a:gd name="T3" fmla="*/ 86 h 248"/>
                <a:gd name="T4" fmla="*/ 288 w 288"/>
                <a:gd name="T5" fmla="*/ 86 h 248"/>
                <a:gd name="T6" fmla="*/ 288 w 288"/>
                <a:gd name="T7" fmla="*/ 162 h 248"/>
                <a:gd name="T8" fmla="*/ 65 w 288"/>
                <a:gd name="T9" fmla="*/ 162 h 248"/>
                <a:gd name="T10" fmla="*/ 65 w 288"/>
                <a:gd name="T11" fmla="*/ 248 h 248"/>
                <a:gd name="T12" fmla="*/ 0 w 288"/>
                <a:gd name="T13" fmla="*/ 248 h 248"/>
                <a:gd name="T14" fmla="*/ 0 w 288"/>
                <a:gd name="T15" fmla="*/ 0 h 248"/>
                <a:gd name="T16" fmla="*/ 65 w 288"/>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48">
                  <a:moveTo>
                    <a:pt x="65" y="0"/>
                  </a:moveTo>
                  <a:lnTo>
                    <a:pt x="65" y="86"/>
                  </a:lnTo>
                  <a:lnTo>
                    <a:pt x="288" y="86"/>
                  </a:lnTo>
                  <a:lnTo>
                    <a:pt x="288" y="162"/>
                  </a:lnTo>
                  <a:lnTo>
                    <a:pt x="65" y="162"/>
                  </a:lnTo>
                  <a:lnTo>
                    <a:pt x="65" y="248"/>
                  </a:lnTo>
                  <a:lnTo>
                    <a:pt x="0" y="248"/>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0" name="Freeform 10">
              <a:extLst>
                <a:ext uri="{FF2B5EF4-FFF2-40B4-BE49-F238E27FC236}">
                  <a16:creationId xmlns:a16="http://schemas.microsoft.com/office/drawing/2014/main" id="{302334AA-3749-4C8B-93C8-DEAB44E22CD1}"/>
                </a:ext>
              </a:extLst>
            </p:cNvPr>
            <p:cNvSpPr>
              <a:spLocks/>
            </p:cNvSpPr>
            <p:nvPr userDrawn="1"/>
          </p:nvSpPr>
          <p:spPr bwMode="auto">
            <a:xfrm>
              <a:off x="4041" y="3018"/>
              <a:ext cx="288" cy="248"/>
            </a:xfrm>
            <a:custGeom>
              <a:avLst/>
              <a:gdLst>
                <a:gd name="T0" fmla="*/ 0 w 288"/>
                <a:gd name="T1" fmla="*/ 248 h 248"/>
                <a:gd name="T2" fmla="*/ 0 w 288"/>
                <a:gd name="T3" fmla="*/ 171 h 248"/>
                <a:gd name="T4" fmla="*/ 105 w 288"/>
                <a:gd name="T5" fmla="*/ 171 h 248"/>
                <a:gd name="T6" fmla="*/ 105 w 288"/>
                <a:gd name="T7" fmla="*/ 74 h 248"/>
                <a:gd name="T8" fmla="*/ 0 w 288"/>
                <a:gd name="T9" fmla="*/ 74 h 248"/>
                <a:gd name="T10" fmla="*/ 0 w 288"/>
                <a:gd name="T11" fmla="*/ 0 h 248"/>
                <a:gd name="T12" fmla="*/ 288 w 288"/>
                <a:gd name="T13" fmla="*/ 0 h 248"/>
                <a:gd name="T14" fmla="*/ 288 w 288"/>
                <a:gd name="T15" fmla="*/ 74 h 248"/>
                <a:gd name="T16" fmla="*/ 169 w 288"/>
                <a:gd name="T17" fmla="*/ 74 h 248"/>
                <a:gd name="T18" fmla="*/ 169 w 288"/>
                <a:gd name="T19" fmla="*/ 171 h 248"/>
                <a:gd name="T20" fmla="*/ 288 w 288"/>
                <a:gd name="T21" fmla="*/ 171 h 248"/>
                <a:gd name="T22" fmla="*/ 288 w 288"/>
                <a:gd name="T23" fmla="*/ 248 h 248"/>
                <a:gd name="T24" fmla="*/ 0 w 288"/>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48">
                  <a:moveTo>
                    <a:pt x="0" y="248"/>
                  </a:moveTo>
                  <a:lnTo>
                    <a:pt x="0" y="171"/>
                  </a:lnTo>
                  <a:lnTo>
                    <a:pt x="105" y="171"/>
                  </a:lnTo>
                  <a:lnTo>
                    <a:pt x="105" y="74"/>
                  </a:lnTo>
                  <a:lnTo>
                    <a:pt x="0" y="74"/>
                  </a:lnTo>
                  <a:lnTo>
                    <a:pt x="0" y="0"/>
                  </a:lnTo>
                  <a:lnTo>
                    <a:pt x="288" y="0"/>
                  </a:lnTo>
                  <a:lnTo>
                    <a:pt x="288" y="74"/>
                  </a:lnTo>
                  <a:lnTo>
                    <a:pt x="169" y="74"/>
                  </a:lnTo>
                  <a:lnTo>
                    <a:pt x="169" y="171"/>
                  </a:lnTo>
                  <a:lnTo>
                    <a:pt x="288" y="171"/>
                  </a:lnTo>
                  <a:lnTo>
                    <a:pt x="288" y="248"/>
                  </a:ln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1" name="Freeform 11">
              <a:extLst>
                <a:ext uri="{FF2B5EF4-FFF2-40B4-BE49-F238E27FC236}">
                  <a16:creationId xmlns:a16="http://schemas.microsoft.com/office/drawing/2014/main" id="{8543EE21-3E59-456A-B1DE-51226D57CFBE}"/>
                </a:ext>
              </a:extLst>
            </p:cNvPr>
            <p:cNvSpPr>
              <a:spLocks/>
            </p:cNvSpPr>
            <p:nvPr userDrawn="1"/>
          </p:nvSpPr>
          <p:spPr bwMode="auto">
            <a:xfrm>
              <a:off x="4041" y="2733"/>
              <a:ext cx="288" cy="232"/>
            </a:xfrm>
            <a:custGeom>
              <a:avLst/>
              <a:gdLst>
                <a:gd name="T0" fmla="*/ 0 w 288"/>
                <a:gd name="T1" fmla="*/ 232 h 232"/>
                <a:gd name="T2" fmla="*/ 0 w 288"/>
                <a:gd name="T3" fmla="*/ 3 h 232"/>
                <a:gd name="T4" fmla="*/ 60 w 288"/>
                <a:gd name="T5" fmla="*/ 3 h 232"/>
                <a:gd name="T6" fmla="*/ 60 w 288"/>
                <a:gd name="T7" fmla="*/ 158 h 232"/>
                <a:gd name="T8" fmla="*/ 110 w 288"/>
                <a:gd name="T9" fmla="*/ 158 h 232"/>
                <a:gd name="T10" fmla="*/ 110 w 288"/>
                <a:gd name="T11" fmla="*/ 17 h 232"/>
                <a:gd name="T12" fmla="*/ 169 w 288"/>
                <a:gd name="T13" fmla="*/ 17 h 232"/>
                <a:gd name="T14" fmla="*/ 169 w 288"/>
                <a:gd name="T15" fmla="*/ 158 h 232"/>
                <a:gd name="T16" fmla="*/ 224 w 288"/>
                <a:gd name="T17" fmla="*/ 158 h 232"/>
                <a:gd name="T18" fmla="*/ 224 w 288"/>
                <a:gd name="T19" fmla="*/ 0 h 232"/>
                <a:gd name="T20" fmla="*/ 288 w 288"/>
                <a:gd name="T21" fmla="*/ 0 h 232"/>
                <a:gd name="T22" fmla="*/ 288 w 288"/>
                <a:gd name="T23" fmla="*/ 232 h 232"/>
                <a:gd name="T24" fmla="*/ 0 w 288"/>
                <a:gd name="T2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32">
                  <a:moveTo>
                    <a:pt x="0" y="232"/>
                  </a:moveTo>
                  <a:lnTo>
                    <a:pt x="0" y="3"/>
                  </a:lnTo>
                  <a:lnTo>
                    <a:pt x="60" y="3"/>
                  </a:lnTo>
                  <a:lnTo>
                    <a:pt x="60" y="158"/>
                  </a:lnTo>
                  <a:lnTo>
                    <a:pt x="110" y="158"/>
                  </a:lnTo>
                  <a:lnTo>
                    <a:pt x="110" y="17"/>
                  </a:lnTo>
                  <a:lnTo>
                    <a:pt x="169" y="17"/>
                  </a:lnTo>
                  <a:lnTo>
                    <a:pt x="169" y="158"/>
                  </a:lnTo>
                  <a:lnTo>
                    <a:pt x="224" y="158"/>
                  </a:lnTo>
                  <a:lnTo>
                    <a:pt x="224" y="0"/>
                  </a:lnTo>
                  <a:lnTo>
                    <a:pt x="288" y="0"/>
                  </a:lnTo>
                  <a:lnTo>
                    <a:pt x="288" y="232"/>
                  </a:lnTo>
                  <a:lnTo>
                    <a:pt x="0"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2" name="Freeform 12">
              <a:extLst>
                <a:ext uri="{FF2B5EF4-FFF2-40B4-BE49-F238E27FC236}">
                  <a16:creationId xmlns:a16="http://schemas.microsoft.com/office/drawing/2014/main" id="{BB81E1EC-92BF-434A-9705-F23212D70312}"/>
                </a:ext>
              </a:extLst>
            </p:cNvPr>
            <p:cNvSpPr>
              <a:spLocks/>
            </p:cNvSpPr>
            <p:nvPr userDrawn="1"/>
          </p:nvSpPr>
          <p:spPr bwMode="auto">
            <a:xfrm>
              <a:off x="4046" y="3619"/>
              <a:ext cx="114" cy="148"/>
            </a:xfrm>
            <a:custGeom>
              <a:avLst/>
              <a:gdLst>
                <a:gd name="T0" fmla="*/ 0 w 114"/>
                <a:gd name="T1" fmla="*/ 0 h 148"/>
                <a:gd name="T2" fmla="*/ 17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100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7" y="0"/>
                  </a:lnTo>
                  <a:lnTo>
                    <a:pt x="100" y="124"/>
                  </a:lnTo>
                  <a:lnTo>
                    <a:pt x="100" y="124"/>
                  </a:lnTo>
                  <a:lnTo>
                    <a:pt x="100" y="0"/>
                  </a:lnTo>
                  <a:lnTo>
                    <a:pt x="114" y="0"/>
                  </a:lnTo>
                  <a:lnTo>
                    <a:pt x="114" y="148"/>
                  </a:lnTo>
                  <a:lnTo>
                    <a:pt x="100"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3" name="Freeform 13">
              <a:extLst>
                <a:ext uri="{FF2B5EF4-FFF2-40B4-BE49-F238E27FC236}">
                  <a16:creationId xmlns:a16="http://schemas.microsoft.com/office/drawing/2014/main" id="{BA68DF3F-C2CC-4AF4-AC8B-56E8B9EAA6FC}"/>
                </a:ext>
              </a:extLst>
            </p:cNvPr>
            <p:cNvSpPr>
              <a:spLocks noEditPoints="1"/>
            </p:cNvSpPr>
            <p:nvPr userDrawn="1"/>
          </p:nvSpPr>
          <p:spPr bwMode="auto">
            <a:xfrm>
              <a:off x="4177" y="3619"/>
              <a:ext cx="130" cy="148"/>
            </a:xfrm>
            <a:custGeom>
              <a:avLst/>
              <a:gdLst>
                <a:gd name="T0" fmla="*/ 59 w 130"/>
                <a:gd name="T1" fmla="*/ 0 h 148"/>
                <a:gd name="T2" fmla="*/ 73 w 130"/>
                <a:gd name="T3" fmla="*/ 0 h 148"/>
                <a:gd name="T4" fmla="*/ 130 w 130"/>
                <a:gd name="T5" fmla="*/ 148 h 148"/>
                <a:gd name="T6" fmla="*/ 116 w 130"/>
                <a:gd name="T7" fmla="*/ 148 h 148"/>
                <a:gd name="T8" fmla="*/ 99 w 130"/>
                <a:gd name="T9" fmla="*/ 100 h 148"/>
                <a:gd name="T10" fmla="*/ 33 w 130"/>
                <a:gd name="T11" fmla="*/ 100 h 148"/>
                <a:gd name="T12" fmla="*/ 16 w 130"/>
                <a:gd name="T13" fmla="*/ 148 h 148"/>
                <a:gd name="T14" fmla="*/ 0 w 130"/>
                <a:gd name="T15" fmla="*/ 148 h 148"/>
                <a:gd name="T16" fmla="*/ 59 w 130"/>
                <a:gd name="T17" fmla="*/ 0 h 148"/>
                <a:gd name="T18" fmla="*/ 38 w 130"/>
                <a:gd name="T19" fmla="*/ 89 h 148"/>
                <a:gd name="T20" fmla="*/ 95 w 130"/>
                <a:gd name="T21" fmla="*/ 89 h 148"/>
                <a:gd name="T22" fmla="*/ 66 w 130"/>
                <a:gd name="T23" fmla="*/ 15 h 148"/>
                <a:gd name="T24" fmla="*/ 38 w 130"/>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48">
                  <a:moveTo>
                    <a:pt x="59" y="0"/>
                  </a:moveTo>
                  <a:lnTo>
                    <a:pt x="73" y="0"/>
                  </a:lnTo>
                  <a:lnTo>
                    <a:pt x="130" y="148"/>
                  </a:lnTo>
                  <a:lnTo>
                    <a:pt x="116" y="148"/>
                  </a:lnTo>
                  <a:lnTo>
                    <a:pt x="99" y="100"/>
                  </a:lnTo>
                  <a:lnTo>
                    <a:pt x="33" y="100"/>
                  </a:lnTo>
                  <a:lnTo>
                    <a:pt x="16" y="148"/>
                  </a:lnTo>
                  <a:lnTo>
                    <a:pt x="0" y="148"/>
                  </a:lnTo>
                  <a:lnTo>
                    <a:pt x="59" y="0"/>
                  </a:lnTo>
                  <a:close/>
                  <a:moveTo>
                    <a:pt x="38" y="89"/>
                  </a:moveTo>
                  <a:lnTo>
                    <a:pt x="95" y="89"/>
                  </a:lnTo>
                  <a:lnTo>
                    <a:pt x="66" y="15"/>
                  </a:lnTo>
                  <a:lnTo>
                    <a:pt x="3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4" name="Freeform 14">
              <a:extLst>
                <a:ext uri="{FF2B5EF4-FFF2-40B4-BE49-F238E27FC236}">
                  <a16:creationId xmlns:a16="http://schemas.microsoft.com/office/drawing/2014/main" id="{B3182197-7F6D-4581-B600-0F9427545EA8}"/>
                </a:ext>
              </a:extLst>
            </p:cNvPr>
            <p:cNvSpPr>
              <a:spLocks/>
            </p:cNvSpPr>
            <p:nvPr userDrawn="1"/>
          </p:nvSpPr>
          <p:spPr bwMode="auto">
            <a:xfrm>
              <a:off x="4293" y="3619"/>
              <a:ext cx="114" cy="148"/>
            </a:xfrm>
            <a:custGeom>
              <a:avLst/>
              <a:gdLst>
                <a:gd name="T0" fmla="*/ 0 w 114"/>
                <a:gd name="T1" fmla="*/ 0 h 148"/>
                <a:gd name="T2" fmla="*/ 114 w 114"/>
                <a:gd name="T3" fmla="*/ 0 h 148"/>
                <a:gd name="T4" fmla="*/ 114 w 114"/>
                <a:gd name="T5" fmla="*/ 12 h 148"/>
                <a:gd name="T6" fmla="*/ 64 w 114"/>
                <a:gd name="T7" fmla="*/ 12 h 148"/>
                <a:gd name="T8" fmla="*/ 64 w 114"/>
                <a:gd name="T9" fmla="*/ 148 h 148"/>
                <a:gd name="T10" fmla="*/ 50 w 114"/>
                <a:gd name="T11" fmla="*/ 148 h 148"/>
                <a:gd name="T12" fmla="*/ 50 w 114"/>
                <a:gd name="T13" fmla="*/ 12 h 148"/>
                <a:gd name="T14" fmla="*/ 0 w 114"/>
                <a:gd name="T15" fmla="*/ 12 h 148"/>
                <a:gd name="T16" fmla="*/ 0 w 114"/>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48">
                  <a:moveTo>
                    <a:pt x="0" y="0"/>
                  </a:moveTo>
                  <a:lnTo>
                    <a:pt x="114" y="0"/>
                  </a:lnTo>
                  <a:lnTo>
                    <a:pt x="114" y="12"/>
                  </a:lnTo>
                  <a:lnTo>
                    <a:pt x="64" y="12"/>
                  </a:lnTo>
                  <a:lnTo>
                    <a:pt x="64" y="148"/>
                  </a:lnTo>
                  <a:lnTo>
                    <a:pt x="50" y="148"/>
                  </a:lnTo>
                  <a:lnTo>
                    <a:pt x="50"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5" name="Rectangle 15">
              <a:extLst>
                <a:ext uri="{FF2B5EF4-FFF2-40B4-BE49-F238E27FC236}">
                  <a16:creationId xmlns:a16="http://schemas.microsoft.com/office/drawing/2014/main" id="{094EB0E8-6644-4E38-996A-90EA78D0A5CC}"/>
                </a:ext>
              </a:extLst>
            </p:cNvPr>
            <p:cNvSpPr>
              <a:spLocks noChangeArrowheads="1"/>
            </p:cNvSpPr>
            <p:nvPr userDrawn="1"/>
          </p:nvSpPr>
          <p:spPr bwMode="auto">
            <a:xfrm>
              <a:off x="4421" y="3619"/>
              <a:ext cx="15"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6" name="Freeform 16">
              <a:extLst>
                <a:ext uri="{FF2B5EF4-FFF2-40B4-BE49-F238E27FC236}">
                  <a16:creationId xmlns:a16="http://schemas.microsoft.com/office/drawing/2014/main" id="{E7EB482A-CB21-4741-959E-3B2084EFDD8E}"/>
                </a:ext>
              </a:extLst>
            </p:cNvPr>
            <p:cNvSpPr>
              <a:spLocks noEditPoints="1"/>
            </p:cNvSpPr>
            <p:nvPr userDrawn="1"/>
          </p:nvSpPr>
          <p:spPr bwMode="auto">
            <a:xfrm>
              <a:off x="4457" y="3617"/>
              <a:ext cx="138" cy="153"/>
            </a:xfrm>
            <a:custGeom>
              <a:avLst/>
              <a:gdLst>
                <a:gd name="T0" fmla="*/ 29 w 58"/>
                <a:gd name="T1" fmla="*/ 0 h 64"/>
                <a:gd name="T2" fmla="*/ 58 w 58"/>
                <a:gd name="T3" fmla="*/ 32 h 64"/>
                <a:gd name="T4" fmla="*/ 29 w 58"/>
                <a:gd name="T5" fmla="*/ 64 h 64"/>
                <a:gd name="T6" fmla="*/ 0 w 58"/>
                <a:gd name="T7" fmla="*/ 32 h 64"/>
                <a:gd name="T8" fmla="*/ 29 w 58"/>
                <a:gd name="T9" fmla="*/ 0 h 64"/>
                <a:gd name="T10" fmla="*/ 29 w 58"/>
                <a:gd name="T11" fmla="*/ 59 h 64"/>
                <a:gd name="T12" fmla="*/ 52 w 58"/>
                <a:gd name="T13" fmla="*/ 32 h 64"/>
                <a:gd name="T14" fmla="*/ 29 w 58"/>
                <a:gd name="T15" fmla="*/ 5 h 64"/>
                <a:gd name="T16" fmla="*/ 6 w 58"/>
                <a:gd name="T17" fmla="*/ 32 h 64"/>
                <a:gd name="T18" fmla="*/ 29 w 58"/>
                <a:gd name="T19"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4">
                  <a:moveTo>
                    <a:pt x="29" y="0"/>
                  </a:moveTo>
                  <a:cubicBezTo>
                    <a:pt x="48" y="0"/>
                    <a:pt x="58" y="15"/>
                    <a:pt x="58" y="32"/>
                  </a:cubicBezTo>
                  <a:cubicBezTo>
                    <a:pt x="58" y="49"/>
                    <a:pt x="48" y="64"/>
                    <a:pt x="29" y="64"/>
                  </a:cubicBezTo>
                  <a:cubicBezTo>
                    <a:pt x="10" y="64"/>
                    <a:pt x="0" y="49"/>
                    <a:pt x="0" y="32"/>
                  </a:cubicBezTo>
                  <a:cubicBezTo>
                    <a:pt x="0" y="15"/>
                    <a:pt x="10" y="0"/>
                    <a:pt x="29" y="0"/>
                  </a:cubicBezTo>
                  <a:close/>
                  <a:moveTo>
                    <a:pt x="29" y="59"/>
                  </a:moveTo>
                  <a:cubicBezTo>
                    <a:pt x="45" y="59"/>
                    <a:pt x="52" y="45"/>
                    <a:pt x="52" y="32"/>
                  </a:cubicBezTo>
                  <a:cubicBezTo>
                    <a:pt x="52" y="18"/>
                    <a:pt x="45" y="5"/>
                    <a:pt x="29" y="5"/>
                  </a:cubicBezTo>
                  <a:cubicBezTo>
                    <a:pt x="13" y="5"/>
                    <a:pt x="6" y="18"/>
                    <a:pt x="6" y="32"/>
                  </a:cubicBezTo>
                  <a:cubicBezTo>
                    <a:pt x="6" y="45"/>
                    <a:pt x="13"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7" name="Freeform 17">
              <a:extLst>
                <a:ext uri="{FF2B5EF4-FFF2-40B4-BE49-F238E27FC236}">
                  <a16:creationId xmlns:a16="http://schemas.microsoft.com/office/drawing/2014/main" id="{668B01ED-F23A-4C52-BCF1-1335D7A8819B}"/>
                </a:ext>
              </a:extLst>
            </p:cNvPr>
            <p:cNvSpPr>
              <a:spLocks/>
            </p:cNvSpPr>
            <p:nvPr userDrawn="1"/>
          </p:nvSpPr>
          <p:spPr bwMode="auto">
            <a:xfrm>
              <a:off x="4616" y="3619"/>
              <a:ext cx="114" cy="148"/>
            </a:xfrm>
            <a:custGeom>
              <a:avLst/>
              <a:gdLst>
                <a:gd name="T0" fmla="*/ 0 w 114"/>
                <a:gd name="T1" fmla="*/ 0 h 148"/>
                <a:gd name="T2" fmla="*/ 14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100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00" y="124"/>
                  </a:lnTo>
                  <a:lnTo>
                    <a:pt x="100" y="124"/>
                  </a:lnTo>
                  <a:lnTo>
                    <a:pt x="100" y="0"/>
                  </a:lnTo>
                  <a:lnTo>
                    <a:pt x="114" y="0"/>
                  </a:lnTo>
                  <a:lnTo>
                    <a:pt x="114" y="148"/>
                  </a:lnTo>
                  <a:lnTo>
                    <a:pt x="100"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8" name="Freeform 18">
              <a:extLst>
                <a:ext uri="{FF2B5EF4-FFF2-40B4-BE49-F238E27FC236}">
                  <a16:creationId xmlns:a16="http://schemas.microsoft.com/office/drawing/2014/main" id="{658C4A0C-273E-4B92-91AF-943C6BF66B4F}"/>
                </a:ext>
              </a:extLst>
            </p:cNvPr>
            <p:cNvSpPr>
              <a:spLocks noEditPoints="1"/>
            </p:cNvSpPr>
            <p:nvPr userDrawn="1"/>
          </p:nvSpPr>
          <p:spPr bwMode="auto">
            <a:xfrm>
              <a:off x="4751" y="3619"/>
              <a:ext cx="131" cy="148"/>
            </a:xfrm>
            <a:custGeom>
              <a:avLst/>
              <a:gdLst>
                <a:gd name="T0" fmla="*/ 60 w 131"/>
                <a:gd name="T1" fmla="*/ 0 h 148"/>
                <a:gd name="T2" fmla="*/ 74 w 131"/>
                <a:gd name="T3" fmla="*/ 0 h 148"/>
                <a:gd name="T4" fmla="*/ 131 w 131"/>
                <a:gd name="T5" fmla="*/ 148 h 148"/>
                <a:gd name="T6" fmla="*/ 117 w 131"/>
                <a:gd name="T7" fmla="*/ 148 h 148"/>
                <a:gd name="T8" fmla="*/ 98 w 131"/>
                <a:gd name="T9" fmla="*/ 100 h 148"/>
                <a:gd name="T10" fmla="*/ 31 w 131"/>
                <a:gd name="T11" fmla="*/ 100 h 148"/>
                <a:gd name="T12" fmla="*/ 15 w 131"/>
                <a:gd name="T13" fmla="*/ 148 h 148"/>
                <a:gd name="T14" fmla="*/ 0 w 131"/>
                <a:gd name="T15" fmla="*/ 148 h 148"/>
                <a:gd name="T16" fmla="*/ 60 w 131"/>
                <a:gd name="T17" fmla="*/ 0 h 148"/>
                <a:gd name="T18" fmla="*/ 36 w 131"/>
                <a:gd name="T19" fmla="*/ 89 h 148"/>
                <a:gd name="T20" fmla="*/ 93 w 131"/>
                <a:gd name="T21" fmla="*/ 89 h 148"/>
                <a:gd name="T22" fmla="*/ 67 w 131"/>
                <a:gd name="T23" fmla="*/ 15 h 148"/>
                <a:gd name="T24" fmla="*/ 36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60" y="0"/>
                  </a:moveTo>
                  <a:lnTo>
                    <a:pt x="74" y="0"/>
                  </a:lnTo>
                  <a:lnTo>
                    <a:pt x="131" y="148"/>
                  </a:lnTo>
                  <a:lnTo>
                    <a:pt x="117" y="148"/>
                  </a:lnTo>
                  <a:lnTo>
                    <a:pt x="98" y="100"/>
                  </a:lnTo>
                  <a:lnTo>
                    <a:pt x="31" y="100"/>
                  </a:lnTo>
                  <a:lnTo>
                    <a:pt x="15" y="148"/>
                  </a:lnTo>
                  <a:lnTo>
                    <a:pt x="0" y="148"/>
                  </a:lnTo>
                  <a:lnTo>
                    <a:pt x="60" y="0"/>
                  </a:lnTo>
                  <a:close/>
                  <a:moveTo>
                    <a:pt x="36" y="89"/>
                  </a:moveTo>
                  <a:lnTo>
                    <a:pt x="93" y="89"/>
                  </a:lnTo>
                  <a:lnTo>
                    <a:pt x="67" y="15"/>
                  </a:lnTo>
                  <a:lnTo>
                    <a:pt x="36"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9" name="Freeform 19">
              <a:extLst>
                <a:ext uri="{FF2B5EF4-FFF2-40B4-BE49-F238E27FC236}">
                  <a16:creationId xmlns:a16="http://schemas.microsoft.com/office/drawing/2014/main" id="{176DE31E-0649-45CD-84E5-6D8BEA4B38DA}"/>
                </a:ext>
              </a:extLst>
            </p:cNvPr>
            <p:cNvSpPr>
              <a:spLocks/>
            </p:cNvSpPr>
            <p:nvPr userDrawn="1"/>
          </p:nvSpPr>
          <p:spPr bwMode="auto">
            <a:xfrm>
              <a:off x="4896" y="3619"/>
              <a:ext cx="95" cy="148"/>
            </a:xfrm>
            <a:custGeom>
              <a:avLst/>
              <a:gdLst>
                <a:gd name="T0" fmla="*/ 0 w 95"/>
                <a:gd name="T1" fmla="*/ 0 h 148"/>
                <a:gd name="T2" fmla="*/ 12 w 95"/>
                <a:gd name="T3" fmla="*/ 0 h 148"/>
                <a:gd name="T4" fmla="*/ 12 w 95"/>
                <a:gd name="T5" fmla="*/ 136 h 148"/>
                <a:gd name="T6" fmla="*/ 95 w 95"/>
                <a:gd name="T7" fmla="*/ 136 h 148"/>
                <a:gd name="T8" fmla="*/ 95 w 95"/>
                <a:gd name="T9" fmla="*/ 148 h 148"/>
                <a:gd name="T10" fmla="*/ 0 w 95"/>
                <a:gd name="T11" fmla="*/ 148 h 148"/>
                <a:gd name="T12" fmla="*/ 0 w 95"/>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95" h="148">
                  <a:moveTo>
                    <a:pt x="0" y="0"/>
                  </a:moveTo>
                  <a:lnTo>
                    <a:pt x="12" y="0"/>
                  </a:lnTo>
                  <a:lnTo>
                    <a:pt x="12" y="136"/>
                  </a:lnTo>
                  <a:lnTo>
                    <a:pt x="95" y="136"/>
                  </a:lnTo>
                  <a:lnTo>
                    <a:pt x="95"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0" name="Freeform 20">
              <a:extLst>
                <a:ext uri="{FF2B5EF4-FFF2-40B4-BE49-F238E27FC236}">
                  <a16:creationId xmlns:a16="http://schemas.microsoft.com/office/drawing/2014/main" id="{77496BB2-F990-4FB1-B3DA-5EDBC1403BF7}"/>
                </a:ext>
              </a:extLst>
            </p:cNvPr>
            <p:cNvSpPr>
              <a:spLocks noEditPoints="1"/>
            </p:cNvSpPr>
            <p:nvPr userDrawn="1"/>
          </p:nvSpPr>
          <p:spPr bwMode="auto">
            <a:xfrm>
              <a:off x="5036" y="3619"/>
              <a:ext cx="114" cy="148"/>
            </a:xfrm>
            <a:custGeom>
              <a:avLst/>
              <a:gdLst>
                <a:gd name="T0" fmla="*/ 0 w 48"/>
                <a:gd name="T1" fmla="*/ 0 h 62"/>
                <a:gd name="T2" fmla="*/ 28 w 48"/>
                <a:gd name="T3" fmla="*/ 0 h 62"/>
                <a:gd name="T4" fmla="*/ 46 w 48"/>
                <a:gd name="T5" fmla="*/ 16 h 62"/>
                <a:gd name="T6" fmla="*/ 35 w 48"/>
                <a:gd name="T7" fmla="*/ 32 h 62"/>
                <a:gd name="T8" fmla="*/ 35 w 48"/>
                <a:gd name="T9" fmla="*/ 32 h 62"/>
                <a:gd name="T10" fmla="*/ 45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7 w 48"/>
                <a:gd name="T31" fmla="*/ 29 h 62"/>
                <a:gd name="T32" fmla="*/ 41 w 48"/>
                <a:gd name="T33" fmla="*/ 17 h 62"/>
                <a:gd name="T34" fmla="*/ 27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6" y="5"/>
                    <a:pt x="46" y="16"/>
                  </a:cubicBezTo>
                  <a:cubicBezTo>
                    <a:pt x="46" y="24"/>
                    <a:pt x="42" y="30"/>
                    <a:pt x="35" y="32"/>
                  </a:cubicBezTo>
                  <a:cubicBezTo>
                    <a:pt x="35" y="32"/>
                    <a:pt x="35" y="32"/>
                    <a:pt x="35" y="32"/>
                  </a:cubicBezTo>
                  <a:cubicBezTo>
                    <a:pt x="43" y="33"/>
                    <a:pt x="45" y="38"/>
                    <a:pt x="45"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7" y="29"/>
                    <a:pt x="27" y="29"/>
                    <a:pt x="27" y="29"/>
                  </a:cubicBezTo>
                  <a:cubicBezTo>
                    <a:pt x="35" y="29"/>
                    <a:pt x="41" y="25"/>
                    <a:pt x="41" y="17"/>
                  </a:cubicBezTo>
                  <a:cubicBezTo>
                    <a:pt x="41" y="10"/>
                    <a:pt x="36" y="5"/>
                    <a:pt x="27"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1" name="Freeform 21">
              <a:extLst>
                <a:ext uri="{FF2B5EF4-FFF2-40B4-BE49-F238E27FC236}">
                  <a16:creationId xmlns:a16="http://schemas.microsoft.com/office/drawing/2014/main" id="{2EE60BA3-A182-4F5A-87A0-0BACC21419F5}"/>
                </a:ext>
              </a:extLst>
            </p:cNvPr>
            <p:cNvSpPr>
              <a:spLocks/>
            </p:cNvSpPr>
            <p:nvPr userDrawn="1"/>
          </p:nvSpPr>
          <p:spPr bwMode="auto">
            <a:xfrm>
              <a:off x="5172" y="3619"/>
              <a:ext cx="102" cy="148"/>
            </a:xfrm>
            <a:custGeom>
              <a:avLst/>
              <a:gdLst>
                <a:gd name="T0" fmla="*/ 0 w 102"/>
                <a:gd name="T1" fmla="*/ 0 h 148"/>
                <a:gd name="T2" fmla="*/ 99 w 102"/>
                <a:gd name="T3" fmla="*/ 0 h 148"/>
                <a:gd name="T4" fmla="*/ 99 w 102"/>
                <a:gd name="T5" fmla="*/ 12 h 148"/>
                <a:gd name="T6" fmla="*/ 14 w 102"/>
                <a:gd name="T7" fmla="*/ 12 h 148"/>
                <a:gd name="T8" fmla="*/ 14 w 102"/>
                <a:gd name="T9" fmla="*/ 65 h 148"/>
                <a:gd name="T10" fmla="*/ 95 w 102"/>
                <a:gd name="T11" fmla="*/ 65 h 148"/>
                <a:gd name="T12" fmla="*/ 95 w 102"/>
                <a:gd name="T13" fmla="*/ 77 h 148"/>
                <a:gd name="T14" fmla="*/ 14 w 102"/>
                <a:gd name="T15" fmla="*/ 77 h 148"/>
                <a:gd name="T16" fmla="*/ 14 w 102"/>
                <a:gd name="T17" fmla="*/ 136 h 148"/>
                <a:gd name="T18" fmla="*/ 102 w 102"/>
                <a:gd name="T19" fmla="*/ 136 h 148"/>
                <a:gd name="T20" fmla="*/ 102 w 102"/>
                <a:gd name="T21" fmla="*/ 148 h 148"/>
                <a:gd name="T22" fmla="*/ 0 w 102"/>
                <a:gd name="T23" fmla="*/ 148 h 148"/>
                <a:gd name="T24" fmla="*/ 0 w 102"/>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0"/>
                  </a:moveTo>
                  <a:lnTo>
                    <a:pt x="99" y="0"/>
                  </a:lnTo>
                  <a:lnTo>
                    <a:pt x="99" y="12"/>
                  </a:lnTo>
                  <a:lnTo>
                    <a:pt x="14" y="12"/>
                  </a:lnTo>
                  <a:lnTo>
                    <a:pt x="14" y="65"/>
                  </a:lnTo>
                  <a:lnTo>
                    <a:pt x="95" y="65"/>
                  </a:lnTo>
                  <a:lnTo>
                    <a:pt x="95" y="77"/>
                  </a:lnTo>
                  <a:lnTo>
                    <a:pt x="14" y="77"/>
                  </a:lnTo>
                  <a:lnTo>
                    <a:pt x="14" y="136"/>
                  </a:lnTo>
                  <a:lnTo>
                    <a:pt x="102" y="136"/>
                  </a:lnTo>
                  <a:lnTo>
                    <a:pt x="102"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2" name="Freeform 22">
              <a:extLst>
                <a:ext uri="{FF2B5EF4-FFF2-40B4-BE49-F238E27FC236}">
                  <a16:creationId xmlns:a16="http://schemas.microsoft.com/office/drawing/2014/main" id="{79C4BF54-DB13-4FFD-8AB3-30C8CCF0894A}"/>
                </a:ext>
              </a:extLst>
            </p:cNvPr>
            <p:cNvSpPr>
              <a:spLocks/>
            </p:cNvSpPr>
            <p:nvPr userDrawn="1"/>
          </p:nvSpPr>
          <p:spPr bwMode="auto">
            <a:xfrm>
              <a:off x="5283" y="3617"/>
              <a:ext cx="114" cy="153"/>
            </a:xfrm>
            <a:custGeom>
              <a:avLst/>
              <a:gdLst>
                <a:gd name="T0" fmla="*/ 6 w 48"/>
                <a:gd name="T1" fmla="*/ 42 h 64"/>
                <a:gd name="T2" fmla="*/ 26 w 48"/>
                <a:gd name="T3" fmla="*/ 59 h 64"/>
                <a:gd name="T4" fmla="*/ 43 w 48"/>
                <a:gd name="T5" fmla="*/ 46 h 64"/>
                <a:gd name="T6" fmla="*/ 30 w 48"/>
                <a:gd name="T7" fmla="*/ 35 h 64"/>
                <a:gd name="T8" fmla="*/ 16 w 48"/>
                <a:gd name="T9" fmla="*/ 32 h 64"/>
                <a:gd name="T10" fmla="*/ 3 w 48"/>
                <a:gd name="T11" fmla="*/ 17 h 64"/>
                <a:gd name="T12" fmla="*/ 24 w 48"/>
                <a:gd name="T13" fmla="*/ 0 h 64"/>
                <a:gd name="T14" fmla="*/ 46 w 48"/>
                <a:gd name="T15" fmla="*/ 19 h 64"/>
                <a:gd name="T16" fmla="*/ 40 w 48"/>
                <a:gd name="T17" fmla="*/ 19 h 64"/>
                <a:gd name="T18" fmla="*/ 24 w 48"/>
                <a:gd name="T19" fmla="*/ 5 h 64"/>
                <a:gd name="T20" fmla="*/ 8 w 48"/>
                <a:gd name="T21" fmla="*/ 17 h 64"/>
                <a:gd name="T22" fmla="*/ 18 w 48"/>
                <a:gd name="T23" fmla="*/ 26 h 64"/>
                <a:gd name="T24" fmla="*/ 33 w 48"/>
                <a:gd name="T25" fmla="*/ 30 h 64"/>
                <a:gd name="T26" fmla="*/ 48 w 48"/>
                <a:gd name="T27" fmla="*/ 46 h 64"/>
                <a:gd name="T28" fmla="*/ 25 w 48"/>
                <a:gd name="T29" fmla="*/ 64 h 64"/>
                <a:gd name="T30" fmla="*/ 1 w 48"/>
                <a:gd name="T31" fmla="*/ 42 h 64"/>
                <a:gd name="T32" fmla="*/ 6 w 48"/>
                <a:gd name="T33"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64">
                  <a:moveTo>
                    <a:pt x="6" y="42"/>
                  </a:moveTo>
                  <a:cubicBezTo>
                    <a:pt x="6" y="55"/>
                    <a:pt x="15" y="59"/>
                    <a:pt x="26" y="59"/>
                  </a:cubicBezTo>
                  <a:cubicBezTo>
                    <a:pt x="33" y="59"/>
                    <a:pt x="43" y="55"/>
                    <a:pt x="43" y="46"/>
                  </a:cubicBezTo>
                  <a:cubicBezTo>
                    <a:pt x="43" y="39"/>
                    <a:pt x="36" y="37"/>
                    <a:pt x="30" y="35"/>
                  </a:cubicBezTo>
                  <a:cubicBezTo>
                    <a:pt x="16" y="32"/>
                    <a:pt x="16" y="32"/>
                    <a:pt x="16" y="32"/>
                  </a:cubicBezTo>
                  <a:cubicBezTo>
                    <a:pt x="9" y="30"/>
                    <a:pt x="3" y="27"/>
                    <a:pt x="3" y="17"/>
                  </a:cubicBezTo>
                  <a:cubicBezTo>
                    <a:pt x="3" y="11"/>
                    <a:pt x="6" y="0"/>
                    <a:pt x="24" y="0"/>
                  </a:cubicBezTo>
                  <a:cubicBezTo>
                    <a:pt x="36" y="0"/>
                    <a:pt x="46" y="6"/>
                    <a:pt x="46" y="19"/>
                  </a:cubicBezTo>
                  <a:cubicBezTo>
                    <a:pt x="40" y="19"/>
                    <a:pt x="40" y="19"/>
                    <a:pt x="40" y="19"/>
                  </a:cubicBezTo>
                  <a:cubicBezTo>
                    <a:pt x="40" y="10"/>
                    <a:pt x="32" y="5"/>
                    <a:pt x="24" y="5"/>
                  </a:cubicBezTo>
                  <a:cubicBezTo>
                    <a:pt x="16" y="5"/>
                    <a:pt x="8" y="8"/>
                    <a:pt x="8" y="17"/>
                  </a:cubicBezTo>
                  <a:cubicBezTo>
                    <a:pt x="8" y="23"/>
                    <a:pt x="13" y="25"/>
                    <a:pt x="18" y="26"/>
                  </a:cubicBezTo>
                  <a:cubicBezTo>
                    <a:pt x="33" y="30"/>
                    <a:pt x="33" y="30"/>
                    <a:pt x="33" y="30"/>
                  </a:cubicBezTo>
                  <a:cubicBezTo>
                    <a:pt x="41" y="32"/>
                    <a:pt x="48" y="36"/>
                    <a:pt x="48" y="46"/>
                  </a:cubicBezTo>
                  <a:cubicBezTo>
                    <a:pt x="48" y="50"/>
                    <a:pt x="47" y="64"/>
                    <a:pt x="25" y="64"/>
                  </a:cubicBezTo>
                  <a:cubicBezTo>
                    <a:pt x="11" y="64"/>
                    <a:pt x="0" y="57"/>
                    <a:pt x="1" y="42"/>
                  </a:cubicBezTo>
                  <a:lnTo>
                    <a:pt x="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3" name="Rectangle 23">
              <a:extLst>
                <a:ext uri="{FF2B5EF4-FFF2-40B4-BE49-F238E27FC236}">
                  <a16:creationId xmlns:a16="http://schemas.microsoft.com/office/drawing/2014/main" id="{A30586C5-783D-4604-8CF3-FFD35ADCEC22}"/>
                </a:ext>
              </a:extLst>
            </p:cNvPr>
            <p:cNvSpPr>
              <a:spLocks noChangeArrowheads="1"/>
            </p:cNvSpPr>
            <p:nvPr userDrawn="1"/>
          </p:nvSpPr>
          <p:spPr bwMode="auto">
            <a:xfrm>
              <a:off x="5421" y="3619"/>
              <a:ext cx="14"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4" name="Freeform 24">
              <a:extLst>
                <a:ext uri="{FF2B5EF4-FFF2-40B4-BE49-F238E27FC236}">
                  <a16:creationId xmlns:a16="http://schemas.microsoft.com/office/drawing/2014/main" id="{5DBE1403-AB1B-4A52-A78D-C98428A1ED4D}"/>
                </a:ext>
              </a:extLst>
            </p:cNvPr>
            <p:cNvSpPr>
              <a:spLocks noEditPoints="1"/>
            </p:cNvSpPr>
            <p:nvPr userDrawn="1"/>
          </p:nvSpPr>
          <p:spPr bwMode="auto">
            <a:xfrm>
              <a:off x="5466" y="3619"/>
              <a:ext cx="116" cy="148"/>
            </a:xfrm>
            <a:custGeom>
              <a:avLst/>
              <a:gdLst>
                <a:gd name="T0" fmla="*/ 0 w 49"/>
                <a:gd name="T1" fmla="*/ 0 h 62"/>
                <a:gd name="T2" fmla="*/ 21 w 49"/>
                <a:gd name="T3" fmla="*/ 0 h 62"/>
                <a:gd name="T4" fmla="*/ 49 w 49"/>
                <a:gd name="T5" fmla="*/ 31 h 62"/>
                <a:gd name="T6" fmla="*/ 21 w 49"/>
                <a:gd name="T7" fmla="*/ 62 h 62"/>
                <a:gd name="T8" fmla="*/ 0 w 49"/>
                <a:gd name="T9" fmla="*/ 62 h 62"/>
                <a:gd name="T10" fmla="*/ 0 w 49"/>
                <a:gd name="T11" fmla="*/ 0 h 62"/>
                <a:gd name="T12" fmla="*/ 5 w 49"/>
                <a:gd name="T13" fmla="*/ 57 h 62"/>
                <a:gd name="T14" fmla="*/ 18 w 49"/>
                <a:gd name="T15" fmla="*/ 57 h 62"/>
                <a:gd name="T16" fmla="*/ 43 w 49"/>
                <a:gd name="T17" fmla="*/ 31 h 62"/>
                <a:gd name="T18" fmla="*/ 18 w 49"/>
                <a:gd name="T19" fmla="*/ 5 h 62"/>
                <a:gd name="T20" fmla="*/ 5 w 49"/>
                <a:gd name="T21" fmla="*/ 5 h 62"/>
                <a:gd name="T22" fmla="*/ 5 w 49"/>
                <a:gd name="T23"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62">
                  <a:moveTo>
                    <a:pt x="0" y="0"/>
                  </a:moveTo>
                  <a:cubicBezTo>
                    <a:pt x="21" y="0"/>
                    <a:pt x="21" y="0"/>
                    <a:pt x="21" y="0"/>
                  </a:cubicBezTo>
                  <a:cubicBezTo>
                    <a:pt x="39" y="1"/>
                    <a:pt x="49" y="11"/>
                    <a:pt x="49" y="31"/>
                  </a:cubicBezTo>
                  <a:cubicBezTo>
                    <a:pt x="49" y="51"/>
                    <a:pt x="39" y="61"/>
                    <a:pt x="21" y="62"/>
                  </a:cubicBezTo>
                  <a:cubicBezTo>
                    <a:pt x="0" y="62"/>
                    <a:pt x="0" y="62"/>
                    <a:pt x="0" y="62"/>
                  </a:cubicBezTo>
                  <a:lnTo>
                    <a:pt x="0" y="0"/>
                  </a:lnTo>
                  <a:close/>
                  <a:moveTo>
                    <a:pt x="5" y="57"/>
                  </a:moveTo>
                  <a:cubicBezTo>
                    <a:pt x="18" y="57"/>
                    <a:pt x="18" y="57"/>
                    <a:pt x="18" y="57"/>
                  </a:cubicBezTo>
                  <a:cubicBezTo>
                    <a:pt x="35" y="57"/>
                    <a:pt x="43" y="49"/>
                    <a:pt x="43" y="31"/>
                  </a:cubicBezTo>
                  <a:cubicBezTo>
                    <a:pt x="43" y="13"/>
                    <a:pt x="35" y="5"/>
                    <a:pt x="18" y="5"/>
                  </a:cubicBezTo>
                  <a:cubicBezTo>
                    <a:pt x="5" y="5"/>
                    <a:pt x="5" y="5"/>
                    <a:pt x="5" y="5"/>
                  </a:cubicBezTo>
                  <a:lnTo>
                    <a:pt x="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5" name="Freeform 25">
              <a:extLst>
                <a:ext uri="{FF2B5EF4-FFF2-40B4-BE49-F238E27FC236}">
                  <a16:creationId xmlns:a16="http://schemas.microsoft.com/office/drawing/2014/main" id="{D6C85712-6C17-4752-9047-9EEFFDA6068A}"/>
                </a:ext>
              </a:extLst>
            </p:cNvPr>
            <p:cNvSpPr>
              <a:spLocks/>
            </p:cNvSpPr>
            <p:nvPr userDrawn="1"/>
          </p:nvSpPr>
          <p:spPr bwMode="auto">
            <a:xfrm>
              <a:off x="5604" y="3619"/>
              <a:ext cx="102" cy="148"/>
            </a:xfrm>
            <a:custGeom>
              <a:avLst/>
              <a:gdLst>
                <a:gd name="T0" fmla="*/ 0 w 102"/>
                <a:gd name="T1" fmla="*/ 0 h 148"/>
                <a:gd name="T2" fmla="*/ 100 w 102"/>
                <a:gd name="T3" fmla="*/ 0 h 148"/>
                <a:gd name="T4" fmla="*/ 100 w 102"/>
                <a:gd name="T5" fmla="*/ 12 h 148"/>
                <a:gd name="T6" fmla="*/ 14 w 102"/>
                <a:gd name="T7" fmla="*/ 12 h 148"/>
                <a:gd name="T8" fmla="*/ 14 w 102"/>
                <a:gd name="T9" fmla="*/ 65 h 148"/>
                <a:gd name="T10" fmla="*/ 95 w 102"/>
                <a:gd name="T11" fmla="*/ 65 h 148"/>
                <a:gd name="T12" fmla="*/ 95 w 102"/>
                <a:gd name="T13" fmla="*/ 77 h 148"/>
                <a:gd name="T14" fmla="*/ 14 w 102"/>
                <a:gd name="T15" fmla="*/ 77 h 148"/>
                <a:gd name="T16" fmla="*/ 14 w 102"/>
                <a:gd name="T17" fmla="*/ 136 h 148"/>
                <a:gd name="T18" fmla="*/ 102 w 102"/>
                <a:gd name="T19" fmla="*/ 136 h 148"/>
                <a:gd name="T20" fmla="*/ 102 w 102"/>
                <a:gd name="T21" fmla="*/ 148 h 148"/>
                <a:gd name="T22" fmla="*/ 0 w 102"/>
                <a:gd name="T23" fmla="*/ 148 h 148"/>
                <a:gd name="T24" fmla="*/ 0 w 102"/>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0"/>
                  </a:moveTo>
                  <a:lnTo>
                    <a:pt x="100" y="0"/>
                  </a:lnTo>
                  <a:lnTo>
                    <a:pt x="100" y="12"/>
                  </a:lnTo>
                  <a:lnTo>
                    <a:pt x="14" y="12"/>
                  </a:lnTo>
                  <a:lnTo>
                    <a:pt x="14" y="65"/>
                  </a:lnTo>
                  <a:lnTo>
                    <a:pt x="95" y="65"/>
                  </a:lnTo>
                  <a:lnTo>
                    <a:pt x="95" y="77"/>
                  </a:lnTo>
                  <a:lnTo>
                    <a:pt x="14" y="77"/>
                  </a:lnTo>
                  <a:lnTo>
                    <a:pt x="14" y="136"/>
                  </a:lnTo>
                  <a:lnTo>
                    <a:pt x="102" y="136"/>
                  </a:lnTo>
                  <a:lnTo>
                    <a:pt x="102"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6" name="Freeform 26">
              <a:extLst>
                <a:ext uri="{FF2B5EF4-FFF2-40B4-BE49-F238E27FC236}">
                  <a16:creationId xmlns:a16="http://schemas.microsoft.com/office/drawing/2014/main" id="{E043B83F-BD84-449B-B165-3619D37F16DC}"/>
                </a:ext>
              </a:extLst>
            </p:cNvPr>
            <p:cNvSpPr>
              <a:spLocks/>
            </p:cNvSpPr>
            <p:nvPr userDrawn="1"/>
          </p:nvSpPr>
          <p:spPr bwMode="auto">
            <a:xfrm>
              <a:off x="5725" y="3619"/>
              <a:ext cx="114" cy="148"/>
            </a:xfrm>
            <a:custGeom>
              <a:avLst/>
              <a:gdLst>
                <a:gd name="T0" fmla="*/ 0 w 114"/>
                <a:gd name="T1" fmla="*/ 0 h 148"/>
                <a:gd name="T2" fmla="*/ 14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97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00" y="124"/>
                  </a:lnTo>
                  <a:lnTo>
                    <a:pt x="100" y="124"/>
                  </a:lnTo>
                  <a:lnTo>
                    <a:pt x="100" y="0"/>
                  </a:lnTo>
                  <a:lnTo>
                    <a:pt x="114" y="0"/>
                  </a:lnTo>
                  <a:lnTo>
                    <a:pt x="114" y="148"/>
                  </a:lnTo>
                  <a:lnTo>
                    <a:pt x="97"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7" name="Freeform 27">
              <a:extLst>
                <a:ext uri="{FF2B5EF4-FFF2-40B4-BE49-F238E27FC236}">
                  <a16:creationId xmlns:a16="http://schemas.microsoft.com/office/drawing/2014/main" id="{8F44FEA3-8BBD-4E1B-A787-A29B9747A999}"/>
                </a:ext>
              </a:extLst>
            </p:cNvPr>
            <p:cNvSpPr>
              <a:spLocks/>
            </p:cNvSpPr>
            <p:nvPr userDrawn="1"/>
          </p:nvSpPr>
          <p:spPr bwMode="auto">
            <a:xfrm>
              <a:off x="5851" y="3619"/>
              <a:ext cx="116" cy="148"/>
            </a:xfrm>
            <a:custGeom>
              <a:avLst/>
              <a:gdLst>
                <a:gd name="T0" fmla="*/ 0 w 116"/>
                <a:gd name="T1" fmla="*/ 0 h 148"/>
                <a:gd name="T2" fmla="*/ 116 w 116"/>
                <a:gd name="T3" fmla="*/ 0 h 148"/>
                <a:gd name="T4" fmla="*/ 116 w 116"/>
                <a:gd name="T5" fmla="*/ 12 h 148"/>
                <a:gd name="T6" fmla="*/ 66 w 116"/>
                <a:gd name="T7" fmla="*/ 12 h 148"/>
                <a:gd name="T8" fmla="*/ 66 w 116"/>
                <a:gd name="T9" fmla="*/ 148 h 148"/>
                <a:gd name="T10" fmla="*/ 52 w 116"/>
                <a:gd name="T11" fmla="*/ 148 h 148"/>
                <a:gd name="T12" fmla="*/ 52 w 116"/>
                <a:gd name="T13" fmla="*/ 12 h 148"/>
                <a:gd name="T14" fmla="*/ 0 w 116"/>
                <a:gd name="T15" fmla="*/ 12 h 148"/>
                <a:gd name="T16" fmla="*/ 0 w 116"/>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8">
                  <a:moveTo>
                    <a:pt x="0" y="0"/>
                  </a:moveTo>
                  <a:lnTo>
                    <a:pt x="116" y="0"/>
                  </a:lnTo>
                  <a:lnTo>
                    <a:pt x="116" y="12"/>
                  </a:lnTo>
                  <a:lnTo>
                    <a:pt x="66" y="12"/>
                  </a:lnTo>
                  <a:lnTo>
                    <a:pt x="66" y="148"/>
                  </a:lnTo>
                  <a:lnTo>
                    <a:pt x="52" y="148"/>
                  </a:lnTo>
                  <a:lnTo>
                    <a:pt x="52"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8" name="Freeform 28">
              <a:extLst>
                <a:ext uri="{FF2B5EF4-FFF2-40B4-BE49-F238E27FC236}">
                  <a16:creationId xmlns:a16="http://schemas.microsoft.com/office/drawing/2014/main" id="{C1BAF928-C017-49E2-A18F-42B716D84087}"/>
                </a:ext>
              </a:extLst>
            </p:cNvPr>
            <p:cNvSpPr>
              <a:spLocks/>
            </p:cNvSpPr>
            <p:nvPr userDrawn="1"/>
          </p:nvSpPr>
          <p:spPr bwMode="auto">
            <a:xfrm>
              <a:off x="6036" y="3619"/>
              <a:ext cx="140" cy="148"/>
            </a:xfrm>
            <a:custGeom>
              <a:avLst/>
              <a:gdLst>
                <a:gd name="T0" fmla="*/ 0 w 140"/>
                <a:gd name="T1" fmla="*/ 0 h 148"/>
                <a:gd name="T2" fmla="*/ 21 w 140"/>
                <a:gd name="T3" fmla="*/ 0 h 148"/>
                <a:gd name="T4" fmla="*/ 71 w 140"/>
                <a:gd name="T5" fmla="*/ 129 h 148"/>
                <a:gd name="T6" fmla="*/ 121 w 140"/>
                <a:gd name="T7" fmla="*/ 0 h 148"/>
                <a:gd name="T8" fmla="*/ 140 w 140"/>
                <a:gd name="T9" fmla="*/ 0 h 148"/>
                <a:gd name="T10" fmla="*/ 140 w 140"/>
                <a:gd name="T11" fmla="*/ 148 h 148"/>
                <a:gd name="T12" fmla="*/ 128 w 140"/>
                <a:gd name="T13" fmla="*/ 148 h 148"/>
                <a:gd name="T14" fmla="*/ 128 w 140"/>
                <a:gd name="T15" fmla="*/ 19 h 148"/>
                <a:gd name="T16" fmla="*/ 126 w 140"/>
                <a:gd name="T17" fmla="*/ 19 h 148"/>
                <a:gd name="T18" fmla="*/ 78 w 140"/>
                <a:gd name="T19" fmla="*/ 148 h 148"/>
                <a:gd name="T20" fmla="*/ 64 w 140"/>
                <a:gd name="T21" fmla="*/ 148 h 148"/>
                <a:gd name="T22" fmla="*/ 14 w 140"/>
                <a:gd name="T23" fmla="*/ 19 h 148"/>
                <a:gd name="T24" fmla="*/ 14 w 140"/>
                <a:gd name="T25" fmla="*/ 19 h 148"/>
                <a:gd name="T26" fmla="*/ 14 w 140"/>
                <a:gd name="T27" fmla="*/ 148 h 148"/>
                <a:gd name="T28" fmla="*/ 0 w 140"/>
                <a:gd name="T29" fmla="*/ 148 h 148"/>
                <a:gd name="T30" fmla="*/ 0 w 140"/>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48">
                  <a:moveTo>
                    <a:pt x="0" y="0"/>
                  </a:moveTo>
                  <a:lnTo>
                    <a:pt x="21" y="0"/>
                  </a:lnTo>
                  <a:lnTo>
                    <a:pt x="71" y="129"/>
                  </a:lnTo>
                  <a:lnTo>
                    <a:pt x="121" y="0"/>
                  </a:lnTo>
                  <a:lnTo>
                    <a:pt x="140" y="0"/>
                  </a:lnTo>
                  <a:lnTo>
                    <a:pt x="140" y="148"/>
                  </a:lnTo>
                  <a:lnTo>
                    <a:pt x="128" y="148"/>
                  </a:lnTo>
                  <a:lnTo>
                    <a:pt x="128" y="19"/>
                  </a:lnTo>
                  <a:lnTo>
                    <a:pt x="126" y="19"/>
                  </a:lnTo>
                  <a:lnTo>
                    <a:pt x="78" y="148"/>
                  </a:lnTo>
                  <a:lnTo>
                    <a:pt x="64" y="148"/>
                  </a:lnTo>
                  <a:lnTo>
                    <a:pt x="14" y="19"/>
                  </a:lnTo>
                  <a:lnTo>
                    <a:pt x="14" y="19"/>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9" name="Freeform 29">
              <a:extLst>
                <a:ext uri="{FF2B5EF4-FFF2-40B4-BE49-F238E27FC236}">
                  <a16:creationId xmlns:a16="http://schemas.microsoft.com/office/drawing/2014/main" id="{983DF2BA-BC87-498F-89A2-C991194856E1}"/>
                </a:ext>
              </a:extLst>
            </p:cNvPr>
            <p:cNvSpPr>
              <a:spLocks noEditPoints="1"/>
            </p:cNvSpPr>
            <p:nvPr userDrawn="1"/>
          </p:nvSpPr>
          <p:spPr bwMode="auto">
            <a:xfrm>
              <a:off x="6190" y="3619"/>
              <a:ext cx="131" cy="148"/>
            </a:xfrm>
            <a:custGeom>
              <a:avLst/>
              <a:gdLst>
                <a:gd name="T0" fmla="*/ 57 w 131"/>
                <a:gd name="T1" fmla="*/ 0 h 148"/>
                <a:gd name="T2" fmla="*/ 74 w 131"/>
                <a:gd name="T3" fmla="*/ 0 h 148"/>
                <a:gd name="T4" fmla="*/ 131 w 131"/>
                <a:gd name="T5" fmla="*/ 148 h 148"/>
                <a:gd name="T6" fmla="*/ 117 w 131"/>
                <a:gd name="T7" fmla="*/ 148 h 148"/>
                <a:gd name="T8" fmla="*/ 98 w 131"/>
                <a:gd name="T9" fmla="*/ 100 h 148"/>
                <a:gd name="T10" fmla="*/ 31 w 131"/>
                <a:gd name="T11" fmla="*/ 100 h 148"/>
                <a:gd name="T12" fmla="*/ 15 w 131"/>
                <a:gd name="T13" fmla="*/ 148 h 148"/>
                <a:gd name="T14" fmla="*/ 0 w 131"/>
                <a:gd name="T15" fmla="*/ 148 h 148"/>
                <a:gd name="T16" fmla="*/ 57 w 131"/>
                <a:gd name="T17" fmla="*/ 0 h 148"/>
                <a:gd name="T18" fmla="*/ 36 w 131"/>
                <a:gd name="T19" fmla="*/ 89 h 148"/>
                <a:gd name="T20" fmla="*/ 93 w 131"/>
                <a:gd name="T21" fmla="*/ 89 h 148"/>
                <a:gd name="T22" fmla="*/ 64 w 131"/>
                <a:gd name="T23" fmla="*/ 15 h 148"/>
                <a:gd name="T24" fmla="*/ 36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57" y="0"/>
                  </a:moveTo>
                  <a:lnTo>
                    <a:pt x="74" y="0"/>
                  </a:lnTo>
                  <a:lnTo>
                    <a:pt x="131" y="148"/>
                  </a:lnTo>
                  <a:lnTo>
                    <a:pt x="117" y="148"/>
                  </a:lnTo>
                  <a:lnTo>
                    <a:pt x="98" y="100"/>
                  </a:lnTo>
                  <a:lnTo>
                    <a:pt x="31" y="100"/>
                  </a:lnTo>
                  <a:lnTo>
                    <a:pt x="15" y="148"/>
                  </a:lnTo>
                  <a:lnTo>
                    <a:pt x="0" y="148"/>
                  </a:lnTo>
                  <a:lnTo>
                    <a:pt x="57" y="0"/>
                  </a:lnTo>
                  <a:close/>
                  <a:moveTo>
                    <a:pt x="36" y="89"/>
                  </a:moveTo>
                  <a:lnTo>
                    <a:pt x="93" y="89"/>
                  </a:lnTo>
                  <a:lnTo>
                    <a:pt x="64" y="15"/>
                  </a:lnTo>
                  <a:lnTo>
                    <a:pt x="36"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0" name="Freeform 30">
              <a:extLst>
                <a:ext uri="{FF2B5EF4-FFF2-40B4-BE49-F238E27FC236}">
                  <a16:creationId xmlns:a16="http://schemas.microsoft.com/office/drawing/2014/main" id="{5BC07844-C7D7-439C-9863-DE31B1F7C8F7}"/>
                </a:ext>
              </a:extLst>
            </p:cNvPr>
            <p:cNvSpPr>
              <a:spLocks/>
            </p:cNvSpPr>
            <p:nvPr userDrawn="1"/>
          </p:nvSpPr>
          <p:spPr bwMode="auto">
            <a:xfrm>
              <a:off x="6304" y="3619"/>
              <a:ext cx="114" cy="148"/>
            </a:xfrm>
            <a:custGeom>
              <a:avLst/>
              <a:gdLst>
                <a:gd name="T0" fmla="*/ 0 w 114"/>
                <a:gd name="T1" fmla="*/ 0 h 148"/>
                <a:gd name="T2" fmla="*/ 114 w 114"/>
                <a:gd name="T3" fmla="*/ 0 h 148"/>
                <a:gd name="T4" fmla="*/ 114 w 114"/>
                <a:gd name="T5" fmla="*/ 12 h 148"/>
                <a:gd name="T6" fmla="*/ 64 w 114"/>
                <a:gd name="T7" fmla="*/ 12 h 148"/>
                <a:gd name="T8" fmla="*/ 64 w 114"/>
                <a:gd name="T9" fmla="*/ 148 h 148"/>
                <a:gd name="T10" fmla="*/ 50 w 114"/>
                <a:gd name="T11" fmla="*/ 148 h 148"/>
                <a:gd name="T12" fmla="*/ 50 w 114"/>
                <a:gd name="T13" fmla="*/ 12 h 148"/>
                <a:gd name="T14" fmla="*/ 0 w 114"/>
                <a:gd name="T15" fmla="*/ 12 h 148"/>
                <a:gd name="T16" fmla="*/ 0 w 114"/>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48">
                  <a:moveTo>
                    <a:pt x="0" y="0"/>
                  </a:moveTo>
                  <a:lnTo>
                    <a:pt x="114" y="0"/>
                  </a:lnTo>
                  <a:lnTo>
                    <a:pt x="114" y="12"/>
                  </a:lnTo>
                  <a:lnTo>
                    <a:pt x="64" y="12"/>
                  </a:lnTo>
                  <a:lnTo>
                    <a:pt x="64" y="148"/>
                  </a:lnTo>
                  <a:lnTo>
                    <a:pt x="50" y="148"/>
                  </a:lnTo>
                  <a:lnTo>
                    <a:pt x="50"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1" name="Freeform 31">
              <a:extLst>
                <a:ext uri="{FF2B5EF4-FFF2-40B4-BE49-F238E27FC236}">
                  <a16:creationId xmlns:a16="http://schemas.microsoft.com/office/drawing/2014/main" id="{0BF7B325-9233-4475-B01A-2EC46EDE23DF}"/>
                </a:ext>
              </a:extLst>
            </p:cNvPr>
            <p:cNvSpPr>
              <a:spLocks/>
            </p:cNvSpPr>
            <p:nvPr userDrawn="1"/>
          </p:nvSpPr>
          <p:spPr bwMode="auto">
            <a:xfrm>
              <a:off x="6425" y="3617"/>
              <a:ext cx="129" cy="153"/>
            </a:xfrm>
            <a:custGeom>
              <a:avLst/>
              <a:gdLst>
                <a:gd name="T0" fmla="*/ 48 w 54"/>
                <a:gd name="T1" fmla="*/ 20 h 64"/>
                <a:gd name="T2" fmla="*/ 29 w 54"/>
                <a:gd name="T3" fmla="*/ 5 h 64"/>
                <a:gd name="T4" fmla="*/ 6 w 54"/>
                <a:gd name="T5" fmla="*/ 32 h 64"/>
                <a:gd name="T6" fmla="*/ 29 w 54"/>
                <a:gd name="T7" fmla="*/ 59 h 64"/>
                <a:gd name="T8" fmla="*/ 49 w 54"/>
                <a:gd name="T9" fmla="*/ 39 h 64"/>
                <a:gd name="T10" fmla="*/ 54 w 54"/>
                <a:gd name="T11" fmla="*/ 39 h 64"/>
                <a:gd name="T12" fmla="*/ 29 w 54"/>
                <a:gd name="T13" fmla="*/ 64 h 64"/>
                <a:gd name="T14" fmla="*/ 0 w 54"/>
                <a:gd name="T15" fmla="*/ 32 h 64"/>
                <a:gd name="T16" fmla="*/ 29 w 54"/>
                <a:gd name="T17" fmla="*/ 0 h 64"/>
                <a:gd name="T18" fmla="*/ 54 w 54"/>
                <a:gd name="T19" fmla="*/ 20 h 64"/>
                <a:gd name="T20" fmla="*/ 48 w 54"/>
                <a:gd name="T21"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4">
                  <a:moveTo>
                    <a:pt x="48" y="20"/>
                  </a:moveTo>
                  <a:cubicBezTo>
                    <a:pt x="46" y="10"/>
                    <a:pt x="38" y="5"/>
                    <a:pt x="29" y="5"/>
                  </a:cubicBezTo>
                  <a:cubicBezTo>
                    <a:pt x="13" y="5"/>
                    <a:pt x="6" y="18"/>
                    <a:pt x="6" y="32"/>
                  </a:cubicBezTo>
                  <a:cubicBezTo>
                    <a:pt x="6" y="45"/>
                    <a:pt x="13" y="59"/>
                    <a:pt x="29" y="59"/>
                  </a:cubicBezTo>
                  <a:cubicBezTo>
                    <a:pt x="40" y="59"/>
                    <a:pt x="48" y="50"/>
                    <a:pt x="49" y="39"/>
                  </a:cubicBezTo>
                  <a:cubicBezTo>
                    <a:pt x="54" y="39"/>
                    <a:pt x="54" y="39"/>
                    <a:pt x="54" y="39"/>
                  </a:cubicBezTo>
                  <a:cubicBezTo>
                    <a:pt x="53" y="54"/>
                    <a:pt x="43" y="64"/>
                    <a:pt x="29" y="64"/>
                  </a:cubicBezTo>
                  <a:cubicBezTo>
                    <a:pt x="10" y="64"/>
                    <a:pt x="0" y="49"/>
                    <a:pt x="0" y="32"/>
                  </a:cubicBezTo>
                  <a:cubicBezTo>
                    <a:pt x="0" y="15"/>
                    <a:pt x="10" y="0"/>
                    <a:pt x="29" y="0"/>
                  </a:cubicBezTo>
                  <a:cubicBezTo>
                    <a:pt x="41" y="0"/>
                    <a:pt x="52" y="7"/>
                    <a:pt x="54" y="20"/>
                  </a:cubicBezTo>
                  <a:lnTo>
                    <a:pt x="4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2" name="Freeform 32">
              <a:extLst>
                <a:ext uri="{FF2B5EF4-FFF2-40B4-BE49-F238E27FC236}">
                  <a16:creationId xmlns:a16="http://schemas.microsoft.com/office/drawing/2014/main" id="{9E728306-B4C7-4FE4-BDFF-90D9D014E7A0}"/>
                </a:ext>
              </a:extLst>
            </p:cNvPr>
            <p:cNvSpPr>
              <a:spLocks/>
            </p:cNvSpPr>
            <p:nvPr userDrawn="1"/>
          </p:nvSpPr>
          <p:spPr bwMode="auto">
            <a:xfrm>
              <a:off x="6575" y="3619"/>
              <a:ext cx="114" cy="148"/>
            </a:xfrm>
            <a:custGeom>
              <a:avLst/>
              <a:gdLst>
                <a:gd name="T0" fmla="*/ 0 w 114"/>
                <a:gd name="T1" fmla="*/ 0 h 148"/>
                <a:gd name="T2" fmla="*/ 14 w 114"/>
                <a:gd name="T3" fmla="*/ 0 h 148"/>
                <a:gd name="T4" fmla="*/ 14 w 114"/>
                <a:gd name="T5" fmla="*/ 65 h 148"/>
                <a:gd name="T6" fmla="*/ 100 w 114"/>
                <a:gd name="T7" fmla="*/ 65 h 148"/>
                <a:gd name="T8" fmla="*/ 100 w 114"/>
                <a:gd name="T9" fmla="*/ 0 h 148"/>
                <a:gd name="T10" fmla="*/ 114 w 114"/>
                <a:gd name="T11" fmla="*/ 0 h 148"/>
                <a:gd name="T12" fmla="*/ 114 w 114"/>
                <a:gd name="T13" fmla="*/ 148 h 148"/>
                <a:gd name="T14" fmla="*/ 100 w 114"/>
                <a:gd name="T15" fmla="*/ 148 h 148"/>
                <a:gd name="T16" fmla="*/ 100 w 114"/>
                <a:gd name="T17" fmla="*/ 77 h 148"/>
                <a:gd name="T18" fmla="*/ 14 w 114"/>
                <a:gd name="T19" fmla="*/ 77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4" y="65"/>
                  </a:lnTo>
                  <a:lnTo>
                    <a:pt x="100" y="65"/>
                  </a:lnTo>
                  <a:lnTo>
                    <a:pt x="100" y="0"/>
                  </a:lnTo>
                  <a:lnTo>
                    <a:pt x="114" y="0"/>
                  </a:lnTo>
                  <a:lnTo>
                    <a:pt x="114" y="148"/>
                  </a:lnTo>
                  <a:lnTo>
                    <a:pt x="100" y="148"/>
                  </a:lnTo>
                  <a:lnTo>
                    <a:pt x="100" y="77"/>
                  </a:lnTo>
                  <a:lnTo>
                    <a:pt x="14" y="77"/>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3" name="Rectangle 33">
              <a:extLst>
                <a:ext uri="{FF2B5EF4-FFF2-40B4-BE49-F238E27FC236}">
                  <a16:creationId xmlns:a16="http://schemas.microsoft.com/office/drawing/2014/main" id="{8FF6C214-3BD3-4F61-9B62-6115E5943EBF}"/>
                </a:ext>
              </a:extLst>
            </p:cNvPr>
            <p:cNvSpPr>
              <a:spLocks noChangeArrowheads="1"/>
            </p:cNvSpPr>
            <p:nvPr userDrawn="1"/>
          </p:nvSpPr>
          <p:spPr bwMode="auto">
            <a:xfrm>
              <a:off x="6720" y="3619"/>
              <a:ext cx="14"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4" name="Freeform 34">
              <a:extLst>
                <a:ext uri="{FF2B5EF4-FFF2-40B4-BE49-F238E27FC236}">
                  <a16:creationId xmlns:a16="http://schemas.microsoft.com/office/drawing/2014/main" id="{F478B120-66DD-4BE2-9CC8-DE8496616730}"/>
                </a:ext>
              </a:extLst>
            </p:cNvPr>
            <p:cNvSpPr>
              <a:spLocks/>
            </p:cNvSpPr>
            <p:nvPr userDrawn="1"/>
          </p:nvSpPr>
          <p:spPr bwMode="auto">
            <a:xfrm>
              <a:off x="6763" y="3619"/>
              <a:ext cx="116" cy="148"/>
            </a:xfrm>
            <a:custGeom>
              <a:avLst/>
              <a:gdLst>
                <a:gd name="T0" fmla="*/ 0 w 116"/>
                <a:gd name="T1" fmla="*/ 0 h 148"/>
                <a:gd name="T2" fmla="*/ 16 w 116"/>
                <a:gd name="T3" fmla="*/ 0 h 148"/>
                <a:gd name="T4" fmla="*/ 102 w 116"/>
                <a:gd name="T5" fmla="*/ 124 h 148"/>
                <a:gd name="T6" fmla="*/ 102 w 116"/>
                <a:gd name="T7" fmla="*/ 124 h 148"/>
                <a:gd name="T8" fmla="*/ 102 w 116"/>
                <a:gd name="T9" fmla="*/ 0 h 148"/>
                <a:gd name="T10" fmla="*/ 116 w 116"/>
                <a:gd name="T11" fmla="*/ 0 h 148"/>
                <a:gd name="T12" fmla="*/ 116 w 116"/>
                <a:gd name="T13" fmla="*/ 148 h 148"/>
                <a:gd name="T14" fmla="*/ 99 w 116"/>
                <a:gd name="T15" fmla="*/ 148 h 148"/>
                <a:gd name="T16" fmla="*/ 14 w 116"/>
                <a:gd name="T17" fmla="*/ 24 h 148"/>
                <a:gd name="T18" fmla="*/ 14 w 116"/>
                <a:gd name="T19" fmla="*/ 24 h 148"/>
                <a:gd name="T20" fmla="*/ 14 w 116"/>
                <a:gd name="T21" fmla="*/ 148 h 148"/>
                <a:gd name="T22" fmla="*/ 0 w 116"/>
                <a:gd name="T23" fmla="*/ 148 h 148"/>
                <a:gd name="T24" fmla="*/ 0 w 116"/>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8">
                  <a:moveTo>
                    <a:pt x="0" y="0"/>
                  </a:moveTo>
                  <a:lnTo>
                    <a:pt x="16" y="0"/>
                  </a:lnTo>
                  <a:lnTo>
                    <a:pt x="102" y="124"/>
                  </a:lnTo>
                  <a:lnTo>
                    <a:pt x="102" y="124"/>
                  </a:lnTo>
                  <a:lnTo>
                    <a:pt x="102" y="0"/>
                  </a:lnTo>
                  <a:lnTo>
                    <a:pt x="116" y="0"/>
                  </a:lnTo>
                  <a:lnTo>
                    <a:pt x="116" y="148"/>
                  </a:lnTo>
                  <a:lnTo>
                    <a:pt x="99"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5" name="Freeform 35">
              <a:extLst>
                <a:ext uri="{FF2B5EF4-FFF2-40B4-BE49-F238E27FC236}">
                  <a16:creationId xmlns:a16="http://schemas.microsoft.com/office/drawing/2014/main" id="{C0E325B6-7768-48B0-91B5-9E3A63382407}"/>
                </a:ext>
              </a:extLst>
            </p:cNvPr>
            <p:cNvSpPr>
              <a:spLocks/>
            </p:cNvSpPr>
            <p:nvPr userDrawn="1"/>
          </p:nvSpPr>
          <p:spPr bwMode="auto">
            <a:xfrm>
              <a:off x="6905" y="3617"/>
              <a:ext cx="131" cy="153"/>
            </a:xfrm>
            <a:custGeom>
              <a:avLst/>
              <a:gdLst>
                <a:gd name="T0" fmla="*/ 55 w 55"/>
                <a:gd name="T1" fmla="*/ 63 h 64"/>
                <a:gd name="T2" fmla="*/ 50 w 55"/>
                <a:gd name="T3" fmla="*/ 63 h 64"/>
                <a:gd name="T4" fmla="*/ 50 w 55"/>
                <a:gd name="T5" fmla="*/ 51 h 64"/>
                <a:gd name="T6" fmla="*/ 50 w 55"/>
                <a:gd name="T7" fmla="*/ 51 h 64"/>
                <a:gd name="T8" fmla="*/ 28 w 55"/>
                <a:gd name="T9" fmla="*/ 64 h 64"/>
                <a:gd name="T10" fmla="*/ 0 w 55"/>
                <a:gd name="T11" fmla="*/ 32 h 64"/>
                <a:gd name="T12" fmla="*/ 28 w 55"/>
                <a:gd name="T13" fmla="*/ 0 h 64"/>
                <a:gd name="T14" fmla="*/ 54 w 55"/>
                <a:gd name="T15" fmla="*/ 20 h 64"/>
                <a:gd name="T16" fmla="*/ 48 w 55"/>
                <a:gd name="T17" fmla="*/ 20 h 64"/>
                <a:gd name="T18" fmla="*/ 28 w 55"/>
                <a:gd name="T19" fmla="*/ 5 h 64"/>
                <a:gd name="T20" fmla="*/ 5 w 55"/>
                <a:gd name="T21" fmla="*/ 32 h 64"/>
                <a:gd name="T22" fmla="*/ 28 w 55"/>
                <a:gd name="T23" fmla="*/ 59 h 64"/>
                <a:gd name="T24" fmla="*/ 50 w 55"/>
                <a:gd name="T25" fmla="*/ 36 h 64"/>
                <a:gd name="T26" fmla="*/ 29 w 55"/>
                <a:gd name="T27" fmla="*/ 36 h 64"/>
                <a:gd name="T28" fmla="*/ 29 w 55"/>
                <a:gd name="T29" fmla="*/ 31 h 64"/>
                <a:gd name="T30" fmla="*/ 55 w 55"/>
                <a:gd name="T31" fmla="*/ 31 h 64"/>
                <a:gd name="T32" fmla="*/ 55 w 55"/>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4">
                  <a:moveTo>
                    <a:pt x="55" y="63"/>
                  </a:moveTo>
                  <a:cubicBezTo>
                    <a:pt x="50" y="63"/>
                    <a:pt x="50" y="63"/>
                    <a:pt x="50" y="63"/>
                  </a:cubicBezTo>
                  <a:cubicBezTo>
                    <a:pt x="50" y="51"/>
                    <a:pt x="50" y="51"/>
                    <a:pt x="50" y="51"/>
                  </a:cubicBezTo>
                  <a:cubicBezTo>
                    <a:pt x="50" y="51"/>
                    <a:pt x="50" y="51"/>
                    <a:pt x="50" y="51"/>
                  </a:cubicBezTo>
                  <a:cubicBezTo>
                    <a:pt x="45" y="60"/>
                    <a:pt x="37" y="64"/>
                    <a:pt x="28" y="64"/>
                  </a:cubicBezTo>
                  <a:cubicBezTo>
                    <a:pt x="9" y="64"/>
                    <a:pt x="0" y="49"/>
                    <a:pt x="0" y="32"/>
                  </a:cubicBezTo>
                  <a:cubicBezTo>
                    <a:pt x="0" y="15"/>
                    <a:pt x="9" y="0"/>
                    <a:pt x="28" y="0"/>
                  </a:cubicBezTo>
                  <a:cubicBezTo>
                    <a:pt x="41" y="0"/>
                    <a:pt x="52" y="7"/>
                    <a:pt x="54" y="20"/>
                  </a:cubicBezTo>
                  <a:cubicBezTo>
                    <a:pt x="48" y="20"/>
                    <a:pt x="48" y="20"/>
                    <a:pt x="48" y="20"/>
                  </a:cubicBezTo>
                  <a:cubicBezTo>
                    <a:pt x="47" y="13"/>
                    <a:pt x="40" y="5"/>
                    <a:pt x="28" y="5"/>
                  </a:cubicBezTo>
                  <a:cubicBezTo>
                    <a:pt x="12" y="5"/>
                    <a:pt x="5" y="18"/>
                    <a:pt x="5" y="32"/>
                  </a:cubicBezTo>
                  <a:cubicBezTo>
                    <a:pt x="5" y="45"/>
                    <a:pt x="12" y="59"/>
                    <a:pt x="28" y="59"/>
                  </a:cubicBezTo>
                  <a:cubicBezTo>
                    <a:pt x="42" y="59"/>
                    <a:pt x="50" y="49"/>
                    <a:pt x="50" y="36"/>
                  </a:cubicBezTo>
                  <a:cubicBezTo>
                    <a:pt x="29" y="36"/>
                    <a:pt x="29" y="36"/>
                    <a:pt x="29" y="36"/>
                  </a:cubicBezTo>
                  <a:cubicBezTo>
                    <a:pt x="29" y="31"/>
                    <a:pt x="29" y="31"/>
                    <a:pt x="29" y="31"/>
                  </a:cubicBezTo>
                  <a:cubicBezTo>
                    <a:pt x="55" y="31"/>
                    <a:pt x="55" y="31"/>
                    <a:pt x="55" y="31"/>
                  </a:cubicBezTo>
                  <a:lnTo>
                    <a:pt x="5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6" name="Freeform 36">
              <a:extLst>
                <a:ext uri="{FF2B5EF4-FFF2-40B4-BE49-F238E27FC236}">
                  <a16:creationId xmlns:a16="http://schemas.microsoft.com/office/drawing/2014/main" id="{FE66041E-839B-437D-970D-D917CBDEE153}"/>
                </a:ext>
              </a:extLst>
            </p:cNvPr>
            <p:cNvSpPr>
              <a:spLocks noEditPoints="1"/>
            </p:cNvSpPr>
            <p:nvPr userDrawn="1"/>
          </p:nvSpPr>
          <p:spPr bwMode="auto">
            <a:xfrm>
              <a:off x="7121" y="3619"/>
              <a:ext cx="109" cy="148"/>
            </a:xfrm>
            <a:custGeom>
              <a:avLst/>
              <a:gdLst>
                <a:gd name="T0" fmla="*/ 0 w 46"/>
                <a:gd name="T1" fmla="*/ 0 h 62"/>
                <a:gd name="T2" fmla="*/ 27 w 46"/>
                <a:gd name="T3" fmla="*/ 0 h 62"/>
                <a:gd name="T4" fmla="*/ 46 w 46"/>
                <a:gd name="T5" fmla="*/ 18 h 62"/>
                <a:gd name="T6" fmla="*/ 27 w 46"/>
                <a:gd name="T7" fmla="*/ 35 h 62"/>
                <a:gd name="T8" fmla="*/ 6 w 46"/>
                <a:gd name="T9" fmla="*/ 35 h 62"/>
                <a:gd name="T10" fmla="*/ 6 w 46"/>
                <a:gd name="T11" fmla="*/ 62 h 62"/>
                <a:gd name="T12" fmla="*/ 0 w 46"/>
                <a:gd name="T13" fmla="*/ 62 h 62"/>
                <a:gd name="T14" fmla="*/ 0 w 46"/>
                <a:gd name="T15" fmla="*/ 0 h 62"/>
                <a:gd name="T16" fmla="*/ 6 w 46"/>
                <a:gd name="T17" fmla="*/ 30 h 62"/>
                <a:gd name="T18" fmla="*/ 26 w 46"/>
                <a:gd name="T19" fmla="*/ 30 h 62"/>
                <a:gd name="T20" fmla="*/ 40 w 46"/>
                <a:gd name="T21" fmla="*/ 18 h 62"/>
                <a:gd name="T22" fmla="*/ 26 w 46"/>
                <a:gd name="T23" fmla="*/ 5 h 62"/>
                <a:gd name="T24" fmla="*/ 6 w 46"/>
                <a:gd name="T25" fmla="*/ 5 h 62"/>
                <a:gd name="T26" fmla="*/ 6 w 46"/>
                <a:gd name="T2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2">
                  <a:moveTo>
                    <a:pt x="0" y="0"/>
                  </a:moveTo>
                  <a:cubicBezTo>
                    <a:pt x="27" y="0"/>
                    <a:pt x="27" y="0"/>
                    <a:pt x="27" y="0"/>
                  </a:cubicBezTo>
                  <a:cubicBezTo>
                    <a:pt x="38" y="0"/>
                    <a:pt x="46" y="7"/>
                    <a:pt x="46" y="18"/>
                  </a:cubicBezTo>
                  <a:cubicBezTo>
                    <a:pt x="46" y="29"/>
                    <a:pt x="38" y="35"/>
                    <a:pt x="27" y="35"/>
                  </a:cubicBezTo>
                  <a:cubicBezTo>
                    <a:pt x="6" y="35"/>
                    <a:pt x="6" y="35"/>
                    <a:pt x="6" y="35"/>
                  </a:cubicBezTo>
                  <a:cubicBezTo>
                    <a:pt x="6" y="62"/>
                    <a:pt x="6" y="62"/>
                    <a:pt x="6" y="62"/>
                  </a:cubicBezTo>
                  <a:cubicBezTo>
                    <a:pt x="0" y="62"/>
                    <a:pt x="0" y="62"/>
                    <a:pt x="0" y="62"/>
                  </a:cubicBezTo>
                  <a:lnTo>
                    <a:pt x="0" y="0"/>
                  </a:lnTo>
                  <a:close/>
                  <a:moveTo>
                    <a:pt x="6" y="30"/>
                  </a:moveTo>
                  <a:cubicBezTo>
                    <a:pt x="26" y="30"/>
                    <a:pt x="26" y="30"/>
                    <a:pt x="26" y="30"/>
                  </a:cubicBezTo>
                  <a:cubicBezTo>
                    <a:pt x="34" y="30"/>
                    <a:pt x="40" y="26"/>
                    <a:pt x="40" y="18"/>
                  </a:cubicBezTo>
                  <a:cubicBezTo>
                    <a:pt x="40" y="9"/>
                    <a:pt x="34" y="5"/>
                    <a:pt x="26" y="5"/>
                  </a:cubicBezTo>
                  <a:cubicBezTo>
                    <a:pt x="6" y="5"/>
                    <a:pt x="6" y="5"/>
                    <a:pt x="6" y="5"/>
                  </a:cubicBezTo>
                  <a:lnTo>
                    <a:pt x="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7" name="Freeform 37">
              <a:extLst>
                <a:ext uri="{FF2B5EF4-FFF2-40B4-BE49-F238E27FC236}">
                  <a16:creationId xmlns:a16="http://schemas.microsoft.com/office/drawing/2014/main" id="{DE97CB84-1DDA-4D4B-819C-E6753436EED6}"/>
                </a:ext>
              </a:extLst>
            </p:cNvPr>
            <p:cNvSpPr>
              <a:spLocks noEditPoints="1"/>
            </p:cNvSpPr>
            <p:nvPr userDrawn="1"/>
          </p:nvSpPr>
          <p:spPr bwMode="auto">
            <a:xfrm>
              <a:off x="7249" y="3619"/>
              <a:ext cx="114" cy="148"/>
            </a:xfrm>
            <a:custGeom>
              <a:avLst/>
              <a:gdLst>
                <a:gd name="T0" fmla="*/ 0 w 48"/>
                <a:gd name="T1" fmla="*/ 0 h 62"/>
                <a:gd name="T2" fmla="*/ 28 w 48"/>
                <a:gd name="T3" fmla="*/ 0 h 62"/>
                <a:gd name="T4" fmla="*/ 47 w 48"/>
                <a:gd name="T5" fmla="*/ 16 h 62"/>
                <a:gd name="T6" fmla="*/ 35 w 48"/>
                <a:gd name="T7" fmla="*/ 32 h 62"/>
                <a:gd name="T8" fmla="*/ 35 w 48"/>
                <a:gd name="T9" fmla="*/ 32 h 62"/>
                <a:gd name="T10" fmla="*/ 46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8 w 48"/>
                <a:gd name="T31" fmla="*/ 29 h 62"/>
                <a:gd name="T32" fmla="*/ 41 w 48"/>
                <a:gd name="T33" fmla="*/ 17 h 62"/>
                <a:gd name="T34" fmla="*/ 28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7" y="5"/>
                    <a:pt x="47" y="16"/>
                  </a:cubicBezTo>
                  <a:cubicBezTo>
                    <a:pt x="47" y="24"/>
                    <a:pt x="43" y="30"/>
                    <a:pt x="35" y="32"/>
                  </a:cubicBezTo>
                  <a:cubicBezTo>
                    <a:pt x="35" y="32"/>
                    <a:pt x="35" y="32"/>
                    <a:pt x="35" y="32"/>
                  </a:cubicBezTo>
                  <a:cubicBezTo>
                    <a:pt x="43" y="33"/>
                    <a:pt x="45" y="38"/>
                    <a:pt x="46"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8" y="29"/>
                    <a:pt x="28" y="29"/>
                    <a:pt x="28" y="29"/>
                  </a:cubicBezTo>
                  <a:cubicBezTo>
                    <a:pt x="35" y="29"/>
                    <a:pt x="41" y="25"/>
                    <a:pt x="41" y="17"/>
                  </a:cubicBezTo>
                  <a:cubicBezTo>
                    <a:pt x="41" y="10"/>
                    <a:pt x="36" y="5"/>
                    <a:pt x="28"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8" name="Freeform 38">
              <a:extLst>
                <a:ext uri="{FF2B5EF4-FFF2-40B4-BE49-F238E27FC236}">
                  <a16:creationId xmlns:a16="http://schemas.microsoft.com/office/drawing/2014/main" id="{D54DF692-FC44-4BFC-9498-DF5FB1943EEE}"/>
                </a:ext>
              </a:extLst>
            </p:cNvPr>
            <p:cNvSpPr>
              <a:spLocks noEditPoints="1"/>
            </p:cNvSpPr>
            <p:nvPr userDrawn="1"/>
          </p:nvSpPr>
          <p:spPr bwMode="auto">
            <a:xfrm>
              <a:off x="7378" y="3617"/>
              <a:ext cx="137" cy="153"/>
            </a:xfrm>
            <a:custGeom>
              <a:avLst/>
              <a:gdLst>
                <a:gd name="T0" fmla="*/ 29 w 58"/>
                <a:gd name="T1" fmla="*/ 0 h 64"/>
                <a:gd name="T2" fmla="*/ 58 w 58"/>
                <a:gd name="T3" fmla="*/ 32 h 64"/>
                <a:gd name="T4" fmla="*/ 29 w 58"/>
                <a:gd name="T5" fmla="*/ 64 h 64"/>
                <a:gd name="T6" fmla="*/ 0 w 58"/>
                <a:gd name="T7" fmla="*/ 32 h 64"/>
                <a:gd name="T8" fmla="*/ 29 w 58"/>
                <a:gd name="T9" fmla="*/ 0 h 64"/>
                <a:gd name="T10" fmla="*/ 29 w 58"/>
                <a:gd name="T11" fmla="*/ 59 h 64"/>
                <a:gd name="T12" fmla="*/ 52 w 58"/>
                <a:gd name="T13" fmla="*/ 32 h 64"/>
                <a:gd name="T14" fmla="*/ 29 w 58"/>
                <a:gd name="T15" fmla="*/ 5 h 64"/>
                <a:gd name="T16" fmla="*/ 6 w 58"/>
                <a:gd name="T17" fmla="*/ 32 h 64"/>
                <a:gd name="T18" fmla="*/ 29 w 58"/>
                <a:gd name="T19"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4">
                  <a:moveTo>
                    <a:pt x="29" y="0"/>
                  </a:moveTo>
                  <a:cubicBezTo>
                    <a:pt x="48" y="0"/>
                    <a:pt x="58" y="15"/>
                    <a:pt x="58" y="32"/>
                  </a:cubicBezTo>
                  <a:cubicBezTo>
                    <a:pt x="58" y="49"/>
                    <a:pt x="48" y="64"/>
                    <a:pt x="29" y="64"/>
                  </a:cubicBezTo>
                  <a:cubicBezTo>
                    <a:pt x="10" y="64"/>
                    <a:pt x="0" y="49"/>
                    <a:pt x="0" y="32"/>
                  </a:cubicBezTo>
                  <a:cubicBezTo>
                    <a:pt x="0" y="15"/>
                    <a:pt x="10" y="0"/>
                    <a:pt x="29" y="0"/>
                  </a:cubicBezTo>
                  <a:close/>
                  <a:moveTo>
                    <a:pt x="29" y="59"/>
                  </a:moveTo>
                  <a:cubicBezTo>
                    <a:pt x="45" y="59"/>
                    <a:pt x="52" y="45"/>
                    <a:pt x="52" y="32"/>
                  </a:cubicBezTo>
                  <a:cubicBezTo>
                    <a:pt x="52" y="18"/>
                    <a:pt x="45" y="5"/>
                    <a:pt x="29" y="5"/>
                  </a:cubicBezTo>
                  <a:cubicBezTo>
                    <a:pt x="13" y="5"/>
                    <a:pt x="6" y="18"/>
                    <a:pt x="6" y="32"/>
                  </a:cubicBezTo>
                  <a:cubicBezTo>
                    <a:pt x="6" y="45"/>
                    <a:pt x="13"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9" name="Freeform 39">
              <a:extLst>
                <a:ext uri="{FF2B5EF4-FFF2-40B4-BE49-F238E27FC236}">
                  <a16:creationId xmlns:a16="http://schemas.microsoft.com/office/drawing/2014/main" id="{013D9C19-A7BF-4EC6-BEE0-561C626F0A6E}"/>
                </a:ext>
              </a:extLst>
            </p:cNvPr>
            <p:cNvSpPr>
              <a:spLocks/>
            </p:cNvSpPr>
            <p:nvPr userDrawn="1"/>
          </p:nvSpPr>
          <p:spPr bwMode="auto">
            <a:xfrm>
              <a:off x="7529" y="3617"/>
              <a:ext cx="131" cy="153"/>
            </a:xfrm>
            <a:custGeom>
              <a:avLst/>
              <a:gdLst>
                <a:gd name="T0" fmla="*/ 55 w 55"/>
                <a:gd name="T1" fmla="*/ 63 h 64"/>
                <a:gd name="T2" fmla="*/ 51 w 55"/>
                <a:gd name="T3" fmla="*/ 63 h 64"/>
                <a:gd name="T4" fmla="*/ 50 w 55"/>
                <a:gd name="T5" fmla="*/ 51 h 64"/>
                <a:gd name="T6" fmla="*/ 50 w 55"/>
                <a:gd name="T7" fmla="*/ 51 h 64"/>
                <a:gd name="T8" fmla="*/ 28 w 55"/>
                <a:gd name="T9" fmla="*/ 64 h 64"/>
                <a:gd name="T10" fmla="*/ 0 w 55"/>
                <a:gd name="T11" fmla="*/ 32 h 64"/>
                <a:gd name="T12" fmla="*/ 28 w 55"/>
                <a:gd name="T13" fmla="*/ 0 h 64"/>
                <a:gd name="T14" fmla="*/ 54 w 55"/>
                <a:gd name="T15" fmla="*/ 20 h 64"/>
                <a:gd name="T16" fmla="*/ 48 w 55"/>
                <a:gd name="T17" fmla="*/ 20 h 64"/>
                <a:gd name="T18" fmla="*/ 28 w 55"/>
                <a:gd name="T19" fmla="*/ 5 h 64"/>
                <a:gd name="T20" fmla="*/ 5 w 55"/>
                <a:gd name="T21" fmla="*/ 32 h 64"/>
                <a:gd name="T22" fmla="*/ 28 w 55"/>
                <a:gd name="T23" fmla="*/ 59 h 64"/>
                <a:gd name="T24" fmla="*/ 50 w 55"/>
                <a:gd name="T25" fmla="*/ 36 h 64"/>
                <a:gd name="T26" fmla="*/ 29 w 55"/>
                <a:gd name="T27" fmla="*/ 36 h 64"/>
                <a:gd name="T28" fmla="*/ 29 w 55"/>
                <a:gd name="T29" fmla="*/ 31 h 64"/>
                <a:gd name="T30" fmla="*/ 55 w 55"/>
                <a:gd name="T31" fmla="*/ 31 h 64"/>
                <a:gd name="T32" fmla="*/ 55 w 55"/>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4">
                  <a:moveTo>
                    <a:pt x="55" y="63"/>
                  </a:moveTo>
                  <a:cubicBezTo>
                    <a:pt x="51" y="63"/>
                    <a:pt x="51" y="63"/>
                    <a:pt x="51" y="63"/>
                  </a:cubicBezTo>
                  <a:cubicBezTo>
                    <a:pt x="50" y="51"/>
                    <a:pt x="50" y="51"/>
                    <a:pt x="50" y="51"/>
                  </a:cubicBezTo>
                  <a:cubicBezTo>
                    <a:pt x="50" y="51"/>
                    <a:pt x="50" y="51"/>
                    <a:pt x="50" y="51"/>
                  </a:cubicBezTo>
                  <a:cubicBezTo>
                    <a:pt x="46" y="60"/>
                    <a:pt x="37" y="64"/>
                    <a:pt x="28" y="64"/>
                  </a:cubicBezTo>
                  <a:cubicBezTo>
                    <a:pt x="9" y="64"/>
                    <a:pt x="0" y="49"/>
                    <a:pt x="0" y="32"/>
                  </a:cubicBezTo>
                  <a:cubicBezTo>
                    <a:pt x="0" y="15"/>
                    <a:pt x="9" y="0"/>
                    <a:pt x="28" y="0"/>
                  </a:cubicBezTo>
                  <a:cubicBezTo>
                    <a:pt x="41" y="0"/>
                    <a:pt x="52" y="7"/>
                    <a:pt x="54" y="20"/>
                  </a:cubicBezTo>
                  <a:cubicBezTo>
                    <a:pt x="48" y="20"/>
                    <a:pt x="48" y="20"/>
                    <a:pt x="48" y="20"/>
                  </a:cubicBezTo>
                  <a:cubicBezTo>
                    <a:pt x="47" y="13"/>
                    <a:pt x="40" y="5"/>
                    <a:pt x="28" y="5"/>
                  </a:cubicBezTo>
                  <a:cubicBezTo>
                    <a:pt x="12" y="5"/>
                    <a:pt x="5" y="18"/>
                    <a:pt x="5" y="32"/>
                  </a:cubicBezTo>
                  <a:cubicBezTo>
                    <a:pt x="5" y="45"/>
                    <a:pt x="12" y="59"/>
                    <a:pt x="28" y="59"/>
                  </a:cubicBezTo>
                  <a:cubicBezTo>
                    <a:pt x="42" y="59"/>
                    <a:pt x="50" y="49"/>
                    <a:pt x="50" y="36"/>
                  </a:cubicBezTo>
                  <a:cubicBezTo>
                    <a:pt x="29" y="36"/>
                    <a:pt x="29" y="36"/>
                    <a:pt x="29" y="36"/>
                  </a:cubicBezTo>
                  <a:cubicBezTo>
                    <a:pt x="29" y="31"/>
                    <a:pt x="29" y="31"/>
                    <a:pt x="29" y="31"/>
                  </a:cubicBezTo>
                  <a:cubicBezTo>
                    <a:pt x="55" y="31"/>
                    <a:pt x="55" y="31"/>
                    <a:pt x="55" y="31"/>
                  </a:cubicBezTo>
                  <a:lnTo>
                    <a:pt x="5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0" name="Freeform 40">
              <a:extLst>
                <a:ext uri="{FF2B5EF4-FFF2-40B4-BE49-F238E27FC236}">
                  <a16:creationId xmlns:a16="http://schemas.microsoft.com/office/drawing/2014/main" id="{DB026908-845D-49F3-A36C-91C3EA3CA4AD}"/>
                </a:ext>
              </a:extLst>
            </p:cNvPr>
            <p:cNvSpPr>
              <a:spLocks noEditPoints="1"/>
            </p:cNvSpPr>
            <p:nvPr userDrawn="1"/>
          </p:nvSpPr>
          <p:spPr bwMode="auto">
            <a:xfrm>
              <a:off x="7686" y="3619"/>
              <a:ext cx="114" cy="148"/>
            </a:xfrm>
            <a:custGeom>
              <a:avLst/>
              <a:gdLst>
                <a:gd name="T0" fmla="*/ 0 w 48"/>
                <a:gd name="T1" fmla="*/ 0 h 62"/>
                <a:gd name="T2" fmla="*/ 28 w 48"/>
                <a:gd name="T3" fmla="*/ 0 h 62"/>
                <a:gd name="T4" fmla="*/ 46 w 48"/>
                <a:gd name="T5" fmla="*/ 16 h 62"/>
                <a:gd name="T6" fmla="*/ 35 w 48"/>
                <a:gd name="T7" fmla="*/ 32 h 62"/>
                <a:gd name="T8" fmla="*/ 35 w 48"/>
                <a:gd name="T9" fmla="*/ 32 h 62"/>
                <a:gd name="T10" fmla="*/ 45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7 w 48"/>
                <a:gd name="T31" fmla="*/ 29 h 62"/>
                <a:gd name="T32" fmla="*/ 41 w 48"/>
                <a:gd name="T33" fmla="*/ 17 h 62"/>
                <a:gd name="T34" fmla="*/ 27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6" y="5"/>
                    <a:pt x="46" y="16"/>
                  </a:cubicBezTo>
                  <a:cubicBezTo>
                    <a:pt x="46" y="24"/>
                    <a:pt x="42" y="30"/>
                    <a:pt x="35" y="32"/>
                  </a:cubicBezTo>
                  <a:cubicBezTo>
                    <a:pt x="35" y="32"/>
                    <a:pt x="35" y="32"/>
                    <a:pt x="35" y="32"/>
                  </a:cubicBezTo>
                  <a:cubicBezTo>
                    <a:pt x="43" y="33"/>
                    <a:pt x="45" y="38"/>
                    <a:pt x="45"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7" y="29"/>
                    <a:pt x="27" y="29"/>
                    <a:pt x="27" y="29"/>
                  </a:cubicBezTo>
                  <a:cubicBezTo>
                    <a:pt x="35" y="29"/>
                    <a:pt x="41" y="25"/>
                    <a:pt x="41" y="17"/>
                  </a:cubicBezTo>
                  <a:cubicBezTo>
                    <a:pt x="41" y="10"/>
                    <a:pt x="36" y="5"/>
                    <a:pt x="27"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1" name="Freeform 41">
              <a:extLst>
                <a:ext uri="{FF2B5EF4-FFF2-40B4-BE49-F238E27FC236}">
                  <a16:creationId xmlns:a16="http://schemas.microsoft.com/office/drawing/2014/main" id="{1C2F7A99-DE0D-4236-B423-8DD199685439}"/>
                </a:ext>
              </a:extLst>
            </p:cNvPr>
            <p:cNvSpPr>
              <a:spLocks noEditPoints="1"/>
            </p:cNvSpPr>
            <p:nvPr userDrawn="1"/>
          </p:nvSpPr>
          <p:spPr bwMode="auto">
            <a:xfrm>
              <a:off x="7805" y="3619"/>
              <a:ext cx="131" cy="148"/>
            </a:xfrm>
            <a:custGeom>
              <a:avLst/>
              <a:gdLst>
                <a:gd name="T0" fmla="*/ 59 w 131"/>
                <a:gd name="T1" fmla="*/ 0 h 148"/>
                <a:gd name="T2" fmla="*/ 74 w 131"/>
                <a:gd name="T3" fmla="*/ 0 h 148"/>
                <a:gd name="T4" fmla="*/ 131 w 131"/>
                <a:gd name="T5" fmla="*/ 148 h 148"/>
                <a:gd name="T6" fmla="*/ 116 w 131"/>
                <a:gd name="T7" fmla="*/ 148 h 148"/>
                <a:gd name="T8" fmla="*/ 100 w 131"/>
                <a:gd name="T9" fmla="*/ 100 h 148"/>
                <a:gd name="T10" fmla="*/ 33 w 131"/>
                <a:gd name="T11" fmla="*/ 100 h 148"/>
                <a:gd name="T12" fmla="*/ 14 w 131"/>
                <a:gd name="T13" fmla="*/ 148 h 148"/>
                <a:gd name="T14" fmla="*/ 0 w 131"/>
                <a:gd name="T15" fmla="*/ 148 h 148"/>
                <a:gd name="T16" fmla="*/ 59 w 131"/>
                <a:gd name="T17" fmla="*/ 0 h 148"/>
                <a:gd name="T18" fmla="*/ 38 w 131"/>
                <a:gd name="T19" fmla="*/ 89 h 148"/>
                <a:gd name="T20" fmla="*/ 95 w 131"/>
                <a:gd name="T21" fmla="*/ 89 h 148"/>
                <a:gd name="T22" fmla="*/ 66 w 131"/>
                <a:gd name="T23" fmla="*/ 15 h 148"/>
                <a:gd name="T24" fmla="*/ 38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59" y="0"/>
                  </a:moveTo>
                  <a:lnTo>
                    <a:pt x="74" y="0"/>
                  </a:lnTo>
                  <a:lnTo>
                    <a:pt x="131" y="148"/>
                  </a:lnTo>
                  <a:lnTo>
                    <a:pt x="116" y="148"/>
                  </a:lnTo>
                  <a:lnTo>
                    <a:pt x="100" y="100"/>
                  </a:lnTo>
                  <a:lnTo>
                    <a:pt x="33" y="100"/>
                  </a:lnTo>
                  <a:lnTo>
                    <a:pt x="14" y="148"/>
                  </a:lnTo>
                  <a:lnTo>
                    <a:pt x="0" y="148"/>
                  </a:lnTo>
                  <a:lnTo>
                    <a:pt x="59" y="0"/>
                  </a:lnTo>
                  <a:close/>
                  <a:moveTo>
                    <a:pt x="38" y="89"/>
                  </a:moveTo>
                  <a:lnTo>
                    <a:pt x="95" y="89"/>
                  </a:lnTo>
                  <a:lnTo>
                    <a:pt x="66" y="15"/>
                  </a:lnTo>
                  <a:lnTo>
                    <a:pt x="3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2" name="Freeform 42">
              <a:extLst>
                <a:ext uri="{FF2B5EF4-FFF2-40B4-BE49-F238E27FC236}">
                  <a16:creationId xmlns:a16="http://schemas.microsoft.com/office/drawing/2014/main" id="{C07D4C71-B554-4DB2-BADA-F1D8FD7A6291}"/>
                </a:ext>
              </a:extLst>
            </p:cNvPr>
            <p:cNvSpPr>
              <a:spLocks/>
            </p:cNvSpPr>
            <p:nvPr userDrawn="1"/>
          </p:nvSpPr>
          <p:spPr bwMode="auto">
            <a:xfrm>
              <a:off x="7950" y="3619"/>
              <a:ext cx="140" cy="148"/>
            </a:xfrm>
            <a:custGeom>
              <a:avLst/>
              <a:gdLst>
                <a:gd name="T0" fmla="*/ 0 w 140"/>
                <a:gd name="T1" fmla="*/ 0 h 148"/>
                <a:gd name="T2" fmla="*/ 19 w 140"/>
                <a:gd name="T3" fmla="*/ 0 h 148"/>
                <a:gd name="T4" fmla="*/ 69 w 140"/>
                <a:gd name="T5" fmla="*/ 129 h 148"/>
                <a:gd name="T6" fmla="*/ 118 w 140"/>
                <a:gd name="T7" fmla="*/ 0 h 148"/>
                <a:gd name="T8" fmla="*/ 140 w 140"/>
                <a:gd name="T9" fmla="*/ 0 h 148"/>
                <a:gd name="T10" fmla="*/ 140 w 140"/>
                <a:gd name="T11" fmla="*/ 148 h 148"/>
                <a:gd name="T12" fmla="*/ 126 w 140"/>
                <a:gd name="T13" fmla="*/ 148 h 148"/>
                <a:gd name="T14" fmla="*/ 126 w 140"/>
                <a:gd name="T15" fmla="*/ 19 h 148"/>
                <a:gd name="T16" fmla="*/ 126 w 140"/>
                <a:gd name="T17" fmla="*/ 19 h 148"/>
                <a:gd name="T18" fmla="*/ 76 w 140"/>
                <a:gd name="T19" fmla="*/ 148 h 148"/>
                <a:gd name="T20" fmla="*/ 64 w 140"/>
                <a:gd name="T21" fmla="*/ 148 h 148"/>
                <a:gd name="T22" fmla="*/ 14 w 140"/>
                <a:gd name="T23" fmla="*/ 19 h 148"/>
                <a:gd name="T24" fmla="*/ 14 w 140"/>
                <a:gd name="T25" fmla="*/ 19 h 148"/>
                <a:gd name="T26" fmla="*/ 14 w 140"/>
                <a:gd name="T27" fmla="*/ 148 h 148"/>
                <a:gd name="T28" fmla="*/ 0 w 140"/>
                <a:gd name="T29" fmla="*/ 148 h 148"/>
                <a:gd name="T30" fmla="*/ 0 w 140"/>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48">
                  <a:moveTo>
                    <a:pt x="0" y="0"/>
                  </a:moveTo>
                  <a:lnTo>
                    <a:pt x="19" y="0"/>
                  </a:lnTo>
                  <a:lnTo>
                    <a:pt x="69" y="129"/>
                  </a:lnTo>
                  <a:lnTo>
                    <a:pt x="118" y="0"/>
                  </a:lnTo>
                  <a:lnTo>
                    <a:pt x="140" y="0"/>
                  </a:lnTo>
                  <a:lnTo>
                    <a:pt x="140" y="148"/>
                  </a:lnTo>
                  <a:lnTo>
                    <a:pt x="126" y="148"/>
                  </a:lnTo>
                  <a:lnTo>
                    <a:pt x="126" y="19"/>
                  </a:lnTo>
                  <a:lnTo>
                    <a:pt x="126" y="19"/>
                  </a:lnTo>
                  <a:lnTo>
                    <a:pt x="76" y="148"/>
                  </a:lnTo>
                  <a:lnTo>
                    <a:pt x="64" y="148"/>
                  </a:lnTo>
                  <a:lnTo>
                    <a:pt x="14" y="19"/>
                  </a:lnTo>
                  <a:lnTo>
                    <a:pt x="14" y="19"/>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3" name="Freeform 43">
              <a:extLst>
                <a:ext uri="{FF2B5EF4-FFF2-40B4-BE49-F238E27FC236}">
                  <a16:creationId xmlns:a16="http://schemas.microsoft.com/office/drawing/2014/main" id="{2D10520C-26AF-4EEA-AA95-732FD9F5FF43}"/>
                </a:ext>
              </a:extLst>
            </p:cNvPr>
            <p:cNvSpPr>
              <a:spLocks noEditPoints="1"/>
            </p:cNvSpPr>
            <p:nvPr userDrawn="1"/>
          </p:nvSpPr>
          <p:spPr bwMode="auto">
            <a:xfrm>
              <a:off x="8111" y="3614"/>
              <a:ext cx="79" cy="79"/>
            </a:xfrm>
            <a:custGeom>
              <a:avLst/>
              <a:gdLst>
                <a:gd name="T0" fmla="*/ 17 w 33"/>
                <a:gd name="T1" fmla="*/ 0 h 33"/>
                <a:gd name="T2" fmla="*/ 33 w 33"/>
                <a:gd name="T3" fmla="*/ 17 h 33"/>
                <a:gd name="T4" fmla="*/ 17 w 33"/>
                <a:gd name="T5" fmla="*/ 33 h 33"/>
                <a:gd name="T6" fmla="*/ 0 w 33"/>
                <a:gd name="T7" fmla="*/ 17 h 33"/>
                <a:gd name="T8" fmla="*/ 17 w 33"/>
                <a:gd name="T9" fmla="*/ 0 h 33"/>
                <a:gd name="T10" fmla="*/ 17 w 33"/>
                <a:gd name="T11" fmla="*/ 31 h 33"/>
                <a:gd name="T12" fmla="*/ 30 w 33"/>
                <a:gd name="T13" fmla="*/ 17 h 33"/>
                <a:gd name="T14" fmla="*/ 17 w 33"/>
                <a:gd name="T15" fmla="*/ 3 h 33"/>
                <a:gd name="T16" fmla="*/ 3 w 33"/>
                <a:gd name="T17" fmla="*/ 17 h 33"/>
                <a:gd name="T18" fmla="*/ 17 w 33"/>
                <a:gd name="T19" fmla="*/ 31 h 33"/>
                <a:gd name="T20" fmla="*/ 10 w 33"/>
                <a:gd name="T21" fmla="*/ 7 h 33"/>
                <a:gd name="T22" fmla="*/ 18 w 33"/>
                <a:gd name="T23" fmla="*/ 7 h 33"/>
                <a:gd name="T24" fmla="*/ 24 w 33"/>
                <a:gd name="T25" fmla="*/ 12 h 33"/>
                <a:gd name="T26" fmla="*/ 19 w 33"/>
                <a:gd name="T27" fmla="*/ 18 h 33"/>
                <a:gd name="T28" fmla="*/ 25 w 33"/>
                <a:gd name="T29" fmla="*/ 26 h 33"/>
                <a:gd name="T30" fmla="*/ 22 w 33"/>
                <a:gd name="T31" fmla="*/ 26 h 33"/>
                <a:gd name="T32" fmla="*/ 16 w 33"/>
                <a:gd name="T33" fmla="*/ 18 h 33"/>
                <a:gd name="T34" fmla="*/ 13 w 33"/>
                <a:gd name="T35" fmla="*/ 18 h 33"/>
                <a:gd name="T36" fmla="*/ 13 w 33"/>
                <a:gd name="T37" fmla="*/ 26 h 33"/>
                <a:gd name="T38" fmla="*/ 10 w 33"/>
                <a:gd name="T39" fmla="*/ 26 h 33"/>
                <a:gd name="T40" fmla="*/ 10 w 33"/>
                <a:gd name="T41" fmla="*/ 7 h 33"/>
                <a:gd name="T42" fmla="*/ 13 w 33"/>
                <a:gd name="T43" fmla="*/ 16 h 33"/>
                <a:gd name="T44" fmla="*/ 16 w 33"/>
                <a:gd name="T45" fmla="*/ 16 h 33"/>
                <a:gd name="T46" fmla="*/ 21 w 33"/>
                <a:gd name="T47" fmla="*/ 12 h 33"/>
                <a:gd name="T48" fmla="*/ 17 w 33"/>
                <a:gd name="T49" fmla="*/ 9 h 33"/>
                <a:gd name="T50" fmla="*/ 13 w 33"/>
                <a:gd name="T51" fmla="*/ 9 h 33"/>
                <a:gd name="T52" fmla="*/ 13 w 33"/>
                <a:gd name="T5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17" y="0"/>
                  </a:moveTo>
                  <a:cubicBezTo>
                    <a:pt x="26" y="0"/>
                    <a:pt x="33" y="7"/>
                    <a:pt x="33" y="17"/>
                  </a:cubicBezTo>
                  <a:cubicBezTo>
                    <a:pt x="33" y="26"/>
                    <a:pt x="26" y="33"/>
                    <a:pt x="17" y="33"/>
                  </a:cubicBezTo>
                  <a:cubicBezTo>
                    <a:pt x="8" y="33"/>
                    <a:pt x="0" y="26"/>
                    <a:pt x="0" y="17"/>
                  </a:cubicBezTo>
                  <a:cubicBezTo>
                    <a:pt x="0" y="7"/>
                    <a:pt x="8" y="0"/>
                    <a:pt x="17" y="0"/>
                  </a:cubicBezTo>
                  <a:close/>
                  <a:moveTo>
                    <a:pt x="17" y="31"/>
                  </a:moveTo>
                  <a:cubicBezTo>
                    <a:pt x="24" y="31"/>
                    <a:pt x="30" y="25"/>
                    <a:pt x="30" y="17"/>
                  </a:cubicBezTo>
                  <a:cubicBezTo>
                    <a:pt x="30" y="9"/>
                    <a:pt x="24" y="3"/>
                    <a:pt x="17" y="3"/>
                  </a:cubicBezTo>
                  <a:cubicBezTo>
                    <a:pt x="9" y="3"/>
                    <a:pt x="3" y="9"/>
                    <a:pt x="3" y="17"/>
                  </a:cubicBezTo>
                  <a:cubicBezTo>
                    <a:pt x="3" y="25"/>
                    <a:pt x="9" y="31"/>
                    <a:pt x="17" y="31"/>
                  </a:cubicBezTo>
                  <a:close/>
                  <a:moveTo>
                    <a:pt x="10" y="7"/>
                  </a:moveTo>
                  <a:cubicBezTo>
                    <a:pt x="18" y="7"/>
                    <a:pt x="18" y="7"/>
                    <a:pt x="18" y="7"/>
                  </a:cubicBezTo>
                  <a:cubicBezTo>
                    <a:pt x="22" y="7"/>
                    <a:pt x="24" y="9"/>
                    <a:pt x="24" y="12"/>
                  </a:cubicBezTo>
                  <a:cubicBezTo>
                    <a:pt x="24" y="16"/>
                    <a:pt x="22" y="17"/>
                    <a:pt x="19" y="18"/>
                  </a:cubicBezTo>
                  <a:cubicBezTo>
                    <a:pt x="25" y="26"/>
                    <a:pt x="25" y="26"/>
                    <a:pt x="25" y="26"/>
                  </a:cubicBezTo>
                  <a:cubicBezTo>
                    <a:pt x="22" y="26"/>
                    <a:pt x="22" y="26"/>
                    <a:pt x="22" y="26"/>
                  </a:cubicBezTo>
                  <a:cubicBezTo>
                    <a:pt x="16" y="18"/>
                    <a:pt x="16" y="18"/>
                    <a:pt x="16" y="18"/>
                  </a:cubicBezTo>
                  <a:cubicBezTo>
                    <a:pt x="13" y="18"/>
                    <a:pt x="13" y="18"/>
                    <a:pt x="13" y="18"/>
                  </a:cubicBezTo>
                  <a:cubicBezTo>
                    <a:pt x="13" y="26"/>
                    <a:pt x="13" y="26"/>
                    <a:pt x="13" y="26"/>
                  </a:cubicBezTo>
                  <a:cubicBezTo>
                    <a:pt x="10" y="26"/>
                    <a:pt x="10" y="26"/>
                    <a:pt x="10" y="26"/>
                  </a:cubicBezTo>
                  <a:lnTo>
                    <a:pt x="10" y="7"/>
                  </a:lnTo>
                  <a:close/>
                  <a:moveTo>
                    <a:pt x="13" y="16"/>
                  </a:moveTo>
                  <a:cubicBezTo>
                    <a:pt x="16" y="16"/>
                    <a:pt x="16" y="16"/>
                    <a:pt x="16" y="16"/>
                  </a:cubicBezTo>
                  <a:cubicBezTo>
                    <a:pt x="19" y="16"/>
                    <a:pt x="21" y="15"/>
                    <a:pt x="21" y="12"/>
                  </a:cubicBezTo>
                  <a:cubicBezTo>
                    <a:pt x="21" y="10"/>
                    <a:pt x="19" y="9"/>
                    <a:pt x="17" y="9"/>
                  </a:cubicBezTo>
                  <a:cubicBezTo>
                    <a:pt x="13" y="9"/>
                    <a:pt x="13" y="9"/>
                    <a:pt x="13" y="9"/>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4" name="Freeform 44">
              <a:extLst>
                <a:ext uri="{FF2B5EF4-FFF2-40B4-BE49-F238E27FC236}">
                  <a16:creationId xmlns:a16="http://schemas.microsoft.com/office/drawing/2014/main" id="{1626F110-AFBC-4FC0-80E1-A9816DAB155A}"/>
                </a:ext>
              </a:extLst>
            </p:cNvPr>
            <p:cNvSpPr>
              <a:spLocks noEditPoints="1"/>
            </p:cNvSpPr>
            <p:nvPr userDrawn="1"/>
          </p:nvSpPr>
          <p:spPr bwMode="auto">
            <a:xfrm>
              <a:off x="8111" y="2731"/>
              <a:ext cx="79" cy="79"/>
            </a:xfrm>
            <a:custGeom>
              <a:avLst/>
              <a:gdLst>
                <a:gd name="T0" fmla="*/ 17 w 33"/>
                <a:gd name="T1" fmla="*/ 0 h 33"/>
                <a:gd name="T2" fmla="*/ 33 w 33"/>
                <a:gd name="T3" fmla="*/ 16 h 33"/>
                <a:gd name="T4" fmla="*/ 17 w 33"/>
                <a:gd name="T5" fmla="*/ 33 h 33"/>
                <a:gd name="T6" fmla="*/ 0 w 33"/>
                <a:gd name="T7" fmla="*/ 16 h 33"/>
                <a:gd name="T8" fmla="*/ 17 w 33"/>
                <a:gd name="T9" fmla="*/ 0 h 33"/>
                <a:gd name="T10" fmla="*/ 17 w 33"/>
                <a:gd name="T11" fmla="*/ 30 h 33"/>
                <a:gd name="T12" fmla="*/ 30 w 33"/>
                <a:gd name="T13" fmla="*/ 16 h 33"/>
                <a:gd name="T14" fmla="*/ 17 w 33"/>
                <a:gd name="T15" fmla="*/ 2 h 33"/>
                <a:gd name="T16" fmla="*/ 3 w 33"/>
                <a:gd name="T17" fmla="*/ 16 h 33"/>
                <a:gd name="T18" fmla="*/ 17 w 33"/>
                <a:gd name="T19" fmla="*/ 30 h 33"/>
                <a:gd name="T20" fmla="*/ 10 w 33"/>
                <a:gd name="T21" fmla="*/ 6 h 33"/>
                <a:gd name="T22" fmla="*/ 18 w 33"/>
                <a:gd name="T23" fmla="*/ 6 h 33"/>
                <a:gd name="T24" fmla="*/ 24 w 33"/>
                <a:gd name="T25" fmla="*/ 12 h 33"/>
                <a:gd name="T26" fmla="*/ 19 w 33"/>
                <a:gd name="T27" fmla="*/ 17 h 33"/>
                <a:gd name="T28" fmla="*/ 25 w 33"/>
                <a:gd name="T29" fmla="*/ 26 h 33"/>
                <a:gd name="T30" fmla="*/ 22 w 33"/>
                <a:gd name="T31" fmla="*/ 26 h 33"/>
                <a:gd name="T32" fmla="*/ 16 w 33"/>
                <a:gd name="T33" fmla="*/ 17 h 33"/>
                <a:gd name="T34" fmla="*/ 13 w 33"/>
                <a:gd name="T35" fmla="*/ 17 h 33"/>
                <a:gd name="T36" fmla="*/ 13 w 33"/>
                <a:gd name="T37" fmla="*/ 26 h 33"/>
                <a:gd name="T38" fmla="*/ 10 w 33"/>
                <a:gd name="T39" fmla="*/ 26 h 33"/>
                <a:gd name="T40" fmla="*/ 10 w 33"/>
                <a:gd name="T41" fmla="*/ 6 h 33"/>
                <a:gd name="T42" fmla="*/ 13 w 33"/>
                <a:gd name="T43" fmla="*/ 15 h 33"/>
                <a:gd name="T44" fmla="*/ 16 w 33"/>
                <a:gd name="T45" fmla="*/ 15 h 33"/>
                <a:gd name="T46" fmla="*/ 21 w 33"/>
                <a:gd name="T47" fmla="*/ 12 h 33"/>
                <a:gd name="T48" fmla="*/ 17 w 33"/>
                <a:gd name="T49" fmla="*/ 9 h 33"/>
                <a:gd name="T50" fmla="*/ 13 w 33"/>
                <a:gd name="T51" fmla="*/ 9 h 33"/>
                <a:gd name="T52" fmla="*/ 13 w 33"/>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17" y="0"/>
                  </a:moveTo>
                  <a:cubicBezTo>
                    <a:pt x="26" y="0"/>
                    <a:pt x="33" y="7"/>
                    <a:pt x="33" y="16"/>
                  </a:cubicBezTo>
                  <a:cubicBezTo>
                    <a:pt x="33" y="25"/>
                    <a:pt x="26" y="33"/>
                    <a:pt x="17" y="33"/>
                  </a:cubicBezTo>
                  <a:cubicBezTo>
                    <a:pt x="8" y="33"/>
                    <a:pt x="0" y="25"/>
                    <a:pt x="0" y="16"/>
                  </a:cubicBezTo>
                  <a:cubicBezTo>
                    <a:pt x="0" y="7"/>
                    <a:pt x="8" y="0"/>
                    <a:pt x="17" y="0"/>
                  </a:cubicBezTo>
                  <a:close/>
                  <a:moveTo>
                    <a:pt x="17" y="30"/>
                  </a:moveTo>
                  <a:cubicBezTo>
                    <a:pt x="24" y="30"/>
                    <a:pt x="30" y="24"/>
                    <a:pt x="30" y="16"/>
                  </a:cubicBezTo>
                  <a:cubicBezTo>
                    <a:pt x="30" y="8"/>
                    <a:pt x="24" y="2"/>
                    <a:pt x="17" y="2"/>
                  </a:cubicBezTo>
                  <a:cubicBezTo>
                    <a:pt x="9" y="2"/>
                    <a:pt x="3" y="8"/>
                    <a:pt x="3" y="16"/>
                  </a:cubicBezTo>
                  <a:cubicBezTo>
                    <a:pt x="3" y="24"/>
                    <a:pt x="9" y="30"/>
                    <a:pt x="17" y="30"/>
                  </a:cubicBezTo>
                  <a:close/>
                  <a:moveTo>
                    <a:pt x="10" y="6"/>
                  </a:moveTo>
                  <a:cubicBezTo>
                    <a:pt x="18" y="6"/>
                    <a:pt x="18" y="6"/>
                    <a:pt x="18" y="6"/>
                  </a:cubicBezTo>
                  <a:cubicBezTo>
                    <a:pt x="22" y="6"/>
                    <a:pt x="24" y="8"/>
                    <a:pt x="24" y="12"/>
                  </a:cubicBezTo>
                  <a:cubicBezTo>
                    <a:pt x="24" y="15"/>
                    <a:pt x="22" y="17"/>
                    <a:pt x="19" y="17"/>
                  </a:cubicBezTo>
                  <a:cubicBezTo>
                    <a:pt x="25" y="26"/>
                    <a:pt x="25" y="26"/>
                    <a:pt x="25" y="26"/>
                  </a:cubicBezTo>
                  <a:cubicBezTo>
                    <a:pt x="22" y="26"/>
                    <a:pt x="22" y="26"/>
                    <a:pt x="22" y="26"/>
                  </a:cubicBezTo>
                  <a:cubicBezTo>
                    <a:pt x="16" y="17"/>
                    <a:pt x="16" y="17"/>
                    <a:pt x="16" y="17"/>
                  </a:cubicBezTo>
                  <a:cubicBezTo>
                    <a:pt x="13" y="17"/>
                    <a:pt x="13" y="17"/>
                    <a:pt x="13" y="17"/>
                  </a:cubicBezTo>
                  <a:cubicBezTo>
                    <a:pt x="13" y="26"/>
                    <a:pt x="13" y="26"/>
                    <a:pt x="13" y="26"/>
                  </a:cubicBezTo>
                  <a:cubicBezTo>
                    <a:pt x="10" y="26"/>
                    <a:pt x="10" y="26"/>
                    <a:pt x="10" y="26"/>
                  </a:cubicBezTo>
                  <a:lnTo>
                    <a:pt x="10" y="6"/>
                  </a:lnTo>
                  <a:close/>
                  <a:moveTo>
                    <a:pt x="13" y="15"/>
                  </a:moveTo>
                  <a:cubicBezTo>
                    <a:pt x="16" y="15"/>
                    <a:pt x="16" y="15"/>
                    <a:pt x="16" y="15"/>
                  </a:cubicBezTo>
                  <a:cubicBezTo>
                    <a:pt x="19" y="15"/>
                    <a:pt x="21" y="15"/>
                    <a:pt x="21" y="12"/>
                  </a:cubicBezTo>
                  <a:cubicBezTo>
                    <a:pt x="21" y="9"/>
                    <a:pt x="19" y="9"/>
                    <a:pt x="17" y="9"/>
                  </a:cubicBezTo>
                  <a:cubicBezTo>
                    <a:pt x="13" y="9"/>
                    <a:pt x="13" y="9"/>
                    <a:pt x="13" y="9"/>
                  </a:cubicBezTo>
                  <a:lnTo>
                    <a:pt x="1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grpSp>
    </p:spTree>
    <p:extLst>
      <p:ext uri="{BB962C8B-B14F-4D97-AF65-F5344CB8AC3E}">
        <p14:creationId xmlns:p14="http://schemas.microsoft.com/office/powerpoint/2010/main" val="195131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Opt 5">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0924CCB-03AD-4DA6-8964-612CE5B15C1F}"/>
              </a:ext>
            </a:extLst>
          </p:cNvPr>
          <p:cNvSpPr>
            <a:spLocks noGrp="1"/>
          </p:cNvSpPr>
          <p:nvPr>
            <p:ph type="pic" sz="quarter" idx="10" hasCustomPrompt="1"/>
          </p:nvPr>
        </p:nvSpPr>
        <p:spPr>
          <a:xfrm>
            <a:off x="0" y="1"/>
            <a:ext cx="12192000" cy="3426957"/>
          </a:xfrm>
          <a:solidFill>
            <a:schemeClr val="tx2"/>
          </a:solidFill>
        </p:spPr>
        <p:txBody>
          <a:bodyPr anchor="ctr">
            <a:normAutofit/>
          </a:bodyPr>
          <a:lstStyle>
            <a:lvl1pPr algn="ctr">
              <a:lnSpc>
                <a:spcPct val="100000"/>
              </a:lnSpc>
              <a:defRPr sz="1080">
                <a:solidFill>
                  <a:schemeClr val="bg1">
                    <a:lumMod val="75000"/>
                  </a:schemeClr>
                </a:solidFill>
              </a:defRPr>
            </a:lvl1pPr>
          </a:lstStyle>
          <a:p>
            <a:r>
              <a:rPr lang="en-US"/>
              <a:t>CLICK TO ADD IMAGE</a:t>
            </a:r>
          </a:p>
        </p:txBody>
      </p:sp>
      <p:sp>
        <p:nvSpPr>
          <p:cNvPr id="2" name="Title 1"/>
          <p:cNvSpPr>
            <a:spLocks noGrp="1"/>
          </p:cNvSpPr>
          <p:nvPr>
            <p:ph type="ctrTitle" hasCustomPrompt="1"/>
          </p:nvPr>
        </p:nvSpPr>
        <p:spPr>
          <a:xfrm>
            <a:off x="411737" y="3448072"/>
            <a:ext cx="10661639" cy="2038698"/>
          </a:xfrm>
        </p:spPr>
        <p:txBody>
          <a:bodyPr anchor="b">
            <a:normAutofit/>
          </a:bodyPr>
          <a:lstStyle>
            <a:lvl1pPr algn="l">
              <a:lnSpc>
                <a:spcPct val="92000"/>
              </a:lnSpc>
              <a:defRPr sz="4860">
                <a:solidFill>
                  <a:schemeClr val="bg1"/>
                </a:solidFill>
              </a:defRPr>
            </a:lvl1pPr>
          </a:lstStyle>
          <a:p>
            <a:r>
              <a:rPr lang="en-US"/>
              <a:t>Presentation Title Lorem Ipsum </a:t>
            </a:r>
            <a:r>
              <a:rPr lang="en-US" err="1"/>
              <a:t>Doler</a:t>
            </a:r>
            <a:r>
              <a:rPr lang="en-US"/>
              <a:t> </a:t>
            </a:r>
            <a:r>
              <a:rPr lang="en-US" err="1"/>
              <a:t>Verden</a:t>
            </a:r>
            <a:r>
              <a:rPr lang="en-US"/>
              <a:t> Estes</a:t>
            </a:r>
          </a:p>
        </p:txBody>
      </p:sp>
      <p:sp>
        <p:nvSpPr>
          <p:cNvPr id="3" name="Subtitle 2"/>
          <p:cNvSpPr>
            <a:spLocks noGrp="1"/>
          </p:cNvSpPr>
          <p:nvPr>
            <p:ph type="subTitle" idx="1" hasCustomPrompt="1"/>
          </p:nvPr>
        </p:nvSpPr>
        <p:spPr>
          <a:xfrm>
            <a:off x="411738" y="5889314"/>
            <a:ext cx="8262802" cy="740726"/>
          </a:xfrm>
        </p:spPr>
        <p:txBody>
          <a:bodyPr>
            <a:normAutofit/>
          </a:bodyPr>
          <a:lstStyle>
            <a:lvl1pPr marL="0" indent="0" algn="l">
              <a:lnSpc>
                <a:spcPct val="100000"/>
              </a:lnSpc>
              <a:spcAft>
                <a:spcPts val="630"/>
              </a:spcAft>
              <a:buNone/>
              <a:defRPr sz="1620" b="0" i="0">
                <a:solidFill>
                  <a:schemeClr val="bg1"/>
                </a:solidFill>
              </a:defRPr>
            </a:lvl1pPr>
            <a:lvl2pPr marL="456908" indent="0" algn="ctr">
              <a:buNone/>
              <a:defRPr sz="1999"/>
            </a:lvl2pPr>
            <a:lvl3pPr marL="913815" indent="0" algn="ctr">
              <a:buNone/>
              <a:defRPr sz="1799"/>
            </a:lvl3pPr>
            <a:lvl4pPr marL="1370723" indent="0" algn="ctr">
              <a:buNone/>
              <a:defRPr sz="1599"/>
            </a:lvl4pPr>
            <a:lvl5pPr marL="1827630" indent="0" algn="ctr">
              <a:buNone/>
              <a:defRPr sz="1599"/>
            </a:lvl5pPr>
            <a:lvl6pPr marL="2284537" indent="0" algn="ctr">
              <a:buNone/>
              <a:defRPr sz="1599"/>
            </a:lvl6pPr>
            <a:lvl7pPr marL="2741444" indent="0" algn="ctr">
              <a:buNone/>
              <a:defRPr sz="1599"/>
            </a:lvl7pPr>
            <a:lvl8pPr marL="3198352" indent="0" algn="ctr">
              <a:buNone/>
              <a:defRPr sz="1599"/>
            </a:lvl8pPr>
            <a:lvl9pPr marL="3655259" indent="0" algn="ctr">
              <a:buNone/>
              <a:defRPr sz="1599"/>
            </a:lvl9pPr>
          </a:lstStyle>
          <a:p>
            <a:r>
              <a:rPr lang="en-US"/>
              <a:t>Prepared by: </a:t>
            </a:r>
          </a:p>
          <a:p>
            <a:endParaRPr lang="en-US"/>
          </a:p>
        </p:txBody>
      </p:sp>
      <p:grpSp>
        <p:nvGrpSpPr>
          <p:cNvPr id="13" name="Group 4">
            <a:extLst>
              <a:ext uri="{FF2B5EF4-FFF2-40B4-BE49-F238E27FC236}">
                <a16:creationId xmlns:a16="http://schemas.microsoft.com/office/drawing/2014/main" id="{768ABB94-7009-417E-A744-C37C50DE5E95}"/>
              </a:ext>
            </a:extLst>
          </p:cNvPr>
          <p:cNvGrpSpPr>
            <a:grpSpLocks noChangeAspect="1"/>
          </p:cNvGrpSpPr>
          <p:nvPr userDrawn="1"/>
        </p:nvGrpSpPr>
        <p:grpSpPr bwMode="auto">
          <a:xfrm>
            <a:off x="9110010" y="5933465"/>
            <a:ext cx="2827494" cy="720563"/>
            <a:chOff x="4041" y="2712"/>
            <a:chExt cx="4149" cy="1058"/>
          </a:xfrm>
          <a:solidFill>
            <a:schemeClr val="bg1"/>
          </a:solidFill>
        </p:grpSpPr>
        <p:sp>
          <p:nvSpPr>
            <p:cNvPr id="15" name="Freeform 5">
              <a:extLst>
                <a:ext uri="{FF2B5EF4-FFF2-40B4-BE49-F238E27FC236}">
                  <a16:creationId xmlns:a16="http://schemas.microsoft.com/office/drawing/2014/main" id="{35901B55-C8FB-422B-9515-1DD4AE389201}"/>
                </a:ext>
              </a:extLst>
            </p:cNvPr>
            <p:cNvSpPr>
              <a:spLocks noEditPoints="1"/>
            </p:cNvSpPr>
            <p:nvPr userDrawn="1"/>
          </p:nvSpPr>
          <p:spPr bwMode="auto">
            <a:xfrm>
              <a:off x="4395" y="2729"/>
              <a:ext cx="1698" cy="816"/>
            </a:xfrm>
            <a:custGeom>
              <a:avLst/>
              <a:gdLst>
                <a:gd name="T0" fmla="*/ 1394 w 1698"/>
                <a:gd name="T1" fmla="*/ 0 h 816"/>
                <a:gd name="T2" fmla="*/ 1180 w 1698"/>
                <a:gd name="T3" fmla="*/ 0 h 816"/>
                <a:gd name="T4" fmla="*/ 905 w 1698"/>
                <a:gd name="T5" fmla="*/ 742 h 816"/>
                <a:gd name="T6" fmla="*/ 905 w 1698"/>
                <a:gd name="T7" fmla="*/ 0 h 816"/>
                <a:gd name="T8" fmla="*/ 594 w 1698"/>
                <a:gd name="T9" fmla="*/ 0 h 816"/>
                <a:gd name="T10" fmla="*/ 454 w 1698"/>
                <a:gd name="T11" fmla="*/ 544 h 816"/>
                <a:gd name="T12" fmla="*/ 451 w 1698"/>
                <a:gd name="T13" fmla="*/ 544 h 816"/>
                <a:gd name="T14" fmla="*/ 311 w 1698"/>
                <a:gd name="T15" fmla="*/ 0 h 816"/>
                <a:gd name="T16" fmla="*/ 0 w 1698"/>
                <a:gd name="T17" fmla="*/ 0 h 816"/>
                <a:gd name="T18" fmla="*/ 0 w 1698"/>
                <a:gd name="T19" fmla="*/ 816 h 816"/>
                <a:gd name="T20" fmla="*/ 200 w 1698"/>
                <a:gd name="T21" fmla="*/ 816 h 816"/>
                <a:gd name="T22" fmla="*/ 200 w 1698"/>
                <a:gd name="T23" fmla="*/ 198 h 816"/>
                <a:gd name="T24" fmla="*/ 202 w 1698"/>
                <a:gd name="T25" fmla="*/ 198 h 816"/>
                <a:gd name="T26" fmla="*/ 371 w 1698"/>
                <a:gd name="T27" fmla="*/ 816 h 816"/>
                <a:gd name="T28" fmla="*/ 532 w 1698"/>
                <a:gd name="T29" fmla="*/ 816 h 816"/>
                <a:gd name="T30" fmla="*/ 703 w 1698"/>
                <a:gd name="T31" fmla="*/ 198 h 816"/>
                <a:gd name="T32" fmla="*/ 705 w 1698"/>
                <a:gd name="T33" fmla="*/ 198 h 816"/>
                <a:gd name="T34" fmla="*/ 705 w 1698"/>
                <a:gd name="T35" fmla="*/ 816 h 816"/>
                <a:gd name="T36" fmla="*/ 876 w 1698"/>
                <a:gd name="T37" fmla="*/ 816 h 816"/>
                <a:gd name="T38" fmla="*/ 905 w 1698"/>
                <a:gd name="T39" fmla="*/ 816 h 816"/>
                <a:gd name="T40" fmla="*/ 1092 w 1698"/>
                <a:gd name="T41" fmla="*/ 816 h 816"/>
                <a:gd name="T42" fmla="*/ 1145 w 1698"/>
                <a:gd name="T43" fmla="*/ 671 h 816"/>
                <a:gd name="T44" fmla="*/ 1427 w 1698"/>
                <a:gd name="T45" fmla="*/ 671 h 816"/>
                <a:gd name="T46" fmla="*/ 1477 w 1698"/>
                <a:gd name="T47" fmla="*/ 816 h 816"/>
                <a:gd name="T48" fmla="*/ 1698 w 1698"/>
                <a:gd name="T49" fmla="*/ 816 h 816"/>
                <a:gd name="T50" fmla="*/ 1394 w 1698"/>
                <a:gd name="T51" fmla="*/ 0 h 816"/>
                <a:gd name="T52" fmla="*/ 1192 w 1698"/>
                <a:gd name="T53" fmla="*/ 513 h 816"/>
                <a:gd name="T54" fmla="*/ 1285 w 1698"/>
                <a:gd name="T55" fmla="*/ 227 h 816"/>
                <a:gd name="T56" fmla="*/ 1287 w 1698"/>
                <a:gd name="T57" fmla="*/ 227 h 816"/>
                <a:gd name="T58" fmla="*/ 1377 w 1698"/>
                <a:gd name="T59" fmla="*/ 513 h 816"/>
                <a:gd name="T60" fmla="*/ 1192 w 1698"/>
                <a:gd name="T61" fmla="*/ 513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8" h="816">
                  <a:moveTo>
                    <a:pt x="1394" y="0"/>
                  </a:moveTo>
                  <a:lnTo>
                    <a:pt x="1180" y="0"/>
                  </a:lnTo>
                  <a:lnTo>
                    <a:pt x="905" y="742"/>
                  </a:lnTo>
                  <a:lnTo>
                    <a:pt x="905" y="0"/>
                  </a:lnTo>
                  <a:lnTo>
                    <a:pt x="594" y="0"/>
                  </a:lnTo>
                  <a:lnTo>
                    <a:pt x="454" y="544"/>
                  </a:lnTo>
                  <a:lnTo>
                    <a:pt x="451" y="544"/>
                  </a:lnTo>
                  <a:lnTo>
                    <a:pt x="311" y="0"/>
                  </a:lnTo>
                  <a:lnTo>
                    <a:pt x="0" y="0"/>
                  </a:lnTo>
                  <a:lnTo>
                    <a:pt x="0" y="816"/>
                  </a:lnTo>
                  <a:lnTo>
                    <a:pt x="200" y="816"/>
                  </a:lnTo>
                  <a:lnTo>
                    <a:pt x="200" y="198"/>
                  </a:lnTo>
                  <a:lnTo>
                    <a:pt x="202" y="198"/>
                  </a:lnTo>
                  <a:lnTo>
                    <a:pt x="371" y="816"/>
                  </a:lnTo>
                  <a:lnTo>
                    <a:pt x="532" y="816"/>
                  </a:lnTo>
                  <a:lnTo>
                    <a:pt x="703" y="198"/>
                  </a:lnTo>
                  <a:lnTo>
                    <a:pt x="705" y="198"/>
                  </a:lnTo>
                  <a:lnTo>
                    <a:pt x="705" y="816"/>
                  </a:lnTo>
                  <a:lnTo>
                    <a:pt x="876" y="816"/>
                  </a:lnTo>
                  <a:lnTo>
                    <a:pt x="905" y="816"/>
                  </a:lnTo>
                  <a:lnTo>
                    <a:pt x="1092" y="816"/>
                  </a:lnTo>
                  <a:lnTo>
                    <a:pt x="1145" y="671"/>
                  </a:lnTo>
                  <a:lnTo>
                    <a:pt x="1427" y="671"/>
                  </a:lnTo>
                  <a:lnTo>
                    <a:pt x="1477" y="816"/>
                  </a:lnTo>
                  <a:lnTo>
                    <a:pt x="1698" y="816"/>
                  </a:lnTo>
                  <a:lnTo>
                    <a:pt x="1394" y="0"/>
                  </a:lnTo>
                  <a:close/>
                  <a:moveTo>
                    <a:pt x="1192" y="513"/>
                  </a:moveTo>
                  <a:lnTo>
                    <a:pt x="1285" y="227"/>
                  </a:lnTo>
                  <a:lnTo>
                    <a:pt x="1287" y="227"/>
                  </a:lnTo>
                  <a:lnTo>
                    <a:pt x="1377" y="513"/>
                  </a:lnTo>
                  <a:lnTo>
                    <a:pt x="1192" y="5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6" name="Freeform 6">
              <a:extLst>
                <a:ext uri="{FF2B5EF4-FFF2-40B4-BE49-F238E27FC236}">
                  <a16:creationId xmlns:a16="http://schemas.microsoft.com/office/drawing/2014/main" id="{9A858CFD-6BF9-4921-9357-0CD791BAD86C}"/>
                </a:ext>
              </a:extLst>
            </p:cNvPr>
            <p:cNvSpPr>
              <a:spLocks/>
            </p:cNvSpPr>
            <p:nvPr userDrawn="1"/>
          </p:nvSpPr>
          <p:spPr bwMode="auto">
            <a:xfrm>
              <a:off x="5905" y="2729"/>
              <a:ext cx="696" cy="816"/>
            </a:xfrm>
            <a:custGeom>
              <a:avLst/>
              <a:gdLst>
                <a:gd name="T0" fmla="*/ 696 w 696"/>
                <a:gd name="T1" fmla="*/ 184 h 816"/>
                <a:gd name="T2" fmla="*/ 454 w 696"/>
                <a:gd name="T3" fmla="*/ 184 h 816"/>
                <a:gd name="T4" fmla="*/ 454 w 696"/>
                <a:gd name="T5" fmla="*/ 816 h 816"/>
                <a:gd name="T6" fmla="*/ 243 w 696"/>
                <a:gd name="T7" fmla="*/ 816 h 816"/>
                <a:gd name="T8" fmla="*/ 243 w 696"/>
                <a:gd name="T9" fmla="*/ 184 h 816"/>
                <a:gd name="T10" fmla="*/ 0 w 696"/>
                <a:gd name="T11" fmla="*/ 184 h 816"/>
                <a:gd name="T12" fmla="*/ 0 w 696"/>
                <a:gd name="T13" fmla="*/ 0 h 816"/>
                <a:gd name="T14" fmla="*/ 696 w 696"/>
                <a:gd name="T15" fmla="*/ 0 h 816"/>
                <a:gd name="T16" fmla="*/ 696 w 696"/>
                <a:gd name="T17" fmla="*/ 18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816">
                  <a:moveTo>
                    <a:pt x="696" y="184"/>
                  </a:moveTo>
                  <a:lnTo>
                    <a:pt x="454" y="184"/>
                  </a:lnTo>
                  <a:lnTo>
                    <a:pt x="454" y="816"/>
                  </a:lnTo>
                  <a:lnTo>
                    <a:pt x="243" y="816"/>
                  </a:lnTo>
                  <a:lnTo>
                    <a:pt x="243" y="184"/>
                  </a:lnTo>
                  <a:lnTo>
                    <a:pt x="0" y="184"/>
                  </a:lnTo>
                  <a:lnTo>
                    <a:pt x="0" y="0"/>
                  </a:lnTo>
                  <a:lnTo>
                    <a:pt x="696" y="0"/>
                  </a:lnTo>
                  <a:lnTo>
                    <a:pt x="696"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7" name="Freeform 7">
              <a:extLst>
                <a:ext uri="{FF2B5EF4-FFF2-40B4-BE49-F238E27FC236}">
                  <a16:creationId xmlns:a16="http://schemas.microsoft.com/office/drawing/2014/main" id="{8F64DC3C-A3CD-4068-AFC4-919010030BB7}"/>
                </a:ext>
              </a:extLst>
            </p:cNvPr>
            <p:cNvSpPr>
              <a:spLocks/>
            </p:cNvSpPr>
            <p:nvPr userDrawn="1"/>
          </p:nvSpPr>
          <p:spPr bwMode="auto">
            <a:xfrm>
              <a:off x="6556" y="2712"/>
              <a:ext cx="774" cy="850"/>
            </a:xfrm>
            <a:custGeom>
              <a:avLst/>
              <a:gdLst>
                <a:gd name="T0" fmla="*/ 237 w 326"/>
                <a:gd name="T1" fmla="*/ 129 h 356"/>
                <a:gd name="T2" fmla="*/ 168 w 326"/>
                <a:gd name="T3" fmla="*/ 77 h 356"/>
                <a:gd name="T4" fmla="*/ 89 w 326"/>
                <a:gd name="T5" fmla="*/ 178 h 356"/>
                <a:gd name="T6" fmla="*/ 168 w 326"/>
                <a:gd name="T7" fmla="*/ 279 h 356"/>
                <a:gd name="T8" fmla="*/ 237 w 326"/>
                <a:gd name="T9" fmla="*/ 216 h 356"/>
                <a:gd name="T10" fmla="*/ 326 w 326"/>
                <a:gd name="T11" fmla="*/ 216 h 356"/>
                <a:gd name="T12" fmla="*/ 170 w 326"/>
                <a:gd name="T13" fmla="*/ 356 h 356"/>
                <a:gd name="T14" fmla="*/ 0 w 326"/>
                <a:gd name="T15" fmla="*/ 178 h 356"/>
                <a:gd name="T16" fmla="*/ 170 w 326"/>
                <a:gd name="T17" fmla="*/ 0 h 356"/>
                <a:gd name="T18" fmla="*/ 326 w 326"/>
                <a:gd name="T19" fmla="*/ 129 h 356"/>
                <a:gd name="T20" fmla="*/ 237 w 326"/>
                <a:gd name="T21" fmla="*/ 12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56">
                  <a:moveTo>
                    <a:pt x="237" y="129"/>
                  </a:moveTo>
                  <a:cubicBezTo>
                    <a:pt x="232" y="95"/>
                    <a:pt x="205" y="77"/>
                    <a:pt x="168" y="77"/>
                  </a:cubicBezTo>
                  <a:cubicBezTo>
                    <a:pt x="111" y="77"/>
                    <a:pt x="89" y="127"/>
                    <a:pt x="89" y="178"/>
                  </a:cubicBezTo>
                  <a:cubicBezTo>
                    <a:pt x="89" y="229"/>
                    <a:pt x="111" y="279"/>
                    <a:pt x="168" y="279"/>
                  </a:cubicBezTo>
                  <a:cubicBezTo>
                    <a:pt x="210" y="279"/>
                    <a:pt x="234" y="256"/>
                    <a:pt x="237" y="216"/>
                  </a:cubicBezTo>
                  <a:cubicBezTo>
                    <a:pt x="326" y="216"/>
                    <a:pt x="326" y="216"/>
                    <a:pt x="326" y="216"/>
                  </a:cubicBezTo>
                  <a:cubicBezTo>
                    <a:pt x="321" y="304"/>
                    <a:pt x="257" y="356"/>
                    <a:pt x="170" y="356"/>
                  </a:cubicBezTo>
                  <a:cubicBezTo>
                    <a:pt x="67" y="356"/>
                    <a:pt x="0" y="277"/>
                    <a:pt x="0" y="178"/>
                  </a:cubicBezTo>
                  <a:cubicBezTo>
                    <a:pt x="0" y="79"/>
                    <a:pt x="67" y="0"/>
                    <a:pt x="170" y="0"/>
                  </a:cubicBezTo>
                  <a:cubicBezTo>
                    <a:pt x="244" y="0"/>
                    <a:pt x="324" y="47"/>
                    <a:pt x="326" y="129"/>
                  </a:cubicBezTo>
                  <a:lnTo>
                    <a:pt x="237"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8" name="Freeform 8">
              <a:extLst>
                <a:ext uri="{FF2B5EF4-FFF2-40B4-BE49-F238E27FC236}">
                  <a16:creationId xmlns:a16="http://schemas.microsoft.com/office/drawing/2014/main" id="{92473D48-E7BB-453A-8349-6B4A001CF6E5}"/>
                </a:ext>
              </a:extLst>
            </p:cNvPr>
            <p:cNvSpPr>
              <a:spLocks/>
            </p:cNvSpPr>
            <p:nvPr userDrawn="1"/>
          </p:nvSpPr>
          <p:spPr bwMode="auto">
            <a:xfrm>
              <a:off x="7394" y="2729"/>
              <a:ext cx="701" cy="816"/>
            </a:xfrm>
            <a:custGeom>
              <a:avLst/>
              <a:gdLst>
                <a:gd name="T0" fmla="*/ 0 w 701"/>
                <a:gd name="T1" fmla="*/ 0 h 816"/>
                <a:gd name="T2" fmla="*/ 211 w 701"/>
                <a:gd name="T3" fmla="*/ 0 h 816"/>
                <a:gd name="T4" fmla="*/ 211 w 701"/>
                <a:gd name="T5" fmla="*/ 298 h 816"/>
                <a:gd name="T6" fmla="*/ 489 w 701"/>
                <a:gd name="T7" fmla="*/ 298 h 816"/>
                <a:gd name="T8" fmla="*/ 489 w 701"/>
                <a:gd name="T9" fmla="*/ 0 h 816"/>
                <a:gd name="T10" fmla="*/ 701 w 701"/>
                <a:gd name="T11" fmla="*/ 0 h 816"/>
                <a:gd name="T12" fmla="*/ 701 w 701"/>
                <a:gd name="T13" fmla="*/ 816 h 816"/>
                <a:gd name="T14" fmla="*/ 489 w 701"/>
                <a:gd name="T15" fmla="*/ 816 h 816"/>
                <a:gd name="T16" fmla="*/ 489 w 701"/>
                <a:gd name="T17" fmla="*/ 480 h 816"/>
                <a:gd name="T18" fmla="*/ 211 w 701"/>
                <a:gd name="T19" fmla="*/ 480 h 816"/>
                <a:gd name="T20" fmla="*/ 211 w 701"/>
                <a:gd name="T21" fmla="*/ 816 h 816"/>
                <a:gd name="T22" fmla="*/ 0 w 701"/>
                <a:gd name="T23" fmla="*/ 816 h 816"/>
                <a:gd name="T24" fmla="*/ 0 w 701"/>
                <a:gd name="T25"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1" h="816">
                  <a:moveTo>
                    <a:pt x="0" y="0"/>
                  </a:moveTo>
                  <a:lnTo>
                    <a:pt x="211" y="0"/>
                  </a:lnTo>
                  <a:lnTo>
                    <a:pt x="211" y="298"/>
                  </a:lnTo>
                  <a:lnTo>
                    <a:pt x="489" y="298"/>
                  </a:lnTo>
                  <a:lnTo>
                    <a:pt x="489" y="0"/>
                  </a:lnTo>
                  <a:lnTo>
                    <a:pt x="701" y="0"/>
                  </a:lnTo>
                  <a:lnTo>
                    <a:pt x="701" y="816"/>
                  </a:lnTo>
                  <a:lnTo>
                    <a:pt x="489" y="816"/>
                  </a:lnTo>
                  <a:lnTo>
                    <a:pt x="489" y="480"/>
                  </a:lnTo>
                  <a:lnTo>
                    <a:pt x="211" y="480"/>
                  </a:lnTo>
                  <a:lnTo>
                    <a:pt x="211" y="816"/>
                  </a:lnTo>
                  <a:lnTo>
                    <a:pt x="0" y="81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19" name="Freeform 9">
              <a:extLst>
                <a:ext uri="{FF2B5EF4-FFF2-40B4-BE49-F238E27FC236}">
                  <a16:creationId xmlns:a16="http://schemas.microsoft.com/office/drawing/2014/main" id="{39F87E3F-04C0-4CDB-8FBD-19724AD82A57}"/>
                </a:ext>
              </a:extLst>
            </p:cNvPr>
            <p:cNvSpPr>
              <a:spLocks/>
            </p:cNvSpPr>
            <p:nvPr userDrawn="1"/>
          </p:nvSpPr>
          <p:spPr bwMode="auto">
            <a:xfrm>
              <a:off x="4041" y="3297"/>
              <a:ext cx="288" cy="248"/>
            </a:xfrm>
            <a:custGeom>
              <a:avLst/>
              <a:gdLst>
                <a:gd name="T0" fmla="*/ 65 w 288"/>
                <a:gd name="T1" fmla="*/ 0 h 248"/>
                <a:gd name="T2" fmla="*/ 65 w 288"/>
                <a:gd name="T3" fmla="*/ 86 h 248"/>
                <a:gd name="T4" fmla="*/ 288 w 288"/>
                <a:gd name="T5" fmla="*/ 86 h 248"/>
                <a:gd name="T6" fmla="*/ 288 w 288"/>
                <a:gd name="T7" fmla="*/ 162 h 248"/>
                <a:gd name="T8" fmla="*/ 65 w 288"/>
                <a:gd name="T9" fmla="*/ 162 h 248"/>
                <a:gd name="T10" fmla="*/ 65 w 288"/>
                <a:gd name="T11" fmla="*/ 248 h 248"/>
                <a:gd name="T12" fmla="*/ 0 w 288"/>
                <a:gd name="T13" fmla="*/ 248 h 248"/>
                <a:gd name="T14" fmla="*/ 0 w 288"/>
                <a:gd name="T15" fmla="*/ 0 h 248"/>
                <a:gd name="T16" fmla="*/ 65 w 288"/>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48">
                  <a:moveTo>
                    <a:pt x="65" y="0"/>
                  </a:moveTo>
                  <a:lnTo>
                    <a:pt x="65" y="86"/>
                  </a:lnTo>
                  <a:lnTo>
                    <a:pt x="288" y="86"/>
                  </a:lnTo>
                  <a:lnTo>
                    <a:pt x="288" y="162"/>
                  </a:lnTo>
                  <a:lnTo>
                    <a:pt x="65" y="162"/>
                  </a:lnTo>
                  <a:lnTo>
                    <a:pt x="65" y="248"/>
                  </a:lnTo>
                  <a:lnTo>
                    <a:pt x="0" y="248"/>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0" name="Freeform 10">
              <a:extLst>
                <a:ext uri="{FF2B5EF4-FFF2-40B4-BE49-F238E27FC236}">
                  <a16:creationId xmlns:a16="http://schemas.microsoft.com/office/drawing/2014/main" id="{302334AA-3749-4C8B-93C8-DEAB44E22CD1}"/>
                </a:ext>
              </a:extLst>
            </p:cNvPr>
            <p:cNvSpPr>
              <a:spLocks/>
            </p:cNvSpPr>
            <p:nvPr userDrawn="1"/>
          </p:nvSpPr>
          <p:spPr bwMode="auto">
            <a:xfrm>
              <a:off x="4041" y="3018"/>
              <a:ext cx="288" cy="248"/>
            </a:xfrm>
            <a:custGeom>
              <a:avLst/>
              <a:gdLst>
                <a:gd name="T0" fmla="*/ 0 w 288"/>
                <a:gd name="T1" fmla="*/ 248 h 248"/>
                <a:gd name="T2" fmla="*/ 0 w 288"/>
                <a:gd name="T3" fmla="*/ 171 h 248"/>
                <a:gd name="T4" fmla="*/ 105 w 288"/>
                <a:gd name="T5" fmla="*/ 171 h 248"/>
                <a:gd name="T6" fmla="*/ 105 w 288"/>
                <a:gd name="T7" fmla="*/ 74 h 248"/>
                <a:gd name="T8" fmla="*/ 0 w 288"/>
                <a:gd name="T9" fmla="*/ 74 h 248"/>
                <a:gd name="T10" fmla="*/ 0 w 288"/>
                <a:gd name="T11" fmla="*/ 0 h 248"/>
                <a:gd name="T12" fmla="*/ 288 w 288"/>
                <a:gd name="T13" fmla="*/ 0 h 248"/>
                <a:gd name="T14" fmla="*/ 288 w 288"/>
                <a:gd name="T15" fmla="*/ 74 h 248"/>
                <a:gd name="T16" fmla="*/ 169 w 288"/>
                <a:gd name="T17" fmla="*/ 74 h 248"/>
                <a:gd name="T18" fmla="*/ 169 w 288"/>
                <a:gd name="T19" fmla="*/ 171 h 248"/>
                <a:gd name="T20" fmla="*/ 288 w 288"/>
                <a:gd name="T21" fmla="*/ 171 h 248"/>
                <a:gd name="T22" fmla="*/ 288 w 288"/>
                <a:gd name="T23" fmla="*/ 248 h 248"/>
                <a:gd name="T24" fmla="*/ 0 w 288"/>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48">
                  <a:moveTo>
                    <a:pt x="0" y="248"/>
                  </a:moveTo>
                  <a:lnTo>
                    <a:pt x="0" y="171"/>
                  </a:lnTo>
                  <a:lnTo>
                    <a:pt x="105" y="171"/>
                  </a:lnTo>
                  <a:lnTo>
                    <a:pt x="105" y="74"/>
                  </a:lnTo>
                  <a:lnTo>
                    <a:pt x="0" y="74"/>
                  </a:lnTo>
                  <a:lnTo>
                    <a:pt x="0" y="0"/>
                  </a:lnTo>
                  <a:lnTo>
                    <a:pt x="288" y="0"/>
                  </a:lnTo>
                  <a:lnTo>
                    <a:pt x="288" y="74"/>
                  </a:lnTo>
                  <a:lnTo>
                    <a:pt x="169" y="74"/>
                  </a:lnTo>
                  <a:lnTo>
                    <a:pt x="169" y="171"/>
                  </a:lnTo>
                  <a:lnTo>
                    <a:pt x="288" y="171"/>
                  </a:lnTo>
                  <a:lnTo>
                    <a:pt x="288" y="248"/>
                  </a:ln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1" name="Freeform 11">
              <a:extLst>
                <a:ext uri="{FF2B5EF4-FFF2-40B4-BE49-F238E27FC236}">
                  <a16:creationId xmlns:a16="http://schemas.microsoft.com/office/drawing/2014/main" id="{8543EE21-3E59-456A-B1DE-51226D57CFBE}"/>
                </a:ext>
              </a:extLst>
            </p:cNvPr>
            <p:cNvSpPr>
              <a:spLocks/>
            </p:cNvSpPr>
            <p:nvPr userDrawn="1"/>
          </p:nvSpPr>
          <p:spPr bwMode="auto">
            <a:xfrm>
              <a:off x="4041" y="2733"/>
              <a:ext cx="288" cy="232"/>
            </a:xfrm>
            <a:custGeom>
              <a:avLst/>
              <a:gdLst>
                <a:gd name="T0" fmla="*/ 0 w 288"/>
                <a:gd name="T1" fmla="*/ 232 h 232"/>
                <a:gd name="T2" fmla="*/ 0 w 288"/>
                <a:gd name="T3" fmla="*/ 3 h 232"/>
                <a:gd name="T4" fmla="*/ 60 w 288"/>
                <a:gd name="T5" fmla="*/ 3 h 232"/>
                <a:gd name="T6" fmla="*/ 60 w 288"/>
                <a:gd name="T7" fmla="*/ 158 h 232"/>
                <a:gd name="T8" fmla="*/ 110 w 288"/>
                <a:gd name="T9" fmla="*/ 158 h 232"/>
                <a:gd name="T10" fmla="*/ 110 w 288"/>
                <a:gd name="T11" fmla="*/ 17 h 232"/>
                <a:gd name="T12" fmla="*/ 169 w 288"/>
                <a:gd name="T13" fmla="*/ 17 h 232"/>
                <a:gd name="T14" fmla="*/ 169 w 288"/>
                <a:gd name="T15" fmla="*/ 158 h 232"/>
                <a:gd name="T16" fmla="*/ 224 w 288"/>
                <a:gd name="T17" fmla="*/ 158 h 232"/>
                <a:gd name="T18" fmla="*/ 224 w 288"/>
                <a:gd name="T19" fmla="*/ 0 h 232"/>
                <a:gd name="T20" fmla="*/ 288 w 288"/>
                <a:gd name="T21" fmla="*/ 0 h 232"/>
                <a:gd name="T22" fmla="*/ 288 w 288"/>
                <a:gd name="T23" fmla="*/ 232 h 232"/>
                <a:gd name="T24" fmla="*/ 0 w 288"/>
                <a:gd name="T2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32">
                  <a:moveTo>
                    <a:pt x="0" y="232"/>
                  </a:moveTo>
                  <a:lnTo>
                    <a:pt x="0" y="3"/>
                  </a:lnTo>
                  <a:lnTo>
                    <a:pt x="60" y="3"/>
                  </a:lnTo>
                  <a:lnTo>
                    <a:pt x="60" y="158"/>
                  </a:lnTo>
                  <a:lnTo>
                    <a:pt x="110" y="158"/>
                  </a:lnTo>
                  <a:lnTo>
                    <a:pt x="110" y="17"/>
                  </a:lnTo>
                  <a:lnTo>
                    <a:pt x="169" y="17"/>
                  </a:lnTo>
                  <a:lnTo>
                    <a:pt x="169" y="158"/>
                  </a:lnTo>
                  <a:lnTo>
                    <a:pt x="224" y="158"/>
                  </a:lnTo>
                  <a:lnTo>
                    <a:pt x="224" y="0"/>
                  </a:lnTo>
                  <a:lnTo>
                    <a:pt x="288" y="0"/>
                  </a:lnTo>
                  <a:lnTo>
                    <a:pt x="288" y="232"/>
                  </a:lnTo>
                  <a:lnTo>
                    <a:pt x="0"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2" name="Freeform 12">
              <a:extLst>
                <a:ext uri="{FF2B5EF4-FFF2-40B4-BE49-F238E27FC236}">
                  <a16:creationId xmlns:a16="http://schemas.microsoft.com/office/drawing/2014/main" id="{BB81E1EC-92BF-434A-9705-F23212D70312}"/>
                </a:ext>
              </a:extLst>
            </p:cNvPr>
            <p:cNvSpPr>
              <a:spLocks/>
            </p:cNvSpPr>
            <p:nvPr userDrawn="1"/>
          </p:nvSpPr>
          <p:spPr bwMode="auto">
            <a:xfrm>
              <a:off x="4046" y="3619"/>
              <a:ext cx="114" cy="148"/>
            </a:xfrm>
            <a:custGeom>
              <a:avLst/>
              <a:gdLst>
                <a:gd name="T0" fmla="*/ 0 w 114"/>
                <a:gd name="T1" fmla="*/ 0 h 148"/>
                <a:gd name="T2" fmla="*/ 17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100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7" y="0"/>
                  </a:lnTo>
                  <a:lnTo>
                    <a:pt x="100" y="124"/>
                  </a:lnTo>
                  <a:lnTo>
                    <a:pt x="100" y="124"/>
                  </a:lnTo>
                  <a:lnTo>
                    <a:pt x="100" y="0"/>
                  </a:lnTo>
                  <a:lnTo>
                    <a:pt x="114" y="0"/>
                  </a:lnTo>
                  <a:lnTo>
                    <a:pt x="114" y="148"/>
                  </a:lnTo>
                  <a:lnTo>
                    <a:pt x="100"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3" name="Freeform 13">
              <a:extLst>
                <a:ext uri="{FF2B5EF4-FFF2-40B4-BE49-F238E27FC236}">
                  <a16:creationId xmlns:a16="http://schemas.microsoft.com/office/drawing/2014/main" id="{BA68DF3F-C2CC-4AF4-AC8B-56E8B9EAA6FC}"/>
                </a:ext>
              </a:extLst>
            </p:cNvPr>
            <p:cNvSpPr>
              <a:spLocks noEditPoints="1"/>
            </p:cNvSpPr>
            <p:nvPr userDrawn="1"/>
          </p:nvSpPr>
          <p:spPr bwMode="auto">
            <a:xfrm>
              <a:off x="4177" y="3619"/>
              <a:ext cx="130" cy="148"/>
            </a:xfrm>
            <a:custGeom>
              <a:avLst/>
              <a:gdLst>
                <a:gd name="T0" fmla="*/ 59 w 130"/>
                <a:gd name="T1" fmla="*/ 0 h 148"/>
                <a:gd name="T2" fmla="*/ 73 w 130"/>
                <a:gd name="T3" fmla="*/ 0 h 148"/>
                <a:gd name="T4" fmla="*/ 130 w 130"/>
                <a:gd name="T5" fmla="*/ 148 h 148"/>
                <a:gd name="T6" fmla="*/ 116 w 130"/>
                <a:gd name="T7" fmla="*/ 148 h 148"/>
                <a:gd name="T8" fmla="*/ 99 w 130"/>
                <a:gd name="T9" fmla="*/ 100 h 148"/>
                <a:gd name="T10" fmla="*/ 33 w 130"/>
                <a:gd name="T11" fmla="*/ 100 h 148"/>
                <a:gd name="T12" fmla="*/ 16 w 130"/>
                <a:gd name="T13" fmla="*/ 148 h 148"/>
                <a:gd name="T14" fmla="*/ 0 w 130"/>
                <a:gd name="T15" fmla="*/ 148 h 148"/>
                <a:gd name="T16" fmla="*/ 59 w 130"/>
                <a:gd name="T17" fmla="*/ 0 h 148"/>
                <a:gd name="T18" fmla="*/ 38 w 130"/>
                <a:gd name="T19" fmla="*/ 89 h 148"/>
                <a:gd name="T20" fmla="*/ 95 w 130"/>
                <a:gd name="T21" fmla="*/ 89 h 148"/>
                <a:gd name="T22" fmla="*/ 66 w 130"/>
                <a:gd name="T23" fmla="*/ 15 h 148"/>
                <a:gd name="T24" fmla="*/ 38 w 130"/>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48">
                  <a:moveTo>
                    <a:pt x="59" y="0"/>
                  </a:moveTo>
                  <a:lnTo>
                    <a:pt x="73" y="0"/>
                  </a:lnTo>
                  <a:lnTo>
                    <a:pt x="130" y="148"/>
                  </a:lnTo>
                  <a:lnTo>
                    <a:pt x="116" y="148"/>
                  </a:lnTo>
                  <a:lnTo>
                    <a:pt x="99" y="100"/>
                  </a:lnTo>
                  <a:lnTo>
                    <a:pt x="33" y="100"/>
                  </a:lnTo>
                  <a:lnTo>
                    <a:pt x="16" y="148"/>
                  </a:lnTo>
                  <a:lnTo>
                    <a:pt x="0" y="148"/>
                  </a:lnTo>
                  <a:lnTo>
                    <a:pt x="59" y="0"/>
                  </a:lnTo>
                  <a:close/>
                  <a:moveTo>
                    <a:pt x="38" y="89"/>
                  </a:moveTo>
                  <a:lnTo>
                    <a:pt x="95" y="89"/>
                  </a:lnTo>
                  <a:lnTo>
                    <a:pt x="66" y="15"/>
                  </a:lnTo>
                  <a:lnTo>
                    <a:pt x="3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4" name="Freeform 14">
              <a:extLst>
                <a:ext uri="{FF2B5EF4-FFF2-40B4-BE49-F238E27FC236}">
                  <a16:creationId xmlns:a16="http://schemas.microsoft.com/office/drawing/2014/main" id="{B3182197-7F6D-4581-B600-0F9427545EA8}"/>
                </a:ext>
              </a:extLst>
            </p:cNvPr>
            <p:cNvSpPr>
              <a:spLocks/>
            </p:cNvSpPr>
            <p:nvPr userDrawn="1"/>
          </p:nvSpPr>
          <p:spPr bwMode="auto">
            <a:xfrm>
              <a:off x="4293" y="3619"/>
              <a:ext cx="114" cy="148"/>
            </a:xfrm>
            <a:custGeom>
              <a:avLst/>
              <a:gdLst>
                <a:gd name="T0" fmla="*/ 0 w 114"/>
                <a:gd name="T1" fmla="*/ 0 h 148"/>
                <a:gd name="T2" fmla="*/ 114 w 114"/>
                <a:gd name="T3" fmla="*/ 0 h 148"/>
                <a:gd name="T4" fmla="*/ 114 w 114"/>
                <a:gd name="T5" fmla="*/ 12 h 148"/>
                <a:gd name="T6" fmla="*/ 64 w 114"/>
                <a:gd name="T7" fmla="*/ 12 h 148"/>
                <a:gd name="T8" fmla="*/ 64 w 114"/>
                <a:gd name="T9" fmla="*/ 148 h 148"/>
                <a:gd name="T10" fmla="*/ 50 w 114"/>
                <a:gd name="T11" fmla="*/ 148 h 148"/>
                <a:gd name="T12" fmla="*/ 50 w 114"/>
                <a:gd name="T13" fmla="*/ 12 h 148"/>
                <a:gd name="T14" fmla="*/ 0 w 114"/>
                <a:gd name="T15" fmla="*/ 12 h 148"/>
                <a:gd name="T16" fmla="*/ 0 w 114"/>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48">
                  <a:moveTo>
                    <a:pt x="0" y="0"/>
                  </a:moveTo>
                  <a:lnTo>
                    <a:pt x="114" y="0"/>
                  </a:lnTo>
                  <a:lnTo>
                    <a:pt x="114" y="12"/>
                  </a:lnTo>
                  <a:lnTo>
                    <a:pt x="64" y="12"/>
                  </a:lnTo>
                  <a:lnTo>
                    <a:pt x="64" y="148"/>
                  </a:lnTo>
                  <a:lnTo>
                    <a:pt x="50" y="148"/>
                  </a:lnTo>
                  <a:lnTo>
                    <a:pt x="50"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5" name="Rectangle 15">
              <a:extLst>
                <a:ext uri="{FF2B5EF4-FFF2-40B4-BE49-F238E27FC236}">
                  <a16:creationId xmlns:a16="http://schemas.microsoft.com/office/drawing/2014/main" id="{094EB0E8-6644-4E38-996A-90EA78D0A5CC}"/>
                </a:ext>
              </a:extLst>
            </p:cNvPr>
            <p:cNvSpPr>
              <a:spLocks noChangeArrowheads="1"/>
            </p:cNvSpPr>
            <p:nvPr userDrawn="1"/>
          </p:nvSpPr>
          <p:spPr bwMode="auto">
            <a:xfrm>
              <a:off x="4421" y="3619"/>
              <a:ext cx="15"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6" name="Freeform 16">
              <a:extLst>
                <a:ext uri="{FF2B5EF4-FFF2-40B4-BE49-F238E27FC236}">
                  <a16:creationId xmlns:a16="http://schemas.microsoft.com/office/drawing/2014/main" id="{E7EB482A-CB21-4741-959E-3B2084EFDD8E}"/>
                </a:ext>
              </a:extLst>
            </p:cNvPr>
            <p:cNvSpPr>
              <a:spLocks noEditPoints="1"/>
            </p:cNvSpPr>
            <p:nvPr userDrawn="1"/>
          </p:nvSpPr>
          <p:spPr bwMode="auto">
            <a:xfrm>
              <a:off x="4457" y="3617"/>
              <a:ext cx="138" cy="153"/>
            </a:xfrm>
            <a:custGeom>
              <a:avLst/>
              <a:gdLst>
                <a:gd name="T0" fmla="*/ 29 w 58"/>
                <a:gd name="T1" fmla="*/ 0 h 64"/>
                <a:gd name="T2" fmla="*/ 58 w 58"/>
                <a:gd name="T3" fmla="*/ 32 h 64"/>
                <a:gd name="T4" fmla="*/ 29 w 58"/>
                <a:gd name="T5" fmla="*/ 64 h 64"/>
                <a:gd name="T6" fmla="*/ 0 w 58"/>
                <a:gd name="T7" fmla="*/ 32 h 64"/>
                <a:gd name="T8" fmla="*/ 29 w 58"/>
                <a:gd name="T9" fmla="*/ 0 h 64"/>
                <a:gd name="T10" fmla="*/ 29 w 58"/>
                <a:gd name="T11" fmla="*/ 59 h 64"/>
                <a:gd name="T12" fmla="*/ 52 w 58"/>
                <a:gd name="T13" fmla="*/ 32 h 64"/>
                <a:gd name="T14" fmla="*/ 29 w 58"/>
                <a:gd name="T15" fmla="*/ 5 h 64"/>
                <a:gd name="T16" fmla="*/ 6 w 58"/>
                <a:gd name="T17" fmla="*/ 32 h 64"/>
                <a:gd name="T18" fmla="*/ 29 w 58"/>
                <a:gd name="T19"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4">
                  <a:moveTo>
                    <a:pt x="29" y="0"/>
                  </a:moveTo>
                  <a:cubicBezTo>
                    <a:pt x="48" y="0"/>
                    <a:pt x="58" y="15"/>
                    <a:pt x="58" y="32"/>
                  </a:cubicBezTo>
                  <a:cubicBezTo>
                    <a:pt x="58" y="49"/>
                    <a:pt x="48" y="64"/>
                    <a:pt x="29" y="64"/>
                  </a:cubicBezTo>
                  <a:cubicBezTo>
                    <a:pt x="10" y="64"/>
                    <a:pt x="0" y="49"/>
                    <a:pt x="0" y="32"/>
                  </a:cubicBezTo>
                  <a:cubicBezTo>
                    <a:pt x="0" y="15"/>
                    <a:pt x="10" y="0"/>
                    <a:pt x="29" y="0"/>
                  </a:cubicBezTo>
                  <a:close/>
                  <a:moveTo>
                    <a:pt x="29" y="59"/>
                  </a:moveTo>
                  <a:cubicBezTo>
                    <a:pt x="45" y="59"/>
                    <a:pt x="52" y="45"/>
                    <a:pt x="52" y="32"/>
                  </a:cubicBezTo>
                  <a:cubicBezTo>
                    <a:pt x="52" y="18"/>
                    <a:pt x="45" y="5"/>
                    <a:pt x="29" y="5"/>
                  </a:cubicBezTo>
                  <a:cubicBezTo>
                    <a:pt x="13" y="5"/>
                    <a:pt x="6" y="18"/>
                    <a:pt x="6" y="32"/>
                  </a:cubicBezTo>
                  <a:cubicBezTo>
                    <a:pt x="6" y="45"/>
                    <a:pt x="13"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7" name="Freeform 17">
              <a:extLst>
                <a:ext uri="{FF2B5EF4-FFF2-40B4-BE49-F238E27FC236}">
                  <a16:creationId xmlns:a16="http://schemas.microsoft.com/office/drawing/2014/main" id="{668B01ED-F23A-4C52-BCF1-1335D7A8819B}"/>
                </a:ext>
              </a:extLst>
            </p:cNvPr>
            <p:cNvSpPr>
              <a:spLocks/>
            </p:cNvSpPr>
            <p:nvPr userDrawn="1"/>
          </p:nvSpPr>
          <p:spPr bwMode="auto">
            <a:xfrm>
              <a:off x="4616" y="3619"/>
              <a:ext cx="114" cy="148"/>
            </a:xfrm>
            <a:custGeom>
              <a:avLst/>
              <a:gdLst>
                <a:gd name="T0" fmla="*/ 0 w 114"/>
                <a:gd name="T1" fmla="*/ 0 h 148"/>
                <a:gd name="T2" fmla="*/ 14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100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00" y="124"/>
                  </a:lnTo>
                  <a:lnTo>
                    <a:pt x="100" y="124"/>
                  </a:lnTo>
                  <a:lnTo>
                    <a:pt x="100" y="0"/>
                  </a:lnTo>
                  <a:lnTo>
                    <a:pt x="114" y="0"/>
                  </a:lnTo>
                  <a:lnTo>
                    <a:pt x="114" y="148"/>
                  </a:lnTo>
                  <a:lnTo>
                    <a:pt x="100"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8" name="Freeform 18">
              <a:extLst>
                <a:ext uri="{FF2B5EF4-FFF2-40B4-BE49-F238E27FC236}">
                  <a16:creationId xmlns:a16="http://schemas.microsoft.com/office/drawing/2014/main" id="{658C4A0C-273E-4B92-91AF-943C6BF66B4F}"/>
                </a:ext>
              </a:extLst>
            </p:cNvPr>
            <p:cNvSpPr>
              <a:spLocks noEditPoints="1"/>
            </p:cNvSpPr>
            <p:nvPr userDrawn="1"/>
          </p:nvSpPr>
          <p:spPr bwMode="auto">
            <a:xfrm>
              <a:off x="4751" y="3619"/>
              <a:ext cx="131" cy="148"/>
            </a:xfrm>
            <a:custGeom>
              <a:avLst/>
              <a:gdLst>
                <a:gd name="T0" fmla="*/ 60 w 131"/>
                <a:gd name="T1" fmla="*/ 0 h 148"/>
                <a:gd name="T2" fmla="*/ 74 w 131"/>
                <a:gd name="T3" fmla="*/ 0 h 148"/>
                <a:gd name="T4" fmla="*/ 131 w 131"/>
                <a:gd name="T5" fmla="*/ 148 h 148"/>
                <a:gd name="T6" fmla="*/ 117 w 131"/>
                <a:gd name="T7" fmla="*/ 148 h 148"/>
                <a:gd name="T8" fmla="*/ 98 w 131"/>
                <a:gd name="T9" fmla="*/ 100 h 148"/>
                <a:gd name="T10" fmla="*/ 31 w 131"/>
                <a:gd name="T11" fmla="*/ 100 h 148"/>
                <a:gd name="T12" fmla="*/ 15 w 131"/>
                <a:gd name="T13" fmla="*/ 148 h 148"/>
                <a:gd name="T14" fmla="*/ 0 w 131"/>
                <a:gd name="T15" fmla="*/ 148 h 148"/>
                <a:gd name="T16" fmla="*/ 60 w 131"/>
                <a:gd name="T17" fmla="*/ 0 h 148"/>
                <a:gd name="T18" fmla="*/ 36 w 131"/>
                <a:gd name="T19" fmla="*/ 89 h 148"/>
                <a:gd name="T20" fmla="*/ 93 w 131"/>
                <a:gd name="T21" fmla="*/ 89 h 148"/>
                <a:gd name="T22" fmla="*/ 67 w 131"/>
                <a:gd name="T23" fmla="*/ 15 h 148"/>
                <a:gd name="T24" fmla="*/ 36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60" y="0"/>
                  </a:moveTo>
                  <a:lnTo>
                    <a:pt x="74" y="0"/>
                  </a:lnTo>
                  <a:lnTo>
                    <a:pt x="131" y="148"/>
                  </a:lnTo>
                  <a:lnTo>
                    <a:pt x="117" y="148"/>
                  </a:lnTo>
                  <a:lnTo>
                    <a:pt x="98" y="100"/>
                  </a:lnTo>
                  <a:lnTo>
                    <a:pt x="31" y="100"/>
                  </a:lnTo>
                  <a:lnTo>
                    <a:pt x="15" y="148"/>
                  </a:lnTo>
                  <a:lnTo>
                    <a:pt x="0" y="148"/>
                  </a:lnTo>
                  <a:lnTo>
                    <a:pt x="60" y="0"/>
                  </a:lnTo>
                  <a:close/>
                  <a:moveTo>
                    <a:pt x="36" y="89"/>
                  </a:moveTo>
                  <a:lnTo>
                    <a:pt x="93" y="89"/>
                  </a:lnTo>
                  <a:lnTo>
                    <a:pt x="67" y="15"/>
                  </a:lnTo>
                  <a:lnTo>
                    <a:pt x="36"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29" name="Freeform 19">
              <a:extLst>
                <a:ext uri="{FF2B5EF4-FFF2-40B4-BE49-F238E27FC236}">
                  <a16:creationId xmlns:a16="http://schemas.microsoft.com/office/drawing/2014/main" id="{176DE31E-0649-45CD-84E5-6D8BEA4B38DA}"/>
                </a:ext>
              </a:extLst>
            </p:cNvPr>
            <p:cNvSpPr>
              <a:spLocks/>
            </p:cNvSpPr>
            <p:nvPr userDrawn="1"/>
          </p:nvSpPr>
          <p:spPr bwMode="auto">
            <a:xfrm>
              <a:off x="4896" y="3619"/>
              <a:ext cx="95" cy="148"/>
            </a:xfrm>
            <a:custGeom>
              <a:avLst/>
              <a:gdLst>
                <a:gd name="T0" fmla="*/ 0 w 95"/>
                <a:gd name="T1" fmla="*/ 0 h 148"/>
                <a:gd name="T2" fmla="*/ 12 w 95"/>
                <a:gd name="T3" fmla="*/ 0 h 148"/>
                <a:gd name="T4" fmla="*/ 12 w 95"/>
                <a:gd name="T5" fmla="*/ 136 h 148"/>
                <a:gd name="T6" fmla="*/ 95 w 95"/>
                <a:gd name="T7" fmla="*/ 136 h 148"/>
                <a:gd name="T8" fmla="*/ 95 w 95"/>
                <a:gd name="T9" fmla="*/ 148 h 148"/>
                <a:gd name="T10" fmla="*/ 0 w 95"/>
                <a:gd name="T11" fmla="*/ 148 h 148"/>
                <a:gd name="T12" fmla="*/ 0 w 95"/>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95" h="148">
                  <a:moveTo>
                    <a:pt x="0" y="0"/>
                  </a:moveTo>
                  <a:lnTo>
                    <a:pt x="12" y="0"/>
                  </a:lnTo>
                  <a:lnTo>
                    <a:pt x="12" y="136"/>
                  </a:lnTo>
                  <a:lnTo>
                    <a:pt x="95" y="136"/>
                  </a:lnTo>
                  <a:lnTo>
                    <a:pt x="95"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0" name="Freeform 20">
              <a:extLst>
                <a:ext uri="{FF2B5EF4-FFF2-40B4-BE49-F238E27FC236}">
                  <a16:creationId xmlns:a16="http://schemas.microsoft.com/office/drawing/2014/main" id="{77496BB2-F990-4FB1-B3DA-5EDBC1403BF7}"/>
                </a:ext>
              </a:extLst>
            </p:cNvPr>
            <p:cNvSpPr>
              <a:spLocks noEditPoints="1"/>
            </p:cNvSpPr>
            <p:nvPr userDrawn="1"/>
          </p:nvSpPr>
          <p:spPr bwMode="auto">
            <a:xfrm>
              <a:off x="5036" y="3619"/>
              <a:ext cx="114" cy="148"/>
            </a:xfrm>
            <a:custGeom>
              <a:avLst/>
              <a:gdLst>
                <a:gd name="T0" fmla="*/ 0 w 48"/>
                <a:gd name="T1" fmla="*/ 0 h 62"/>
                <a:gd name="T2" fmla="*/ 28 w 48"/>
                <a:gd name="T3" fmla="*/ 0 h 62"/>
                <a:gd name="T4" fmla="*/ 46 w 48"/>
                <a:gd name="T5" fmla="*/ 16 h 62"/>
                <a:gd name="T6" fmla="*/ 35 w 48"/>
                <a:gd name="T7" fmla="*/ 32 h 62"/>
                <a:gd name="T8" fmla="*/ 35 w 48"/>
                <a:gd name="T9" fmla="*/ 32 h 62"/>
                <a:gd name="T10" fmla="*/ 45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7 w 48"/>
                <a:gd name="T31" fmla="*/ 29 h 62"/>
                <a:gd name="T32" fmla="*/ 41 w 48"/>
                <a:gd name="T33" fmla="*/ 17 h 62"/>
                <a:gd name="T34" fmla="*/ 27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6" y="5"/>
                    <a:pt x="46" y="16"/>
                  </a:cubicBezTo>
                  <a:cubicBezTo>
                    <a:pt x="46" y="24"/>
                    <a:pt x="42" y="30"/>
                    <a:pt x="35" y="32"/>
                  </a:cubicBezTo>
                  <a:cubicBezTo>
                    <a:pt x="35" y="32"/>
                    <a:pt x="35" y="32"/>
                    <a:pt x="35" y="32"/>
                  </a:cubicBezTo>
                  <a:cubicBezTo>
                    <a:pt x="43" y="33"/>
                    <a:pt x="45" y="38"/>
                    <a:pt x="45"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7" y="29"/>
                    <a:pt x="27" y="29"/>
                    <a:pt x="27" y="29"/>
                  </a:cubicBezTo>
                  <a:cubicBezTo>
                    <a:pt x="35" y="29"/>
                    <a:pt x="41" y="25"/>
                    <a:pt x="41" y="17"/>
                  </a:cubicBezTo>
                  <a:cubicBezTo>
                    <a:pt x="41" y="10"/>
                    <a:pt x="36" y="5"/>
                    <a:pt x="27"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1" name="Freeform 21">
              <a:extLst>
                <a:ext uri="{FF2B5EF4-FFF2-40B4-BE49-F238E27FC236}">
                  <a16:creationId xmlns:a16="http://schemas.microsoft.com/office/drawing/2014/main" id="{2EE60BA3-A182-4F5A-87A0-0BACC21419F5}"/>
                </a:ext>
              </a:extLst>
            </p:cNvPr>
            <p:cNvSpPr>
              <a:spLocks/>
            </p:cNvSpPr>
            <p:nvPr userDrawn="1"/>
          </p:nvSpPr>
          <p:spPr bwMode="auto">
            <a:xfrm>
              <a:off x="5172" y="3619"/>
              <a:ext cx="102" cy="148"/>
            </a:xfrm>
            <a:custGeom>
              <a:avLst/>
              <a:gdLst>
                <a:gd name="T0" fmla="*/ 0 w 102"/>
                <a:gd name="T1" fmla="*/ 0 h 148"/>
                <a:gd name="T2" fmla="*/ 99 w 102"/>
                <a:gd name="T3" fmla="*/ 0 h 148"/>
                <a:gd name="T4" fmla="*/ 99 w 102"/>
                <a:gd name="T5" fmla="*/ 12 h 148"/>
                <a:gd name="T6" fmla="*/ 14 w 102"/>
                <a:gd name="T7" fmla="*/ 12 h 148"/>
                <a:gd name="T8" fmla="*/ 14 w 102"/>
                <a:gd name="T9" fmla="*/ 65 h 148"/>
                <a:gd name="T10" fmla="*/ 95 w 102"/>
                <a:gd name="T11" fmla="*/ 65 h 148"/>
                <a:gd name="T12" fmla="*/ 95 w 102"/>
                <a:gd name="T13" fmla="*/ 77 h 148"/>
                <a:gd name="T14" fmla="*/ 14 w 102"/>
                <a:gd name="T15" fmla="*/ 77 h 148"/>
                <a:gd name="T16" fmla="*/ 14 w 102"/>
                <a:gd name="T17" fmla="*/ 136 h 148"/>
                <a:gd name="T18" fmla="*/ 102 w 102"/>
                <a:gd name="T19" fmla="*/ 136 h 148"/>
                <a:gd name="T20" fmla="*/ 102 w 102"/>
                <a:gd name="T21" fmla="*/ 148 h 148"/>
                <a:gd name="T22" fmla="*/ 0 w 102"/>
                <a:gd name="T23" fmla="*/ 148 h 148"/>
                <a:gd name="T24" fmla="*/ 0 w 102"/>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0"/>
                  </a:moveTo>
                  <a:lnTo>
                    <a:pt x="99" y="0"/>
                  </a:lnTo>
                  <a:lnTo>
                    <a:pt x="99" y="12"/>
                  </a:lnTo>
                  <a:lnTo>
                    <a:pt x="14" y="12"/>
                  </a:lnTo>
                  <a:lnTo>
                    <a:pt x="14" y="65"/>
                  </a:lnTo>
                  <a:lnTo>
                    <a:pt x="95" y="65"/>
                  </a:lnTo>
                  <a:lnTo>
                    <a:pt x="95" y="77"/>
                  </a:lnTo>
                  <a:lnTo>
                    <a:pt x="14" y="77"/>
                  </a:lnTo>
                  <a:lnTo>
                    <a:pt x="14" y="136"/>
                  </a:lnTo>
                  <a:lnTo>
                    <a:pt x="102" y="136"/>
                  </a:lnTo>
                  <a:lnTo>
                    <a:pt x="102"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2" name="Freeform 22">
              <a:extLst>
                <a:ext uri="{FF2B5EF4-FFF2-40B4-BE49-F238E27FC236}">
                  <a16:creationId xmlns:a16="http://schemas.microsoft.com/office/drawing/2014/main" id="{79C4BF54-DB13-4FFD-8AB3-30C8CCF0894A}"/>
                </a:ext>
              </a:extLst>
            </p:cNvPr>
            <p:cNvSpPr>
              <a:spLocks/>
            </p:cNvSpPr>
            <p:nvPr userDrawn="1"/>
          </p:nvSpPr>
          <p:spPr bwMode="auto">
            <a:xfrm>
              <a:off x="5283" y="3617"/>
              <a:ext cx="114" cy="153"/>
            </a:xfrm>
            <a:custGeom>
              <a:avLst/>
              <a:gdLst>
                <a:gd name="T0" fmla="*/ 6 w 48"/>
                <a:gd name="T1" fmla="*/ 42 h 64"/>
                <a:gd name="T2" fmla="*/ 26 w 48"/>
                <a:gd name="T3" fmla="*/ 59 h 64"/>
                <a:gd name="T4" fmla="*/ 43 w 48"/>
                <a:gd name="T5" fmla="*/ 46 h 64"/>
                <a:gd name="T6" fmla="*/ 30 w 48"/>
                <a:gd name="T7" fmla="*/ 35 h 64"/>
                <a:gd name="T8" fmla="*/ 16 w 48"/>
                <a:gd name="T9" fmla="*/ 32 h 64"/>
                <a:gd name="T10" fmla="*/ 3 w 48"/>
                <a:gd name="T11" fmla="*/ 17 h 64"/>
                <a:gd name="T12" fmla="*/ 24 w 48"/>
                <a:gd name="T13" fmla="*/ 0 h 64"/>
                <a:gd name="T14" fmla="*/ 46 w 48"/>
                <a:gd name="T15" fmla="*/ 19 h 64"/>
                <a:gd name="T16" fmla="*/ 40 w 48"/>
                <a:gd name="T17" fmla="*/ 19 h 64"/>
                <a:gd name="T18" fmla="*/ 24 w 48"/>
                <a:gd name="T19" fmla="*/ 5 h 64"/>
                <a:gd name="T20" fmla="*/ 8 w 48"/>
                <a:gd name="T21" fmla="*/ 17 h 64"/>
                <a:gd name="T22" fmla="*/ 18 w 48"/>
                <a:gd name="T23" fmla="*/ 26 h 64"/>
                <a:gd name="T24" fmla="*/ 33 w 48"/>
                <a:gd name="T25" fmla="*/ 30 h 64"/>
                <a:gd name="T26" fmla="*/ 48 w 48"/>
                <a:gd name="T27" fmla="*/ 46 h 64"/>
                <a:gd name="T28" fmla="*/ 25 w 48"/>
                <a:gd name="T29" fmla="*/ 64 h 64"/>
                <a:gd name="T30" fmla="*/ 1 w 48"/>
                <a:gd name="T31" fmla="*/ 42 h 64"/>
                <a:gd name="T32" fmla="*/ 6 w 48"/>
                <a:gd name="T33"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64">
                  <a:moveTo>
                    <a:pt x="6" y="42"/>
                  </a:moveTo>
                  <a:cubicBezTo>
                    <a:pt x="6" y="55"/>
                    <a:pt x="15" y="59"/>
                    <a:pt x="26" y="59"/>
                  </a:cubicBezTo>
                  <a:cubicBezTo>
                    <a:pt x="33" y="59"/>
                    <a:pt x="43" y="55"/>
                    <a:pt x="43" y="46"/>
                  </a:cubicBezTo>
                  <a:cubicBezTo>
                    <a:pt x="43" y="39"/>
                    <a:pt x="36" y="37"/>
                    <a:pt x="30" y="35"/>
                  </a:cubicBezTo>
                  <a:cubicBezTo>
                    <a:pt x="16" y="32"/>
                    <a:pt x="16" y="32"/>
                    <a:pt x="16" y="32"/>
                  </a:cubicBezTo>
                  <a:cubicBezTo>
                    <a:pt x="9" y="30"/>
                    <a:pt x="3" y="27"/>
                    <a:pt x="3" y="17"/>
                  </a:cubicBezTo>
                  <a:cubicBezTo>
                    <a:pt x="3" y="11"/>
                    <a:pt x="6" y="0"/>
                    <a:pt x="24" y="0"/>
                  </a:cubicBezTo>
                  <a:cubicBezTo>
                    <a:pt x="36" y="0"/>
                    <a:pt x="46" y="6"/>
                    <a:pt x="46" y="19"/>
                  </a:cubicBezTo>
                  <a:cubicBezTo>
                    <a:pt x="40" y="19"/>
                    <a:pt x="40" y="19"/>
                    <a:pt x="40" y="19"/>
                  </a:cubicBezTo>
                  <a:cubicBezTo>
                    <a:pt x="40" y="10"/>
                    <a:pt x="32" y="5"/>
                    <a:pt x="24" y="5"/>
                  </a:cubicBezTo>
                  <a:cubicBezTo>
                    <a:pt x="16" y="5"/>
                    <a:pt x="8" y="8"/>
                    <a:pt x="8" y="17"/>
                  </a:cubicBezTo>
                  <a:cubicBezTo>
                    <a:pt x="8" y="23"/>
                    <a:pt x="13" y="25"/>
                    <a:pt x="18" y="26"/>
                  </a:cubicBezTo>
                  <a:cubicBezTo>
                    <a:pt x="33" y="30"/>
                    <a:pt x="33" y="30"/>
                    <a:pt x="33" y="30"/>
                  </a:cubicBezTo>
                  <a:cubicBezTo>
                    <a:pt x="41" y="32"/>
                    <a:pt x="48" y="36"/>
                    <a:pt x="48" y="46"/>
                  </a:cubicBezTo>
                  <a:cubicBezTo>
                    <a:pt x="48" y="50"/>
                    <a:pt x="47" y="64"/>
                    <a:pt x="25" y="64"/>
                  </a:cubicBezTo>
                  <a:cubicBezTo>
                    <a:pt x="11" y="64"/>
                    <a:pt x="0" y="57"/>
                    <a:pt x="1" y="42"/>
                  </a:cubicBezTo>
                  <a:lnTo>
                    <a:pt x="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3" name="Rectangle 23">
              <a:extLst>
                <a:ext uri="{FF2B5EF4-FFF2-40B4-BE49-F238E27FC236}">
                  <a16:creationId xmlns:a16="http://schemas.microsoft.com/office/drawing/2014/main" id="{A30586C5-783D-4604-8CF3-FFD35ADCEC22}"/>
                </a:ext>
              </a:extLst>
            </p:cNvPr>
            <p:cNvSpPr>
              <a:spLocks noChangeArrowheads="1"/>
            </p:cNvSpPr>
            <p:nvPr userDrawn="1"/>
          </p:nvSpPr>
          <p:spPr bwMode="auto">
            <a:xfrm>
              <a:off x="5421" y="3619"/>
              <a:ext cx="14"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4" name="Freeform 24">
              <a:extLst>
                <a:ext uri="{FF2B5EF4-FFF2-40B4-BE49-F238E27FC236}">
                  <a16:creationId xmlns:a16="http://schemas.microsoft.com/office/drawing/2014/main" id="{5DBE1403-AB1B-4A52-A78D-C98428A1ED4D}"/>
                </a:ext>
              </a:extLst>
            </p:cNvPr>
            <p:cNvSpPr>
              <a:spLocks noEditPoints="1"/>
            </p:cNvSpPr>
            <p:nvPr userDrawn="1"/>
          </p:nvSpPr>
          <p:spPr bwMode="auto">
            <a:xfrm>
              <a:off x="5466" y="3619"/>
              <a:ext cx="116" cy="148"/>
            </a:xfrm>
            <a:custGeom>
              <a:avLst/>
              <a:gdLst>
                <a:gd name="T0" fmla="*/ 0 w 49"/>
                <a:gd name="T1" fmla="*/ 0 h 62"/>
                <a:gd name="T2" fmla="*/ 21 w 49"/>
                <a:gd name="T3" fmla="*/ 0 h 62"/>
                <a:gd name="T4" fmla="*/ 49 w 49"/>
                <a:gd name="T5" fmla="*/ 31 h 62"/>
                <a:gd name="T6" fmla="*/ 21 w 49"/>
                <a:gd name="T7" fmla="*/ 62 h 62"/>
                <a:gd name="T8" fmla="*/ 0 w 49"/>
                <a:gd name="T9" fmla="*/ 62 h 62"/>
                <a:gd name="T10" fmla="*/ 0 w 49"/>
                <a:gd name="T11" fmla="*/ 0 h 62"/>
                <a:gd name="T12" fmla="*/ 5 w 49"/>
                <a:gd name="T13" fmla="*/ 57 h 62"/>
                <a:gd name="T14" fmla="*/ 18 w 49"/>
                <a:gd name="T15" fmla="*/ 57 h 62"/>
                <a:gd name="T16" fmla="*/ 43 w 49"/>
                <a:gd name="T17" fmla="*/ 31 h 62"/>
                <a:gd name="T18" fmla="*/ 18 w 49"/>
                <a:gd name="T19" fmla="*/ 5 h 62"/>
                <a:gd name="T20" fmla="*/ 5 w 49"/>
                <a:gd name="T21" fmla="*/ 5 h 62"/>
                <a:gd name="T22" fmla="*/ 5 w 49"/>
                <a:gd name="T23"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62">
                  <a:moveTo>
                    <a:pt x="0" y="0"/>
                  </a:moveTo>
                  <a:cubicBezTo>
                    <a:pt x="21" y="0"/>
                    <a:pt x="21" y="0"/>
                    <a:pt x="21" y="0"/>
                  </a:cubicBezTo>
                  <a:cubicBezTo>
                    <a:pt x="39" y="1"/>
                    <a:pt x="49" y="11"/>
                    <a:pt x="49" y="31"/>
                  </a:cubicBezTo>
                  <a:cubicBezTo>
                    <a:pt x="49" y="51"/>
                    <a:pt x="39" y="61"/>
                    <a:pt x="21" y="62"/>
                  </a:cubicBezTo>
                  <a:cubicBezTo>
                    <a:pt x="0" y="62"/>
                    <a:pt x="0" y="62"/>
                    <a:pt x="0" y="62"/>
                  </a:cubicBezTo>
                  <a:lnTo>
                    <a:pt x="0" y="0"/>
                  </a:lnTo>
                  <a:close/>
                  <a:moveTo>
                    <a:pt x="5" y="57"/>
                  </a:moveTo>
                  <a:cubicBezTo>
                    <a:pt x="18" y="57"/>
                    <a:pt x="18" y="57"/>
                    <a:pt x="18" y="57"/>
                  </a:cubicBezTo>
                  <a:cubicBezTo>
                    <a:pt x="35" y="57"/>
                    <a:pt x="43" y="49"/>
                    <a:pt x="43" y="31"/>
                  </a:cubicBezTo>
                  <a:cubicBezTo>
                    <a:pt x="43" y="13"/>
                    <a:pt x="35" y="5"/>
                    <a:pt x="18" y="5"/>
                  </a:cubicBezTo>
                  <a:cubicBezTo>
                    <a:pt x="5" y="5"/>
                    <a:pt x="5" y="5"/>
                    <a:pt x="5" y="5"/>
                  </a:cubicBezTo>
                  <a:lnTo>
                    <a:pt x="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5" name="Freeform 25">
              <a:extLst>
                <a:ext uri="{FF2B5EF4-FFF2-40B4-BE49-F238E27FC236}">
                  <a16:creationId xmlns:a16="http://schemas.microsoft.com/office/drawing/2014/main" id="{D6C85712-6C17-4752-9047-9EEFFDA6068A}"/>
                </a:ext>
              </a:extLst>
            </p:cNvPr>
            <p:cNvSpPr>
              <a:spLocks/>
            </p:cNvSpPr>
            <p:nvPr userDrawn="1"/>
          </p:nvSpPr>
          <p:spPr bwMode="auto">
            <a:xfrm>
              <a:off x="5604" y="3619"/>
              <a:ext cx="102" cy="148"/>
            </a:xfrm>
            <a:custGeom>
              <a:avLst/>
              <a:gdLst>
                <a:gd name="T0" fmla="*/ 0 w 102"/>
                <a:gd name="T1" fmla="*/ 0 h 148"/>
                <a:gd name="T2" fmla="*/ 100 w 102"/>
                <a:gd name="T3" fmla="*/ 0 h 148"/>
                <a:gd name="T4" fmla="*/ 100 w 102"/>
                <a:gd name="T5" fmla="*/ 12 h 148"/>
                <a:gd name="T6" fmla="*/ 14 w 102"/>
                <a:gd name="T7" fmla="*/ 12 h 148"/>
                <a:gd name="T8" fmla="*/ 14 w 102"/>
                <a:gd name="T9" fmla="*/ 65 h 148"/>
                <a:gd name="T10" fmla="*/ 95 w 102"/>
                <a:gd name="T11" fmla="*/ 65 h 148"/>
                <a:gd name="T12" fmla="*/ 95 w 102"/>
                <a:gd name="T13" fmla="*/ 77 h 148"/>
                <a:gd name="T14" fmla="*/ 14 w 102"/>
                <a:gd name="T15" fmla="*/ 77 h 148"/>
                <a:gd name="T16" fmla="*/ 14 w 102"/>
                <a:gd name="T17" fmla="*/ 136 h 148"/>
                <a:gd name="T18" fmla="*/ 102 w 102"/>
                <a:gd name="T19" fmla="*/ 136 h 148"/>
                <a:gd name="T20" fmla="*/ 102 w 102"/>
                <a:gd name="T21" fmla="*/ 148 h 148"/>
                <a:gd name="T22" fmla="*/ 0 w 102"/>
                <a:gd name="T23" fmla="*/ 148 h 148"/>
                <a:gd name="T24" fmla="*/ 0 w 102"/>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0"/>
                  </a:moveTo>
                  <a:lnTo>
                    <a:pt x="100" y="0"/>
                  </a:lnTo>
                  <a:lnTo>
                    <a:pt x="100" y="12"/>
                  </a:lnTo>
                  <a:lnTo>
                    <a:pt x="14" y="12"/>
                  </a:lnTo>
                  <a:lnTo>
                    <a:pt x="14" y="65"/>
                  </a:lnTo>
                  <a:lnTo>
                    <a:pt x="95" y="65"/>
                  </a:lnTo>
                  <a:lnTo>
                    <a:pt x="95" y="77"/>
                  </a:lnTo>
                  <a:lnTo>
                    <a:pt x="14" y="77"/>
                  </a:lnTo>
                  <a:lnTo>
                    <a:pt x="14" y="136"/>
                  </a:lnTo>
                  <a:lnTo>
                    <a:pt x="102" y="136"/>
                  </a:lnTo>
                  <a:lnTo>
                    <a:pt x="102"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6" name="Freeform 26">
              <a:extLst>
                <a:ext uri="{FF2B5EF4-FFF2-40B4-BE49-F238E27FC236}">
                  <a16:creationId xmlns:a16="http://schemas.microsoft.com/office/drawing/2014/main" id="{E043B83F-BD84-449B-B165-3619D37F16DC}"/>
                </a:ext>
              </a:extLst>
            </p:cNvPr>
            <p:cNvSpPr>
              <a:spLocks/>
            </p:cNvSpPr>
            <p:nvPr userDrawn="1"/>
          </p:nvSpPr>
          <p:spPr bwMode="auto">
            <a:xfrm>
              <a:off x="5725" y="3619"/>
              <a:ext cx="114" cy="148"/>
            </a:xfrm>
            <a:custGeom>
              <a:avLst/>
              <a:gdLst>
                <a:gd name="T0" fmla="*/ 0 w 114"/>
                <a:gd name="T1" fmla="*/ 0 h 148"/>
                <a:gd name="T2" fmla="*/ 14 w 114"/>
                <a:gd name="T3" fmla="*/ 0 h 148"/>
                <a:gd name="T4" fmla="*/ 100 w 114"/>
                <a:gd name="T5" fmla="*/ 124 h 148"/>
                <a:gd name="T6" fmla="*/ 100 w 114"/>
                <a:gd name="T7" fmla="*/ 124 h 148"/>
                <a:gd name="T8" fmla="*/ 100 w 114"/>
                <a:gd name="T9" fmla="*/ 0 h 148"/>
                <a:gd name="T10" fmla="*/ 114 w 114"/>
                <a:gd name="T11" fmla="*/ 0 h 148"/>
                <a:gd name="T12" fmla="*/ 114 w 114"/>
                <a:gd name="T13" fmla="*/ 148 h 148"/>
                <a:gd name="T14" fmla="*/ 97 w 114"/>
                <a:gd name="T15" fmla="*/ 148 h 148"/>
                <a:gd name="T16" fmla="*/ 14 w 114"/>
                <a:gd name="T17" fmla="*/ 24 h 148"/>
                <a:gd name="T18" fmla="*/ 14 w 114"/>
                <a:gd name="T19" fmla="*/ 24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00" y="124"/>
                  </a:lnTo>
                  <a:lnTo>
                    <a:pt x="100" y="124"/>
                  </a:lnTo>
                  <a:lnTo>
                    <a:pt x="100" y="0"/>
                  </a:lnTo>
                  <a:lnTo>
                    <a:pt x="114" y="0"/>
                  </a:lnTo>
                  <a:lnTo>
                    <a:pt x="114" y="148"/>
                  </a:lnTo>
                  <a:lnTo>
                    <a:pt x="97"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7" name="Freeform 27">
              <a:extLst>
                <a:ext uri="{FF2B5EF4-FFF2-40B4-BE49-F238E27FC236}">
                  <a16:creationId xmlns:a16="http://schemas.microsoft.com/office/drawing/2014/main" id="{8F44FEA3-8BBD-4E1B-A787-A29B9747A999}"/>
                </a:ext>
              </a:extLst>
            </p:cNvPr>
            <p:cNvSpPr>
              <a:spLocks/>
            </p:cNvSpPr>
            <p:nvPr userDrawn="1"/>
          </p:nvSpPr>
          <p:spPr bwMode="auto">
            <a:xfrm>
              <a:off x="5851" y="3619"/>
              <a:ext cx="116" cy="148"/>
            </a:xfrm>
            <a:custGeom>
              <a:avLst/>
              <a:gdLst>
                <a:gd name="T0" fmla="*/ 0 w 116"/>
                <a:gd name="T1" fmla="*/ 0 h 148"/>
                <a:gd name="T2" fmla="*/ 116 w 116"/>
                <a:gd name="T3" fmla="*/ 0 h 148"/>
                <a:gd name="T4" fmla="*/ 116 w 116"/>
                <a:gd name="T5" fmla="*/ 12 h 148"/>
                <a:gd name="T6" fmla="*/ 66 w 116"/>
                <a:gd name="T7" fmla="*/ 12 h 148"/>
                <a:gd name="T8" fmla="*/ 66 w 116"/>
                <a:gd name="T9" fmla="*/ 148 h 148"/>
                <a:gd name="T10" fmla="*/ 52 w 116"/>
                <a:gd name="T11" fmla="*/ 148 h 148"/>
                <a:gd name="T12" fmla="*/ 52 w 116"/>
                <a:gd name="T13" fmla="*/ 12 h 148"/>
                <a:gd name="T14" fmla="*/ 0 w 116"/>
                <a:gd name="T15" fmla="*/ 12 h 148"/>
                <a:gd name="T16" fmla="*/ 0 w 116"/>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8">
                  <a:moveTo>
                    <a:pt x="0" y="0"/>
                  </a:moveTo>
                  <a:lnTo>
                    <a:pt x="116" y="0"/>
                  </a:lnTo>
                  <a:lnTo>
                    <a:pt x="116" y="12"/>
                  </a:lnTo>
                  <a:lnTo>
                    <a:pt x="66" y="12"/>
                  </a:lnTo>
                  <a:lnTo>
                    <a:pt x="66" y="148"/>
                  </a:lnTo>
                  <a:lnTo>
                    <a:pt x="52" y="148"/>
                  </a:lnTo>
                  <a:lnTo>
                    <a:pt x="52"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8" name="Freeform 28">
              <a:extLst>
                <a:ext uri="{FF2B5EF4-FFF2-40B4-BE49-F238E27FC236}">
                  <a16:creationId xmlns:a16="http://schemas.microsoft.com/office/drawing/2014/main" id="{C1BAF928-C017-49E2-A18F-42B716D84087}"/>
                </a:ext>
              </a:extLst>
            </p:cNvPr>
            <p:cNvSpPr>
              <a:spLocks/>
            </p:cNvSpPr>
            <p:nvPr userDrawn="1"/>
          </p:nvSpPr>
          <p:spPr bwMode="auto">
            <a:xfrm>
              <a:off x="6036" y="3619"/>
              <a:ext cx="140" cy="148"/>
            </a:xfrm>
            <a:custGeom>
              <a:avLst/>
              <a:gdLst>
                <a:gd name="T0" fmla="*/ 0 w 140"/>
                <a:gd name="T1" fmla="*/ 0 h 148"/>
                <a:gd name="T2" fmla="*/ 21 w 140"/>
                <a:gd name="T3" fmla="*/ 0 h 148"/>
                <a:gd name="T4" fmla="*/ 71 w 140"/>
                <a:gd name="T5" fmla="*/ 129 h 148"/>
                <a:gd name="T6" fmla="*/ 121 w 140"/>
                <a:gd name="T7" fmla="*/ 0 h 148"/>
                <a:gd name="T8" fmla="*/ 140 w 140"/>
                <a:gd name="T9" fmla="*/ 0 h 148"/>
                <a:gd name="T10" fmla="*/ 140 w 140"/>
                <a:gd name="T11" fmla="*/ 148 h 148"/>
                <a:gd name="T12" fmla="*/ 128 w 140"/>
                <a:gd name="T13" fmla="*/ 148 h 148"/>
                <a:gd name="T14" fmla="*/ 128 w 140"/>
                <a:gd name="T15" fmla="*/ 19 h 148"/>
                <a:gd name="T16" fmla="*/ 126 w 140"/>
                <a:gd name="T17" fmla="*/ 19 h 148"/>
                <a:gd name="T18" fmla="*/ 78 w 140"/>
                <a:gd name="T19" fmla="*/ 148 h 148"/>
                <a:gd name="T20" fmla="*/ 64 w 140"/>
                <a:gd name="T21" fmla="*/ 148 h 148"/>
                <a:gd name="T22" fmla="*/ 14 w 140"/>
                <a:gd name="T23" fmla="*/ 19 h 148"/>
                <a:gd name="T24" fmla="*/ 14 w 140"/>
                <a:gd name="T25" fmla="*/ 19 h 148"/>
                <a:gd name="T26" fmla="*/ 14 w 140"/>
                <a:gd name="T27" fmla="*/ 148 h 148"/>
                <a:gd name="T28" fmla="*/ 0 w 140"/>
                <a:gd name="T29" fmla="*/ 148 h 148"/>
                <a:gd name="T30" fmla="*/ 0 w 140"/>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48">
                  <a:moveTo>
                    <a:pt x="0" y="0"/>
                  </a:moveTo>
                  <a:lnTo>
                    <a:pt x="21" y="0"/>
                  </a:lnTo>
                  <a:lnTo>
                    <a:pt x="71" y="129"/>
                  </a:lnTo>
                  <a:lnTo>
                    <a:pt x="121" y="0"/>
                  </a:lnTo>
                  <a:lnTo>
                    <a:pt x="140" y="0"/>
                  </a:lnTo>
                  <a:lnTo>
                    <a:pt x="140" y="148"/>
                  </a:lnTo>
                  <a:lnTo>
                    <a:pt x="128" y="148"/>
                  </a:lnTo>
                  <a:lnTo>
                    <a:pt x="128" y="19"/>
                  </a:lnTo>
                  <a:lnTo>
                    <a:pt x="126" y="19"/>
                  </a:lnTo>
                  <a:lnTo>
                    <a:pt x="78" y="148"/>
                  </a:lnTo>
                  <a:lnTo>
                    <a:pt x="64" y="148"/>
                  </a:lnTo>
                  <a:lnTo>
                    <a:pt x="14" y="19"/>
                  </a:lnTo>
                  <a:lnTo>
                    <a:pt x="14" y="19"/>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39" name="Freeform 29">
              <a:extLst>
                <a:ext uri="{FF2B5EF4-FFF2-40B4-BE49-F238E27FC236}">
                  <a16:creationId xmlns:a16="http://schemas.microsoft.com/office/drawing/2014/main" id="{983DF2BA-BC87-498F-89A2-C991194856E1}"/>
                </a:ext>
              </a:extLst>
            </p:cNvPr>
            <p:cNvSpPr>
              <a:spLocks noEditPoints="1"/>
            </p:cNvSpPr>
            <p:nvPr userDrawn="1"/>
          </p:nvSpPr>
          <p:spPr bwMode="auto">
            <a:xfrm>
              <a:off x="6190" y="3619"/>
              <a:ext cx="131" cy="148"/>
            </a:xfrm>
            <a:custGeom>
              <a:avLst/>
              <a:gdLst>
                <a:gd name="T0" fmla="*/ 57 w 131"/>
                <a:gd name="T1" fmla="*/ 0 h 148"/>
                <a:gd name="T2" fmla="*/ 74 w 131"/>
                <a:gd name="T3" fmla="*/ 0 h 148"/>
                <a:gd name="T4" fmla="*/ 131 w 131"/>
                <a:gd name="T5" fmla="*/ 148 h 148"/>
                <a:gd name="T6" fmla="*/ 117 w 131"/>
                <a:gd name="T7" fmla="*/ 148 h 148"/>
                <a:gd name="T8" fmla="*/ 98 w 131"/>
                <a:gd name="T9" fmla="*/ 100 h 148"/>
                <a:gd name="T10" fmla="*/ 31 w 131"/>
                <a:gd name="T11" fmla="*/ 100 h 148"/>
                <a:gd name="T12" fmla="*/ 15 w 131"/>
                <a:gd name="T13" fmla="*/ 148 h 148"/>
                <a:gd name="T14" fmla="*/ 0 w 131"/>
                <a:gd name="T15" fmla="*/ 148 h 148"/>
                <a:gd name="T16" fmla="*/ 57 w 131"/>
                <a:gd name="T17" fmla="*/ 0 h 148"/>
                <a:gd name="T18" fmla="*/ 36 w 131"/>
                <a:gd name="T19" fmla="*/ 89 h 148"/>
                <a:gd name="T20" fmla="*/ 93 w 131"/>
                <a:gd name="T21" fmla="*/ 89 h 148"/>
                <a:gd name="T22" fmla="*/ 64 w 131"/>
                <a:gd name="T23" fmla="*/ 15 h 148"/>
                <a:gd name="T24" fmla="*/ 36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57" y="0"/>
                  </a:moveTo>
                  <a:lnTo>
                    <a:pt x="74" y="0"/>
                  </a:lnTo>
                  <a:lnTo>
                    <a:pt x="131" y="148"/>
                  </a:lnTo>
                  <a:lnTo>
                    <a:pt x="117" y="148"/>
                  </a:lnTo>
                  <a:lnTo>
                    <a:pt x="98" y="100"/>
                  </a:lnTo>
                  <a:lnTo>
                    <a:pt x="31" y="100"/>
                  </a:lnTo>
                  <a:lnTo>
                    <a:pt x="15" y="148"/>
                  </a:lnTo>
                  <a:lnTo>
                    <a:pt x="0" y="148"/>
                  </a:lnTo>
                  <a:lnTo>
                    <a:pt x="57" y="0"/>
                  </a:lnTo>
                  <a:close/>
                  <a:moveTo>
                    <a:pt x="36" y="89"/>
                  </a:moveTo>
                  <a:lnTo>
                    <a:pt x="93" y="89"/>
                  </a:lnTo>
                  <a:lnTo>
                    <a:pt x="64" y="15"/>
                  </a:lnTo>
                  <a:lnTo>
                    <a:pt x="36"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0" name="Freeform 30">
              <a:extLst>
                <a:ext uri="{FF2B5EF4-FFF2-40B4-BE49-F238E27FC236}">
                  <a16:creationId xmlns:a16="http://schemas.microsoft.com/office/drawing/2014/main" id="{5BC07844-C7D7-439C-9863-DE31B1F7C8F7}"/>
                </a:ext>
              </a:extLst>
            </p:cNvPr>
            <p:cNvSpPr>
              <a:spLocks/>
            </p:cNvSpPr>
            <p:nvPr userDrawn="1"/>
          </p:nvSpPr>
          <p:spPr bwMode="auto">
            <a:xfrm>
              <a:off x="6304" y="3619"/>
              <a:ext cx="114" cy="148"/>
            </a:xfrm>
            <a:custGeom>
              <a:avLst/>
              <a:gdLst>
                <a:gd name="T0" fmla="*/ 0 w 114"/>
                <a:gd name="T1" fmla="*/ 0 h 148"/>
                <a:gd name="T2" fmla="*/ 114 w 114"/>
                <a:gd name="T3" fmla="*/ 0 h 148"/>
                <a:gd name="T4" fmla="*/ 114 w 114"/>
                <a:gd name="T5" fmla="*/ 12 h 148"/>
                <a:gd name="T6" fmla="*/ 64 w 114"/>
                <a:gd name="T7" fmla="*/ 12 h 148"/>
                <a:gd name="T8" fmla="*/ 64 w 114"/>
                <a:gd name="T9" fmla="*/ 148 h 148"/>
                <a:gd name="T10" fmla="*/ 50 w 114"/>
                <a:gd name="T11" fmla="*/ 148 h 148"/>
                <a:gd name="T12" fmla="*/ 50 w 114"/>
                <a:gd name="T13" fmla="*/ 12 h 148"/>
                <a:gd name="T14" fmla="*/ 0 w 114"/>
                <a:gd name="T15" fmla="*/ 12 h 148"/>
                <a:gd name="T16" fmla="*/ 0 w 114"/>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48">
                  <a:moveTo>
                    <a:pt x="0" y="0"/>
                  </a:moveTo>
                  <a:lnTo>
                    <a:pt x="114" y="0"/>
                  </a:lnTo>
                  <a:lnTo>
                    <a:pt x="114" y="12"/>
                  </a:lnTo>
                  <a:lnTo>
                    <a:pt x="64" y="12"/>
                  </a:lnTo>
                  <a:lnTo>
                    <a:pt x="64" y="148"/>
                  </a:lnTo>
                  <a:lnTo>
                    <a:pt x="50" y="148"/>
                  </a:lnTo>
                  <a:lnTo>
                    <a:pt x="50" y="12"/>
                  </a:lnTo>
                  <a:lnTo>
                    <a:pt x="0"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1" name="Freeform 31">
              <a:extLst>
                <a:ext uri="{FF2B5EF4-FFF2-40B4-BE49-F238E27FC236}">
                  <a16:creationId xmlns:a16="http://schemas.microsoft.com/office/drawing/2014/main" id="{0BF7B325-9233-4475-B01A-2EC46EDE23DF}"/>
                </a:ext>
              </a:extLst>
            </p:cNvPr>
            <p:cNvSpPr>
              <a:spLocks/>
            </p:cNvSpPr>
            <p:nvPr userDrawn="1"/>
          </p:nvSpPr>
          <p:spPr bwMode="auto">
            <a:xfrm>
              <a:off x="6425" y="3617"/>
              <a:ext cx="129" cy="153"/>
            </a:xfrm>
            <a:custGeom>
              <a:avLst/>
              <a:gdLst>
                <a:gd name="T0" fmla="*/ 48 w 54"/>
                <a:gd name="T1" fmla="*/ 20 h 64"/>
                <a:gd name="T2" fmla="*/ 29 w 54"/>
                <a:gd name="T3" fmla="*/ 5 h 64"/>
                <a:gd name="T4" fmla="*/ 6 w 54"/>
                <a:gd name="T5" fmla="*/ 32 h 64"/>
                <a:gd name="T6" fmla="*/ 29 w 54"/>
                <a:gd name="T7" fmla="*/ 59 h 64"/>
                <a:gd name="T8" fmla="*/ 49 w 54"/>
                <a:gd name="T9" fmla="*/ 39 h 64"/>
                <a:gd name="T10" fmla="*/ 54 w 54"/>
                <a:gd name="T11" fmla="*/ 39 h 64"/>
                <a:gd name="T12" fmla="*/ 29 w 54"/>
                <a:gd name="T13" fmla="*/ 64 h 64"/>
                <a:gd name="T14" fmla="*/ 0 w 54"/>
                <a:gd name="T15" fmla="*/ 32 h 64"/>
                <a:gd name="T16" fmla="*/ 29 w 54"/>
                <a:gd name="T17" fmla="*/ 0 h 64"/>
                <a:gd name="T18" fmla="*/ 54 w 54"/>
                <a:gd name="T19" fmla="*/ 20 h 64"/>
                <a:gd name="T20" fmla="*/ 48 w 54"/>
                <a:gd name="T21"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4">
                  <a:moveTo>
                    <a:pt x="48" y="20"/>
                  </a:moveTo>
                  <a:cubicBezTo>
                    <a:pt x="46" y="10"/>
                    <a:pt x="38" y="5"/>
                    <a:pt x="29" y="5"/>
                  </a:cubicBezTo>
                  <a:cubicBezTo>
                    <a:pt x="13" y="5"/>
                    <a:pt x="6" y="18"/>
                    <a:pt x="6" y="32"/>
                  </a:cubicBezTo>
                  <a:cubicBezTo>
                    <a:pt x="6" y="45"/>
                    <a:pt x="13" y="59"/>
                    <a:pt x="29" y="59"/>
                  </a:cubicBezTo>
                  <a:cubicBezTo>
                    <a:pt x="40" y="59"/>
                    <a:pt x="48" y="50"/>
                    <a:pt x="49" y="39"/>
                  </a:cubicBezTo>
                  <a:cubicBezTo>
                    <a:pt x="54" y="39"/>
                    <a:pt x="54" y="39"/>
                    <a:pt x="54" y="39"/>
                  </a:cubicBezTo>
                  <a:cubicBezTo>
                    <a:pt x="53" y="54"/>
                    <a:pt x="43" y="64"/>
                    <a:pt x="29" y="64"/>
                  </a:cubicBezTo>
                  <a:cubicBezTo>
                    <a:pt x="10" y="64"/>
                    <a:pt x="0" y="49"/>
                    <a:pt x="0" y="32"/>
                  </a:cubicBezTo>
                  <a:cubicBezTo>
                    <a:pt x="0" y="15"/>
                    <a:pt x="10" y="0"/>
                    <a:pt x="29" y="0"/>
                  </a:cubicBezTo>
                  <a:cubicBezTo>
                    <a:pt x="41" y="0"/>
                    <a:pt x="52" y="7"/>
                    <a:pt x="54" y="20"/>
                  </a:cubicBezTo>
                  <a:lnTo>
                    <a:pt x="4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2" name="Freeform 32">
              <a:extLst>
                <a:ext uri="{FF2B5EF4-FFF2-40B4-BE49-F238E27FC236}">
                  <a16:creationId xmlns:a16="http://schemas.microsoft.com/office/drawing/2014/main" id="{9E728306-B4C7-4FE4-BDFF-90D9D014E7A0}"/>
                </a:ext>
              </a:extLst>
            </p:cNvPr>
            <p:cNvSpPr>
              <a:spLocks/>
            </p:cNvSpPr>
            <p:nvPr userDrawn="1"/>
          </p:nvSpPr>
          <p:spPr bwMode="auto">
            <a:xfrm>
              <a:off x="6575" y="3619"/>
              <a:ext cx="114" cy="148"/>
            </a:xfrm>
            <a:custGeom>
              <a:avLst/>
              <a:gdLst>
                <a:gd name="T0" fmla="*/ 0 w 114"/>
                <a:gd name="T1" fmla="*/ 0 h 148"/>
                <a:gd name="T2" fmla="*/ 14 w 114"/>
                <a:gd name="T3" fmla="*/ 0 h 148"/>
                <a:gd name="T4" fmla="*/ 14 w 114"/>
                <a:gd name="T5" fmla="*/ 65 h 148"/>
                <a:gd name="T6" fmla="*/ 100 w 114"/>
                <a:gd name="T7" fmla="*/ 65 h 148"/>
                <a:gd name="T8" fmla="*/ 100 w 114"/>
                <a:gd name="T9" fmla="*/ 0 h 148"/>
                <a:gd name="T10" fmla="*/ 114 w 114"/>
                <a:gd name="T11" fmla="*/ 0 h 148"/>
                <a:gd name="T12" fmla="*/ 114 w 114"/>
                <a:gd name="T13" fmla="*/ 148 h 148"/>
                <a:gd name="T14" fmla="*/ 100 w 114"/>
                <a:gd name="T15" fmla="*/ 148 h 148"/>
                <a:gd name="T16" fmla="*/ 100 w 114"/>
                <a:gd name="T17" fmla="*/ 77 h 148"/>
                <a:gd name="T18" fmla="*/ 14 w 114"/>
                <a:gd name="T19" fmla="*/ 77 h 148"/>
                <a:gd name="T20" fmla="*/ 14 w 114"/>
                <a:gd name="T21" fmla="*/ 148 h 148"/>
                <a:gd name="T22" fmla="*/ 0 w 114"/>
                <a:gd name="T23" fmla="*/ 148 h 148"/>
                <a:gd name="T24" fmla="*/ 0 w 11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8">
                  <a:moveTo>
                    <a:pt x="0" y="0"/>
                  </a:moveTo>
                  <a:lnTo>
                    <a:pt x="14" y="0"/>
                  </a:lnTo>
                  <a:lnTo>
                    <a:pt x="14" y="65"/>
                  </a:lnTo>
                  <a:lnTo>
                    <a:pt x="100" y="65"/>
                  </a:lnTo>
                  <a:lnTo>
                    <a:pt x="100" y="0"/>
                  </a:lnTo>
                  <a:lnTo>
                    <a:pt x="114" y="0"/>
                  </a:lnTo>
                  <a:lnTo>
                    <a:pt x="114" y="148"/>
                  </a:lnTo>
                  <a:lnTo>
                    <a:pt x="100" y="148"/>
                  </a:lnTo>
                  <a:lnTo>
                    <a:pt x="100" y="77"/>
                  </a:lnTo>
                  <a:lnTo>
                    <a:pt x="14" y="77"/>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3" name="Rectangle 33">
              <a:extLst>
                <a:ext uri="{FF2B5EF4-FFF2-40B4-BE49-F238E27FC236}">
                  <a16:creationId xmlns:a16="http://schemas.microsoft.com/office/drawing/2014/main" id="{8FF6C214-3BD3-4F61-9B62-6115E5943EBF}"/>
                </a:ext>
              </a:extLst>
            </p:cNvPr>
            <p:cNvSpPr>
              <a:spLocks noChangeArrowheads="1"/>
            </p:cNvSpPr>
            <p:nvPr userDrawn="1"/>
          </p:nvSpPr>
          <p:spPr bwMode="auto">
            <a:xfrm>
              <a:off x="6720" y="3619"/>
              <a:ext cx="14"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4" name="Freeform 34">
              <a:extLst>
                <a:ext uri="{FF2B5EF4-FFF2-40B4-BE49-F238E27FC236}">
                  <a16:creationId xmlns:a16="http://schemas.microsoft.com/office/drawing/2014/main" id="{F478B120-66DD-4BE2-9CC8-DE8496616730}"/>
                </a:ext>
              </a:extLst>
            </p:cNvPr>
            <p:cNvSpPr>
              <a:spLocks/>
            </p:cNvSpPr>
            <p:nvPr userDrawn="1"/>
          </p:nvSpPr>
          <p:spPr bwMode="auto">
            <a:xfrm>
              <a:off x="6763" y="3619"/>
              <a:ext cx="116" cy="148"/>
            </a:xfrm>
            <a:custGeom>
              <a:avLst/>
              <a:gdLst>
                <a:gd name="T0" fmla="*/ 0 w 116"/>
                <a:gd name="T1" fmla="*/ 0 h 148"/>
                <a:gd name="T2" fmla="*/ 16 w 116"/>
                <a:gd name="T3" fmla="*/ 0 h 148"/>
                <a:gd name="T4" fmla="*/ 102 w 116"/>
                <a:gd name="T5" fmla="*/ 124 h 148"/>
                <a:gd name="T6" fmla="*/ 102 w 116"/>
                <a:gd name="T7" fmla="*/ 124 h 148"/>
                <a:gd name="T8" fmla="*/ 102 w 116"/>
                <a:gd name="T9" fmla="*/ 0 h 148"/>
                <a:gd name="T10" fmla="*/ 116 w 116"/>
                <a:gd name="T11" fmla="*/ 0 h 148"/>
                <a:gd name="T12" fmla="*/ 116 w 116"/>
                <a:gd name="T13" fmla="*/ 148 h 148"/>
                <a:gd name="T14" fmla="*/ 99 w 116"/>
                <a:gd name="T15" fmla="*/ 148 h 148"/>
                <a:gd name="T16" fmla="*/ 14 w 116"/>
                <a:gd name="T17" fmla="*/ 24 h 148"/>
                <a:gd name="T18" fmla="*/ 14 w 116"/>
                <a:gd name="T19" fmla="*/ 24 h 148"/>
                <a:gd name="T20" fmla="*/ 14 w 116"/>
                <a:gd name="T21" fmla="*/ 148 h 148"/>
                <a:gd name="T22" fmla="*/ 0 w 116"/>
                <a:gd name="T23" fmla="*/ 148 h 148"/>
                <a:gd name="T24" fmla="*/ 0 w 116"/>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8">
                  <a:moveTo>
                    <a:pt x="0" y="0"/>
                  </a:moveTo>
                  <a:lnTo>
                    <a:pt x="16" y="0"/>
                  </a:lnTo>
                  <a:lnTo>
                    <a:pt x="102" y="124"/>
                  </a:lnTo>
                  <a:lnTo>
                    <a:pt x="102" y="124"/>
                  </a:lnTo>
                  <a:lnTo>
                    <a:pt x="102" y="0"/>
                  </a:lnTo>
                  <a:lnTo>
                    <a:pt x="116" y="0"/>
                  </a:lnTo>
                  <a:lnTo>
                    <a:pt x="116" y="148"/>
                  </a:lnTo>
                  <a:lnTo>
                    <a:pt x="99" y="148"/>
                  </a:lnTo>
                  <a:lnTo>
                    <a:pt x="14" y="24"/>
                  </a:lnTo>
                  <a:lnTo>
                    <a:pt x="14" y="24"/>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5" name="Freeform 35">
              <a:extLst>
                <a:ext uri="{FF2B5EF4-FFF2-40B4-BE49-F238E27FC236}">
                  <a16:creationId xmlns:a16="http://schemas.microsoft.com/office/drawing/2014/main" id="{C0E325B6-7768-48B0-91B5-9E3A63382407}"/>
                </a:ext>
              </a:extLst>
            </p:cNvPr>
            <p:cNvSpPr>
              <a:spLocks/>
            </p:cNvSpPr>
            <p:nvPr userDrawn="1"/>
          </p:nvSpPr>
          <p:spPr bwMode="auto">
            <a:xfrm>
              <a:off x="6905" y="3617"/>
              <a:ext cx="131" cy="153"/>
            </a:xfrm>
            <a:custGeom>
              <a:avLst/>
              <a:gdLst>
                <a:gd name="T0" fmla="*/ 55 w 55"/>
                <a:gd name="T1" fmla="*/ 63 h 64"/>
                <a:gd name="T2" fmla="*/ 50 w 55"/>
                <a:gd name="T3" fmla="*/ 63 h 64"/>
                <a:gd name="T4" fmla="*/ 50 w 55"/>
                <a:gd name="T5" fmla="*/ 51 h 64"/>
                <a:gd name="T6" fmla="*/ 50 w 55"/>
                <a:gd name="T7" fmla="*/ 51 h 64"/>
                <a:gd name="T8" fmla="*/ 28 w 55"/>
                <a:gd name="T9" fmla="*/ 64 h 64"/>
                <a:gd name="T10" fmla="*/ 0 w 55"/>
                <a:gd name="T11" fmla="*/ 32 h 64"/>
                <a:gd name="T12" fmla="*/ 28 w 55"/>
                <a:gd name="T13" fmla="*/ 0 h 64"/>
                <a:gd name="T14" fmla="*/ 54 w 55"/>
                <a:gd name="T15" fmla="*/ 20 h 64"/>
                <a:gd name="T16" fmla="*/ 48 w 55"/>
                <a:gd name="T17" fmla="*/ 20 h 64"/>
                <a:gd name="T18" fmla="*/ 28 w 55"/>
                <a:gd name="T19" fmla="*/ 5 h 64"/>
                <a:gd name="T20" fmla="*/ 5 w 55"/>
                <a:gd name="T21" fmla="*/ 32 h 64"/>
                <a:gd name="T22" fmla="*/ 28 w 55"/>
                <a:gd name="T23" fmla="*/ 59 h 64"/>
                <a:gd name="T24" fmla="*/ 50 w 55"/>
                <a:gd name="T25" fmla="*/ 36 h 64"/>
                <a:gd name="T26" fmla="*/ 29 w 55"/>
                <a:gd name="T27" fmla="*/ 36 h 64"/>
                <a:gd name="T28" fmla="*/ 29 w 55"/>
                <a:gd name="T29" fmla="*/ 31 h 64"/>
                <a:gd name="T30" fmla="*/ 55 w 55"/>
                <a:gd name="T31" fmla="*/ 31 h 64"/>
                <a:gd name="T32" fmla="*/ 55 w 55"/>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4">
                  <a:moveTo>
                    <a:pt x="55" y="63"/>
                  </a:moveTo>
                  <a:cubicBezTo>
                    <a:pt x="50" y="63"/>
                    <a:pt x="50" y="63"/>
                    <a:pt x="50" y="63"/>
                  </a:cubicBezTo>
                  <a:cubicBezTo>
                    <a:pt x="50" y="51"/>
                    <a:pt x="50" y="51"/>
                    <a:pt x="50" y="51"/>
                  </a:cubicBezTo>
                  <a:cubicBezTo>
                    <a:pt x="50" y="51"/>
                    <a:pt x="50" y="51"/>
                    <a:pt x="50" y="51"/>
                  </a:cubicBezTo>
                  <a:cubicBezTo>
                    <a:pt x="45" y="60"/>
                    <a:pt x="37" y="64"/>
                    <a:pt x="28" y="64"/>
                  </a:cubicBezTo>
                  <a:cubicBezTo>
                    <a:pt x="9" y="64"/>
                    <a:pt x="0" y="49"/>
                    <a:pt x="0" y="32"/>
                  </a:cubicBezTo>
                  <a:cubicBezTo>
                    <a:pt x="0" y="15"/>
                    <a:pt x="9" y="0"/>
                    <a:pt x="28" y="0"/>
                  </a:cubicBezTo>
                  <a:cubicBezTo>
                    <a:pt x="41" y="0"/>
                    <a:pt x="52" y="7"/>
                    <a:pt x="54" y="20"/>
                  </a:cubicBezTo>
                  <a:cubicBezTo>
                    <a:pt x="48" y="20"/>
                    <a:pt x="48" y="20"/>
                    <a:pt x="48" y="20"/>
                  </a:cubicBezTo>
                  <a:cubicBezTo>
                    <a:pt x="47" y="13"/>
                    <a:pt x="40" y="5"/>
                    <a:pt x="28" y="5"/>
                  </a:cubicBezTo>
                  <a:cubicBezTo>
                    <a:pt x="12" y="5"/>
                    <a:pt x="5" y="18"/>
                    <a:pt x="5" y="32"/>
                  </a:cubicBezTo>
                  <a:cubicBezTo>
                    <a:pt x="5" y="45"/>
                    <a:pt x="12" y="59"/>
                    <a:pt x="28" y="59"/>
                  </a:cubicBezTo>
                  <a:cubicBezTo>
                    <a:pt x="42" y="59"/>
                    <a:pt x="50" y="49"/>
                    <a:pt x="50" y="36"/>
                  </a:cubicBezTo>
                  <a:cubicBezTo>
                    <a:pt x="29" y="36"/>
                    <a:pt x="29" y="36"/>
                    <a:pt x="29" y="36"/>
                  </a:cubicBezTo>
                  <a:cubicBezTo>
                    <a:pt x="29" y="31"/>
                    <a:pt x="29" y="31"/>
                    <a:pt x="29" y="31"/>
                  </a:cubicBezTo>
                  <a:cubicBezTo>
                    <a:pt x="55" y="31"/>
                    <a:pt x="55" y="31"/>
                    <a:pt x="55" y="31"/>
                  </a:cubicBezTo>
                  <a:lnTo>
                    <a:pt x="5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6" name="Freeform 36">
              <a:extLst>
                <a:ext uri="{FF2B5EF4-FFF2-40B4-BE49-F238E27FC236}">
                  <a16:creationId xmlns:a16="http://schemas.microsoft.com/office/drawing/2014/main" id="{FE66041E-839B-437D-970D-D917CBDEE153}"/>
                </a:ext>
              </a:extLst>
            </p:cNvPr>
            <p:cNvSpPr>
              <a:spLocks noEditPoints="1"/>
            </p:cNvSpPr>
            <p:nvPr userDrawn="1"/>
          </p:nvSpPr>
          <p:spPr bwMode="auto">
            <a:xfrm>
              <a:off x="7121" y="3619"/>
              <a:ext cx="109" cy="148"/>
            </a:xfrm>
            <a:custGeom>
              <a:avLst/>
              <a:gdLst>
                <a:gd name="T0" fmla="*/ 0 w 46"/>
                <a:gd name="T1" fmla="*/ 0 h 62"/>
                <a:gd name="T2" fmla="*/ 27 w 46"/>
                <a:gd name="T3" fmla="*/ 0 h 62"/>
                <a:gd name="T4" fmla="*/ 46 w 46"/>
                <a:gd name="T5" fmla="*/ 18 h 62"/>
                <a:gd name="T6" fmla="*/ 27 w 46"/>
                <a:gd name="T7" fmla="*/ 35 h 62"/>
                <a:gd name="T8" fmla="*/ 6 w 46"/>
                <a:gd name="T9" fmla="*/ 35 h 62"/>
                <a:gd name="T10" fmla="*/ 6 w 46"/>
                <a:gd name="T11" fmla="*/ 62 h 62"/>
                <a:gd name="T12" fmla="*/ 0 w 46"/>
                <a:gd name="T13" fmla="*/ 62 h 62"/>
                <a:gd name="T14" fmla="*/ 0 w 46"/>
                <a:gd name="T15" fmla="*/ 0 h 62"/>
                <a:gd name="T16" fmla="*/ 6 w 46"/>
                <a:gd name="T17" fmla="*/ 30 h 62"/>
                <a:gd name="T18" fmla="*/ 26 w 46"/>
                <a:gd name="T19" fmla="*/ 30 h 62"/>
                <a:gd name="T20" fmla="*/ 40 w 46"/>
                <a:gd name="T21" fmla="*/ 18 h 62"/>
                <a:gd name="T22" fmla="*/ 26 w 46"/>
                <a:gd name="T23" fmla="*/ 5 h 62"/>
                <a:gd name="T24" fmla="*/ 6 w 46"/>
                <a:gd name="T25" fmla="*/ 5 h 62"/>
                <a:gd name="T26" fmla="*/ 6 w 46"/>
                <a:gd name="T2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2">
                  <a:moveTo>
                    <a:pt x="0" y="0"/>
                  </a:moveTo>
                  <a:cubicBezTo>
                    <a:pt x="27" y="0"/>
                    <a:pt x="27" y="0"/>
                    <a:pt x="27" y="0"/>
                  </a:cubicBezTo>
                  <a:cubicBezTo>
                    <a:pt x="38" y="0"/>
                    <a:pt x="46" y="7"/>
                    <a:pt x="46" y="18"/>
                  </a:cubicBezTo>
                  <a:cubicBezTo>
                    <a:pt x="46" y="29"/>
                    <a:pt x="38" y="35"/>
                    <a:pt x="27" y="35"/>
                  </a:cubicBezTo>
                  <a:cubicBezTo>
                    <a:pt x="6" y="35"/>
                    <a:pt x="6" y="35"/>
                    <a:pt x="6" y="35"/>
                  </a:cubicBezTo>
                  <a:cubicBezTo>
                    <a:pt x="6" y="62"/>
                    <a:pt x="6" y="62"/>
                    <a:pt x="6" y="62"/>
                  </a:cubicBezTo>
                  <a:cubicBezTo>
                    <a:pt x="0" y="62"/>
                    <a:pt x="0" y="62"/>
                    <a:pt x="0" y="62"/>
                  </a:cubicBezTo>
                  <a:lnTo>
                    <a:pt x="0" y="0"/>
                  </a:lnTo>
                  <a:close/>
                  <a:moveTo>
                    <a:pt x="6" y="30"/>
                  </a:moveTo>
                  <a:cubicBezTo>
                    <a:pt x="26" y="30"/>
                    <a:pt x="26" y="30"/>
                    <a:pt x="26" y="30"/>
                  </a:cubicBezTo>
                  <a:cubicBezTo>
                    <a:pt x="34" y="30"/>
                    <a:pt x="40" y="26"/>
                    <a:pt x="40" y="18"/>
                  </a:cubicBezTo>
                  <a:cubicBezTo>
                    <a:pt x="40" y="9"/>
                    <a:pt x="34" y="5"/>
                    <a:pt x="26" y="5"/>
                  </a:cubicBezTo>
                  <a:cubicBezTo>
                    <a:pt x="6" y="5"/>
                    <a:pt x="6" y="5"/>
                    <a:pt x="6" y="5"/>
                  </a:cubicBezTo>
                  <a:lnTo>
                    <a:pt x="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7" name="Freeform 37">
              <a:extLst>
                <a:ext uri="{FF2B5EF4-FFF2-40B4-BE49-F238E27FC236}">
                  <a16:creationId xmlns:a16="http://schemas.microsoft.com/office/drawing/2014/main" id="{DE97CB84-1DDA-4D4B-819C-E6753436EED6}"/>
                </a:ext>
              </a:extLst>
            </p:cNvPr>
            <p:cNvSpPr>
              <a:spLocks noEditPoints="1"/>
            </p:cNvSpPr>
            <p:nvPr userDrawn="1"/>
          </p:nvSpPr>
          <p:spPr bwMode="auto">
            <a:xfrm>
              <a:off x="7249" y="3619"/>
              <a:ext cx="114" cy="148"/>
            </a:xfrm>
            <a:custGeom>
              <a:avLst/>
              <a:gdLst>
                <a:gd name="T0" fmla="*/ 0 w 48"/>
                <a:gd name="T1" fmla="*/ 0 h 62"/>
                <a:gd name="T2" fmla="*/ 28 w 48"/>
                <a:gd name="T3" fmla="*/ 0 h 62"/>
                <a:gd name="T4" fmla="*/ 47 w 48"/>
                <a:gd name="T5" fmla="*/ 16 h 62"/>
                <a:gd name="T6" fmla="*/ 35 w 48"/>
                <a:gd name="T7" fmla="*/ 32 h 62"/>
                <a:gd name="T8" fmla="*/ 35 w 48"/>
                <a:gd name="T9" fmla="*/ 32 h 62"/>
                <a:gd name="T10" fmla="*/ 46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8 w 48"/>
                <a:gd name="T31" fmla="*/ 29 h 62"/>
                <a:gd name="T32" fmla="*/ 41 w 48"/>
                <a:gd name="T33" fmla="*/ 17 h 62"/>
                <a:gd name="T34" fmla="*/ 28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7" y="5"/>
                    <a:pt x="47" y="16"/>
                  </a:cubicBezTo>
                  <a:cubicBezTo>
                    <a:pt x="47" y="24"/>
                    <a:pt x="43" y="30"/>
                    <a:pt x="35" y="32"/>
                  </a:cubicBezTo>
                  <a:cubicBezTo>
                    <a:pt x="35" y="32"/>
                    <a:pt x="35" y="32"/>
                    <a:pt x="35" y="32"/>
                  </a:cubicBezTo>
                  <a:cubicBezTo>
                    <a:pt x="43" y="33"/>
                    <a:pt x="45" y="38"/>
                    <a:pt x="46"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8" y="29"/>
                    <a:pt x="28" y="29"/>
                    <a:pt x="28" y="29"/>
                  </a:cubicBezTo>
                  <a:cubicBezTo>
                    <a:pt x="35" y="29"/>
                    <a:pt x="41" y="25"/>
                    <a:pt x="41" y="17"/>
                  </a:cubicBezTo>
                  <a:cubicBezTo>
                    <a:pt x="41" y="10"/>
                    <a:pt x="36" y="5"/>
                    <a:pt x="28"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8" name="Freeform 38">
              <a:extLst>
                <a:ext uri="{FF2B5EF4-FFF2-40B4-BE49-F238E27FC236}">
                  <a16:creationId xmlns:a16="http://schemas.microsoft.com/office/drawing/2014/main" id="{D54DF692-FC44-4BFC-9498-DF5FB1943EEE}"/>
                </a:ext>
              </a:extLst>
            </p:cNvPr>
            <p:cNvSpPr>
              <a:spLocks noEditPoints="1"/>
            </p:cNvSpPr>
            <p:nvPr userDrawn="1"/>
          </p:nvSpPr>
          <p:spPr bwMode="auto">
            <a:xfrm>
              <a:off x="7378" y="3617"/>
              <a:ext cx="137" cy="153"/>
            </a:xfrm>
            <a:custGeom>
              <a:avLst/>
              <a:gdLst>
                <a:gd name="T0" fmla="*/ 29 w 58"/>
                <a:gd name="T1" fmla="*/ 0 h 64"/>
                <a:gd name="T2" fmla="*/ 58 w 58"/>
                <a:gd name="T3" fmla="*/ 32 h 64"/>
                <a:gd name="T4" fmla="*/ 29 w 58"/>
                <a:gd name="T5" fmla="*/ 64 h 64"/>
                <a:gd name="T6" fmla="*/ 0 w 58"/>
                <a:gd name="T7" fmla="*/ 32 h 64"/>
                <a:gd name="T8" fmla="*/ 29 w 58"/>
                <a:gd name="T9" fmla="*/ 0 h 64"/>
                <a:gd name="T10" fmla="*/ 29 w 58"/>
                <a:gd name="T11" fmla="*/ 59 h 64"/>
                <a:gd name="T12" fmla="*/ 52 w 58"/>
                <a:gd name="T13" fmla="*/ 32 h 64"/>
                <a:gd name="T14" fmla="*/ 29 w 58"/>
                <a:gd name="T15" fmla="*/ 5 h 64"/>
                <a:gd name="T16" fmla="*/ 6 w 58"/>
                <a:gd name="T17" fmla="*/ 32 h 64"/>
                <a:gd name="T18" fmla="*/ 29 w 58"/>
                <a:gd name="T19"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4">
                  <a:moveTo>
                    <a:pt x="29" y="0"/>
                  </a:moveTo>
                  <a:cubicBezTo>
                    <a:pt x="48" y="0"/>
                    <a:pt x="58" y="15"/>
                    <a:pt x="58" y="32"/>
                  </a:cubicBezTo>
                  <a:cubicBezTo>
                    <a:pt x="58" y="49"/>
                    <a:pt x="48" y="64"/>
                    <a:pt x="29" y="64"/>
                  </a:cubicBezTo>
                  <a:cubicBezTo>
                    <a:pt x="10" y="64"/>
                    <a:pt x="0" y="49"/>
                    <a:pt x="0" y="32"/>
                  </a:cubicBezTo>
                  <a:cubicBezTo>
                    <a:pt x="0" y="15"/>
                    <a:pt x="10" y="0"/>
                    <a:pt x="29" y="0"/>
                  </a:cubicBezTo>
                  <a:close/>
                  <a:moveTo>
                    <a:pt x="29" y="59"/>
                  </a:moveTo>
                  <a:cubicBezTo>
                    <a:pt x="45" y="59"/>
                    <a:pt x="52" y="45"/>
                    <a:pt x="52" y="32"/>
                  </a:cubicBezTo>
                  <a:cubicBezTo>
                    <a:pt x="52" y="18"/>
                    <a:pt x="45" y="5"/>
                    <a:pt x="29" y="5"/>
                  </a:cubicBezTo>
                  <a:cubicBezTo>
                    <a:pt x="13" y="5"/>
                    <a:pt x="6" y="18"/>
                    <a:pt x="6" y="32"/>
                  </a:cubicBezTo>
                  <a:cubicBezTo>
                    <a:pt x="6" y="45"/>
                    <a:pt x="13"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49" name="Freeform 39">
              <a:extLst>
                <a:ext uri="{FF2B5EF4-FFF2-40B4-BE49-F238E27FC236}">
                  <a16:creationId xmlns:a16="http://schemas.microsoft.com/office/drawing/2014/main" id="{013D9C19-A7BF-4EC6-BEE0-561C626F0A6E}"/>
                </a:ext>
              </a:extLst>
            </p:cNvPr>
            <p:cNvSpPr>
              <a:spLocks/>
            </p:cNvSpPr>
            <p:nvPr userDrawn="1"/>
          </p:nvSpPr>
          <p:spPr bwMode="auto">
            <a:xfrm>
              <a:off x="7529" y="3617"/>
              <a:ext cx="131" cy="153"/>
            </a:xfrm>
            <a:custGeom>
              <a:avLst/>
              <a:gdLst>
                <a:gd name="T0" fmla="*/ 55 w 55"/>
                <a:gd name="T1" fmla="*/ 63 h 64"/>
                <a:gd name="T2" fmla="*/ 51 w 55"/>
                <a:gd name="T3" fmla="*/ 63 h 64"/>
                <a:gd name="T4" fmla="*/ 50 w 55"/>
                <a:gd name="T5" fmla="*/ 51 h 64"/>
                <a:gd name="T6" fmla="*/ 50 w 55"/>
                <a:gd name="T7" fmla="*/ 51 h 64"/>
                <a:gd name="T8" fmla="*/ 28 w 55"/>
                <a:gd name="T9" fmla="*/ 64 h 64"/>
                <a:gd name="T10" fmla="*/ 0 w 55"/>
                <a:gd name="T11" fmla="*/ 32 h 64"/>
                <a:gd name="T12" fmla="*/ 28 w 55"/>
                <a:gd name="T13" fmla="*/ 0 h 64"/>
                <a:gd name="T14" fmla="*/ 54 w 55"/>
                <a:gd name="T15" fmla="*/ 20 h 64"/>
                <a:gd name="T16" fmla="*/ 48 w 55"/>
                <a:gd name="T17" fmla="*/ 20 h 64"/>
                <a:gd name="T18" fmla="*/ 28 w 55"/>
                <a:gd name="T19" fmla="*/ 5 h 64"/>
                <a:gd name="T20" fmla="*/ 5 w 55"/>
                <a:gd name="T21" fmla="*/ 32 h 64"/>
                <a:gd name="T22" fmla="*/ 28 w 55"/>
                <a:gd name="T23" fmla="*/ 59 h 64"/>
                <a:gd name="T24" fmla="*/ 50 w 55"/>
                <a:gd name="T25" fmla="*/ 36 h 64"/>
                <a:gd name="T26" fmla="*/ 29 w 55"/>
                <a:gd name="T27" fmla="*/ 36 h 64"/>
                <a:gd name="T28" fmla="*/ 29 w 55"/>
                <a:gd name="T29" fmla="*/ 31 h 64"/>
                <a:gd name="T30" fmla="*/ 55 w 55"/>
                <a:gd name="T31" fmla="*/ 31 h 64"/>
                <a:gd name="T32" fmla="*/ 55 w 55"/>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4">
                  <a:moveTo>
                    <a:pt x="55" y="63"/>
                  </a:moveTo>
                  <a:cubicBezTo>
                    <a:pt x="51" y="63"/>
                    <a:pt x="51" y="63"/>
                    <a:pt x="51" y="63"/>
                  </a:cubicBezTo>
                  <a:cubicBezTo>
                    <a:pt x="50" y="51"/>
                    <a:pt x="50" y="51"/>
                    <a:pt x="50" y="51"/>
                  </a:cubicBezTo>
                  <a:cubicBezTo>
                    <a:pt x="50" y="51"/>
                    <a:pt x="50" y="51"/>
                    <a:pt x="50" y="51"/>
                  </a:cubicBezTo>
                  <a:cubicBezTo>
                    <a:pt x="46" y="60"/>
                    <a:pt x="37" y="64"/>
                    <a:pt x="28" y="64"/>
                  </a:cubicBezTo>
                  <a:cubicBezTo>
                    <a:pt x="9" y="64"/>
                    <a:pt x="0" y="49"/>
                    <a:pt x="0" y="32"/>
                  </a:cubicBezTo>
                  <a:cubicBezTo>
                    <a:pt x="0" y="15"/>
                    <a:pt x="9" y="0"/>
                    <a:pt x="28" y="0"/>
                  </a:cubicBezTo>
                  <a:cubicBezTo>
                    <a:pt x="41" y="0"/>
                    <a:pt x="52" y="7"/>
                    <a:pt x="54" y="20"/>
                  </a:cubicBezTo>
                  <a:cubicBezTo>
                    <a:pt x="48" y="20"/>
                    <a:pt x="48" y="20"/>
                    <a:pt x="48" y="20"/>
                  </a:cubicBezTo>
                  <a:cubicBezTo>
                    <a:pt x="47" y="13"/>
                    <a:pt x="40" y="5"/>
                    <a:pt x="28" y="5"/>
                  </a:cubicBezTo>
                  <a:cubicBezTo>
                    <a:pt x="12" y="5"/>
                    <a:pt x="5" y="18"/>
                    <a:pt x="5" y="32"/>
                  </a:cubicBezTo>
                  <a:cubicBezTo>
                    <a:pt x="5" y="45"/>
                    <a:pt x="12" y="59"/>
                    <a:pt x="28" y="59"/>
                  </a:cubicBezTo>
                  <a:cubicBezTo>
                    <a:pt x="42" y="59"/>
                    <a:pt x="50" y="49"/>
                    <a:pt x="50" y="36"/>
                  </a:cubicBezTo>
                  <a:cubicBezTo>
                    <a:pt x="29" y="36"/>
                    <a:pt x="29" y="36"/>
                    <a:pt x="29" y="36"/>
                  </a:cubicBezTo>
                  <a:cubicBezTo>
                    <a:pt x="29" y="31"/>
                    <a:pt x="29" y="31"/>
                    <a:pt x="29" y="31"/>
                  </a:cubicBezTo>
                  <a:cubicBezTo>
                    <a:pt x="55" y="31"/>
                    <a:pt x="55" y="31"/>
                    <a:pt x="55" y="31"/>
                  </a:cubicBezTo>
                  <a:lnTo>
                    <a:pt x="5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0" name="Freeform 40">
              <a:extLst>
                <a:ext uri="{FF2B5EF4-FFF2-40B4-BE49-F238E27FC236}">
                  <a16:creationId xmlns:a16="http://schemas.microsoft.com/office/drawing/2014/main" id="{DB026908-845D-49F3-A36C-91C3EA3CA4AD}"/>
                </a:ext>
              </a:extLst>
            </p:cNvPr>
            <p:cNvSpPr>
              <a:spLocks noEditPoints="1"/>
            </p:cNvSpPr>
            <p:nvPr userDrawn="1"/>
          </p:nvSpPr>
          <p:spPr bwMode="auto">
            <a:xfrm>
              <a:off x="7686" y="3619"/>
              <a:ext cx="114" cy="148"/>
            </a:xfrm>
            <a:custGeom>
              <a:avLst/>
              <a:gdLst>
                <a:gd name="T0" fmla="*/ 0 w 48"/>
                <a:gd name="T1" fmla="*/ 0 h 62"/>
                <a:gd name="T2" fmla="*/ 28 w 48"/>
                <a:gd name="T3" fmla="*/ 0 h 62"/>
                <a:gd name="T4" fmla="*/ 46 w 48"/>
                <a:gd name="T5" fmla="*/ 16 h 62"/>
                <a:gd name="T6" fmla="*/ 35 w 48"/>
                <a:gd name="T7" fmla="*/ 32 h 62"/>
                <a:gd name="T8" fmla="*/ 35 w 48"/>
                <a:gd name="T9" fmla="*/ 32 h 62"/>
                <a:gd name="T10" fmla="*/ 45 w 48"/>
                <a:gd name="T11" fmla="*/ 46 h 62"/>
                <a:gd name="T12" fmla="*/ 48 w 48"/>
                <a:gd name="T13" fmla="*/ 62 h 62"/>
                <a:gd name="T14" fmla="*/ 42 w 48"/>
                <a:gd name="T15" fmla="*/ 62 h 62"/>
                <a:gd name="T16" fmla="*/ 40 w 48"/>
                <a:gd name="T17" fmla="*/ 52 h 62"/>
                <a:gd name="T18" fmla="*/ 28 w 48"/>
                <a:gd name="T19" fmla="*/ 34 h 62"/>
                <a:gd name="T20" fmla="*/ 6 w 48"/>
                <a:gd name="T21" fmla="*/ 34 h 62"/>
                <a:gd name="T22" fmla="*/ 6 w 48"/>
                <a:gd name="T23" fmla="*/ 62 h 62"/>
                <a:gd name="T24" fmla="*/ 0 w 48"/>
                <a:gd name="T25" fmla="*/ 62 h 62"/>
                <a:gd name="T26" fmla="*/ 0 w 48"/>
                <a:gd name="T27" fmla="*/ 0 h 62"/>
                <a:gd name="T28" fmla="*/ 6 w 48"/>
                <a:gd name="T29" fmla="*/ 29 h 62"/>
                <a:gd name="T30" fmla="*/ 27 w 48"/>
                <a:gd name="T31" fmla="*/ 29 h 62"/>
                <a:gd name="T32" fmla="*/ 41 w 48"/>
                <a:gd name="T33" fmla="*/ 17 h 62"/>
                <a:gd name="T34" fmla="*/ 27 w 48"/>
                <a:gd name="T35" fmla="*/ 5 h 62"/>
                <a:gd name="T36" fmla="*/ 6 w 48"/>
                <a:gd name="T37" fmla="*/ 5 h 62"/>
                <a:gd name="T38" fmla="*/ 6 w 48"/>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2">
                  <a:moveTo>
                    <a:pt x="0" y="0"/>
                  </a:moveTo>
                  <a:cubicBezTo>
                    <a:pt x="28" y="0"/>
                    <a:pt x="28" y="0"/>
                    <a:pt x="28" y="0"/>
                  </a:cubicBezTo>
                  <a:cubicBezTo>
                    <a:pt x="38" y="0"/>
                    <a:pt x="46" y="5"/>
                    <a:pt x="46" y="16"/>
                  </a:cubicBezTo>
                  <a:cubicBezTo>
                    <a:pt x="46" y="24"/>
                    <a:pt x="42" y="30"/>
                    <a:pt x="35" y="32"/>
                  </a:cubicBezTo>
                  <a:cubicBezTo>
                    <a:pt x="35" y="32"/>
                    <a:pt x="35" y="32"/>
                    <a:pt x="35" y="32"/>
                  </a:cubicBezTo>
                  <a:cubicBezTo>
                    <a:pt x="43" y="33"/>
                    <a:pt x="45" y="38"/>
                    <a:pt x="45" y="46"/>
                  </a:cubicBezTo>
                  <a:cubicBezTo>
                    <a:pt x="46" y="50"/>
                    <a:pt x="46" y="58"/>
                    <a:pt x="48" y="62"/>
                  </a:cubicBezTo>
                  <a:cubicBezTo>
                    <a:pt x="42" y="62"/>
                    <a:pt x="42" y="62"/>
                    <a:pt x="42" y="62"/>
                  </a:cubicBezTo>
                  <a:cubicBezTo>
                    <a:pt x="40" y="59"/>
                    <a:pt x="40" y="55"/>
                    <a:pt x="40" y="52"/>
                  </a:cubicBezTo>
                  <a:cubicBezTo>
                    <a:pt x="40" y="43"/>
                    <a:pt x="39" y="34"/>
                    <a:pt x="28" y="34"/>
                  </a:cubicBezTo>
                  <a:cubicBezTo>
                    <a:pt x="6" y="34"/>
                    <a:pt x="6" y="34"/>
                    <a:pt x="6" y="34"/>
                  </a:cubicBezTo>
                  <a:cubicBezTo>
                    <a:pt x="6" y="62"/>
                    <a:pt x="6" y="62"/>
                    <a:pt x="6" y="62"/>
                  </a:cubicBezTo>
                  <a:cubicBezTo>
                    <a:pt x="0" y="62"/>
                    <a:pt x="0" y="62"/>
                    <a:pt x="0" y="62"/>
                  </a:cubicBezTo>
                  <a:lnTo>
                    <a:pt x="0" y="0"/>
                  </a:lnTo>
                  <a:close/>
                  <a:moveTo>
                    <a:pt x="6" y="29"/>
                  </a:moveTo>
                  <a:cubicBezTo>
                    <a:pt x="27" y="29"/>
                    <a:pt x="27" y="29"/>
                    <a:pt x="27" y="29"/>
                  </a:cubicBezTo>
                  <a:cubicBezTo>
                    <a:pt x="35" y="29"/>
                    <a:pt x="41" y="25"/>
                    <a:pt x="41" y="17"/>
                  </a:cubicBezTo>
                  <a:cubicBezTo>
                    <a:pt x="41" y="10"/>
                    <a:pt x="36" y="5"/>
                    <a:pt x="27" y="5"/>
                  </a:cubicBezTo>
                  <a:cubicBezTo>
                    <a:pt x="6" y="5"/>
                    <a:pt x="6" y="5"/>
                    <a:pt x="6" y="5"/>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1" name="Freeform 41">
              <a:extLst>
                <a:ext uri="{FF2B5EF4-FFF2-40B4-BE49-F238E27FC236}">
                  <a16:creationId xmlns:a16="http://schemas.microsoft.com/office/drawing/2014/main" id="{1C2F7A99-DE0D-4236-B423-8DD199685439}"/>
                </a:ext>
              </a:extLst>
            </p:cNvPr>
            <p:cNvSpPr>
              <a:spLocks noEditPoints="1"/>
            </p:cNvSpPr>
            <p:nvPr userDrawn="1"/>
          </p:nvSpPr>
          <p:spPr bwMode="auto">
            <a:xfrm>
              <a:off x="7805" y="3619"/>
              <a:ext cx="131" cy="148"/>
            </a:xfrm>
            <a:custGeom>
              <a:avLst/>
              <a:gdLst>
                <a:gd name="T0" fmla="*/ 59 w 131"/>
                <a:gd name="T1" fmla="*/ 0 h 148"/>
                <a:gd name="T2" fmla="*/ 74 w 131"/>
                <a:gd name="T3" fmla="*/ 0 h 148"/>
                <a:gd name="T4" fmla="*/ 131 w 131"/>
                <a:gd name="T5" fmla="*/ 148 h 148"/>
                <a:gd name="T6" fmla="*/ 116 w 131"/>
                <a:gd name="T7" fmla="*/ 148 h 148"/>
                <a:gd name="T8" fmla="*/ 100 w 131"/>
                <a:gd name="T9" fmla="*/ 100 h 148"/>
                <a:gd name="T10" fmla="*/ 33 w 131"/>
                <a:gd name="T11" fmla="*/ 100 h 148"/>
                <a:gd name="T12" fmla="*/ 14 w 131"/>
                <a:gd name="T13" fmla="*/ 148 h 148"/>
                <a:gd name="T14" fmla="*/ 0 w 131"/>
                <a:gd name="T15" fmla="*/ 148 h 148"/>
                <a:gd name="T16" fmla="*/ 59 w 131"/>
                <a:gd name="T17" fmla="*/ 0 h 148"/>
                <a:gd name="T18" fmla="*/ 38 w 131"/>
                <a:gd name="T19" fmla="*/ 89 h 148"/>
                <a:gd name="T20" fmla="*/ 95 w 131"/>
                <a:gd name="T21" fmla="*/ 89 h 148"/>
                <a:gd name="T22" fmla="*/ 66 w 131"/>
                <a:gd name="T23" fmla="*/ 15 h 148"/>
                <a:gd name="T24" fmla="*/ 38 w 131"/>
                <a:gd name="T25" fmla="*/ 8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8">
                  <a:moveTo>
                    <a:pt x="59" y="0"/>
                  </a:moveTo>
                  <a:lnTo>
                    <a:pt x="74" y="0"/>
                  </a:lnTo>
                  <a:lnTo>
                    <a:pt x="131" y="148"/>
                  </a:lnTo>
                  <a:lnTo>
                    <a:pt x="116" y="148"/>
                  </a:lnTo>
                  <a:lnTo>
                    <a:pt x="100" y="100"/>
                  </a:lnTo>
                  <a:lnTo>
                    <a:pt x="33" y="100"/>
                  </a:lnTo>
                  <a:lnTo>
                    <a:pt x="14" y="148"/>
                  </a:lnTo>
                  <a:lnTo>
                    <a:pt x="0" y="148"/>
                  </a:lnTo>
                  <a:lnTo>
                    <a:pt x="59" y="0"/>
                  </a:lnTo>
                  <a:close/>
                  <a:moveTo>
                    <a:pt x="38" y="89"/>
                  </a:moveTo>
                  <a:lnTo>
                    <a:pt x="95" y="89"/>
                  </a:lnTo>
                  <a:lnTo>
                    <a:pt x="66" y="15"/>
                  </a:lnTo>
                  <a:lnTo>
                    <a:pt x="3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2" name="Freeform 42">
              <a:extLst>
                <a:ext uri="{FF2B5EF4-FFF2-40B4-BE49-F238E27FC236}">
                  <a16:creationId xmlns:a16="http://schemas.microsoft.com/office/drawing/2014/main" id="{C07D4C71-B554-4DB2-BADA-F1D8FD7A6291}"/>
                </a:ext>
              </a:extLst>
            </p:cNvPr>
            <p:cNvSpPr>
              <a:spLocks/>
            </p:cNvSpPr>
            <p:nvPr userDrawn="1"/>
          </p:nvSpPr>
          <p:spPr bwMode="auto">
            <a:xfrm>
              <a:off x="7950" y="3619"/>
              <a:ext cx="140" cy="148"/>
            </a:xfrm>
            <a:custGeom>
              <a:avLst/>
              <a:gdLst>
                <a:gd name="T0" fmla="*/ 0 w 140"/>
                <a:gd name="T1" fmla="*/ 0 h 148"/>
                <a:gd name="T2" fmla="*/ 19 w 140"/>
                <a:gd name="T3" fmla="*/ 0 h 148"/>
                <a:gd name="T4" fmla="*/ 69 w 140"/>
                <a:gd name="T5" fmla="*/ 129 h 148"/>
                <a:gd name="T6" fmla="*/ 118 w 140"/>
                <a:gd name="T7" fmla="*/ 0 h 148"/>
                <a:gd name="T8" fmla="*/ 140 w 140"/>
                <a:gd name="T9" fmla="*/ 0 h 148"/>
                <a:gd name="T10" fmla="*/ 140 w 140"/>
                <a:gd name="T11" fmla="*/ 148 h 148"/>
                <a:gd name="T12" fmla="*/ 126 w 140"/>
                <a:gd name="T13" fmla="*/ 148 h 148"/>
                <a:gd name="T14" fmla="*/ 126 w 140"/>
                <a:gd name="T15" fmla="*/ 19 h 148"/>
                <a:gd name="T16" fmla="*/ 126 w 140"/>
                <a:gd name="T17" fmla="*/ 19 h 148"/>
                <a:gd name="T18" fmla="*/ 76 w 140"/>
                <a:gd name="T19" fmla="*/ 148 h 148"/>
                <a:gd name="T20" fmla="*/ 64 w 140"/>
                <a:gd name="T21" fmla="*/ 148 h 148"/>
                <a:gd name="T22" fmla="*/ 14 w 140"/>
                <a:gd name="T23" fmla="*/ 19 h 148"/>
                <a:gd name="T24" fmla="*/ 14 w 140"/>
                <a:gd name="T25" fmla="*/ 19 h 148"/>
                <a:gd name="T26" fmla="*/ 14 w 140"/>
                <a:gd name="T27" fmla="*/ 148 h 148"/>
                <a:gd name="T28" fmla="*/ 0 w 140"/>
                <a:gd name="T29" fmla="*/ 148 h 148"/>
                <a:gd name="T30" fmla="*/ 0 w 140"/>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48">
                  <a:moveTo>
                    <a:pt x="0" y="0"/>
                  </a:moveTo>
                  <a:lnTo>
                    <a:pt x="19" y="0"/>
                  </a:lnTo>
                  <a:lnTo>
                    <a:pt x="69" y="129"/>
                  </a:lnTo>
                  <a:lnTo>
                    <a:pt x="118" y="0"/>
                  </a:lnTo>
                  <a:lnTo>
                    <a:pt x="140" y="0"/>
                  </a:lnTo>
                  <a:lnTo>
                    <a:pt x="140" y="148"/>
                  </a:lnTo>
                  <a:lnTo>
                    <a:pt x="126" y="148"/>
                  </a:lnTo>
                  <a:lnTo>
                    <a:pt x="126" y="19"/>
                  </a:lnTo>
                  <a:lnTo>
                    <a:pt x="126" y="19"/>
                  </a:lnTo>
                  <a:lnTo>
                    <a:pt x="76" y="148"/>
                  </a:lnTo>
                  <a:lnTo>
                    <a:pt x="64" y="148"/>
                  </a:lnTo>
                  <a:lnTo>
                    <a:pt x="14" y="19"/>
                  </a:lnTo>
                  <a:lnTo>
                    <a:pt x="14" y="19"/>
                  </a:lnTo>
                  <a:lnTo>
                    <a:pt x="14"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3" name="Freeform 43">
              <a:extLst>
                <a:ext uri="{FF2B5EF4-FFF2-40B4-BE49-F238E27FC236}">
                  <a16:creationId xmlns:a16="http://schemas.microsoft.com/office/drawing/2014/main" id="{2D10520C-26AF-4EEA-AA95-732FD9F5FF43}"/>
                </a:ext>
              </a:extLst>
            </p:cNvPr>
            <p:cNvSpPr>
              <a:spLocks noEditPoints="1"/>
            </p:cNvSpPr>
            <p:nvPr userDrawn="1"/>
          </p:nvSpPr>
          <p:spPr bwMode="auto">
            <a:xfrm>
              <a:off x="8111" y="3614"/>
              <a:ext cx="79" cy="79"/>
            </a:xfrm>
            <a:custGeom>
              <a:avLst/>
              <a:gdLst>
                <a:gd name="T0" fmla="*/ 17 w 33"/>
                <a:gd name="T1" fmla="*/ 0 h 33"/>
                <a:gd name="T2" fmla="*/ 33 w 33"/>
                <a:gd name="T3" fmla="*/ 17 h 33"/>
                <a:gd name="T4" fmla="*/ 17 w 33"/>
                <a:gd name="T5" fmla="*/ 33 h 33"/>
                <a:gd name="T6" fmla="*/ 0 w 33"/>
                <a:gd name="T7" fmla="*/ 17 h 33"/>
                <a:gd name="T8" fmla="*/ 17 w 33"/>
                <a:gd name="T9" fmla="*/ 0 h 33"/>
                <a:gd name="T10" fmla="*/ 17 w 33"/>
                <a:gd name="T11" fmla="*/ 31 h 33"/>
                <a:gd name="T12" fmla="*/ 30 w 33"/>
                <a:gd name="T13" fmla="*/ 17 h 33"/>
                <a:gd name="T14" fmla="*/ 17 w 33"/>
                <a:gd name="T15" fmla="*/ 3 h 33"/>
                <a:gd name="T16" fmla="*/ 3 w 33"/>
                <a:gd name="T17" fmla="*/ 17 h 33"/>
                <a:gd name="T18" fmla="*/ 17 w 33"/>
                <a:gd name="T19" fmla="*/ 31 h 33"/>
                <a:gd name="T20" fmla="*/ 10 w 33"/>
                <a:gd name="T21" fmla="*/ 7 h 33"/>
                <a:gd name="T22" fmla="*/ 18 w 33"/>
                <a:gd name="T23" fmla="*/ 7 h 33"/>
                <a:gd name="T24" fmla="*/ 24 w 33"/>
                <a:gd name="T25" fmla="*/ 12 h 33"/>
                <a:gd name="T26" fmla="*/ 19 w 33"/>
                <a:gd name="T27" fmla="*/ 18 h 33"/>
                <a:gd name="T28" fmla="*/ 25 w 33"/>
                <a:gd name="T29" fmla="*/ 26 h 33"/>
                <a:gd name="T30" fmla="*/ 22 w 33"/>
                <a:gd name="T31" fmla="*/ 26 h 33"/>
                <a:gd name="T32" fmla="*/ 16 w 33"/>
                <a:gd name="T33" fmla="*/ 18 h 33"/>
                <a:gd name="T34" fmla="*/ 13 w 33"/>
                <a:gd name="T35" fmla="*/ 18 h 33"/>
                <a:gd name="T36" fmla="*/ 13 w 33"/>
                <a:gd name="T37" fmla="*/ 26 h 33"/>
                <a:gd name="T38" fmla="*/ 10 w 33"/>
                <a:gd name="T39" fmla="*/ 26 h 33"/>
                <a:gd name="T40" fmla="*/ 10 w 33"/>
                <a:gd name="T41" fmla="*/ 7 h 33"/>
                <a:gd name="T42" fmla="*/ 13 w 33"/>
                <a:gd name="T43" fmla="*/ 16 h 33"/>
                <a:gd name="T44" fmla="*/ 16 w 33"/>
                <a:gd name="T45" fmla="*/ 16 h 33"/>
                <a:gd name="T46" fmla="*/ 21 w 33"/>
                <a:gd name="T47" fmla="*/ 12 h 33"/>
                <a:gd name="T48" fmla="*/ 17 w 33"/>
                <a:gd name="T49" fmla="*/ 9 h 33"/>
                <a:gd name="T50" fmla="*/ 13 w 33"/>
                <a:gd name="T51" fmla="*/ 9 h 33"/>
                <a:gd name="T52" fmla="*/ 13 w 33"/>
                <a:gd name="T5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17" y="0"/>
                  </a:moveTo>
                  <a:cubicBezTo>
                    <a:pt x="26" y="0"/>
                    <a:pt x="33" y="7"/>
                    <a:pt x="33" y="17"/>
                  </a:cubicBezTo>
                  <a:cubicBezTo>
                    <a:pt x="33" y="26"/>
                    <a:pt x="26" y="33"/>
                    <a:pt x="17" y="33"/>
                  </a:cubicBezTo>
                  <a:cubicBezTo>
                    <a:pt x="8" y="33"/>
                    <a:pt x="0" y="26"/>
                    <a:pt x="0" y="17"/>
                  </a:cubicBezTo>
                  <a:cubicBezTo>
                    <a:pt x="0" y="7"/>
                    <a:pt x="8" y="0"/>
                    <a:pt x="17" y="0"/>
                  </a:cubicBezTo>
                  <a:close/>
                  <a:moveTo>
                    <a:pt x="17" y="31"/>
                  </a:moveTo>
                  <a:cubicBezTo>
                    <a:pt x="24" y="31"/>
                    <a:pt x="30" y="25"/>
                    <a:pt x="30" y="17"/>
                  </a:cubicBezTo>
                  <a:cubicBezTo>
                    <a:pt x="30" y="9"/>
                    <a:pt x="24" y="3"/>
                    <a:pt x="17" y="3"/>
                  </a:cubicBezTo>
                  <a:cubicBezTo>
                    <a:pt x="9" y="3"/>
                    <a:pt x="3" y="9"/>
                    <a:pt x="3" y="17"/>
                  </a:cubicBezTo>
                  <a:cubicBezTo>
                    <a:pt x="3" y="25"/>
                    <a:pt x="9" y="31"/>
                    <a:pt x="17" y="31"/>
                  </a:cubicBezTo>
                  <a:close/>
                  <a:moveTo>
                    <a:pt x="10" y="7"/>
                  </a:moveTo>
                  <a:cubicBezTo>
                    <a:pt x="18" y="7"/>
                    <a:pt x="18" y="7"/>
                    <a:pt x="18" y="7"/>
                  </a:cubicBezTo>
                  <a:cubicBezTo>
                    <a:pt x="22" y="7"/>
                    <a:pt x="24" y="9"/>
                    <a:pt x="24" y="12"/>
                  </a:cubicBezTo>
                  <a:cubicBezTo>
                    <a:pt x="24" y="16"/>
                    <a:pt x="22" y="17"/>
                    <a:pt x="19" y="18"/>
                  </a:cubicBezTo>
                  <a:cubicBezTo>
                    <a:pt x="25" y="26"/>
                    <a:pt x="25" y="26"/>
                    <a:pt x="25" y="26"/>
                  </a:cubicBezTo>
                  <a:cubicBezTo>
                    <a:pt x="22" y="26"/>
                    <a:pt x="22" y="26"/>
                    <a:pt x="22" y="26"/>
                  </a:cubicBezTo>
                  <a:cubicBezTo>
                    <a:pt x="16" y="18"/>
                    <a:pt x="16" y="18"/>
                    <a:pt x="16" y="18"/>
                  </a:cubicBezTo>
                  <a:cubicBezTo>
                    <a:pt x="13" y="18"/>
                    <a:pt x="13" y="18"/>
                    <a:pt x="13" y="18"/>
                  </a:cubicBezTo>
                  <a:cubicBezTo>
                    <a:pt x="13" y="26"/>
                    <a:pt x="13" y="26"/>
                    <a:pt x="13" y="26"/>
                  </a:cubicBezTo>
                  <a:cubicBezTo>
                    <a:pt x="10" y="26"/>
                    <a:pt x="10" y="26"/>
                    <a:pt x="10" y="26"/>
                  </a:cubicBezTo>
                  <a:lnTo>
                    <a:pt x="10" y="7"/>
                  </a:lnTo>
                  <a:close/>
                  <a:moveTo>
                    <a:pt x="13" y="16"/>
                  </a:moveTo>
                  <a:cubicBezTo>
                    <a:pt x="16" y="16"/>
                    <a:pt x="16" y="16"/>
                    <a:pt x="16" y="16"/>
                  </a:cubicBezTo>
                  <a:cubicBezTo>
                    <a:pt x="19" y="16"/>
                    <a:pt x="21" y="15"/>
                    <a:pt x="21" y="12"/>
                  </a:cubicBezTo>
                  <a:cubicBezTo>
                    <a:pt x="21" y="10"/>
                    <a:pt x="19" y="9"/>
                    <a:pt x="17" y="9"/>
                  </a:cubicBezTo>
                  <a:cubicBezTo>
                    <a:pt x="13" y="9"/>
                    <a:pt x="13" y="9"/>
                    <a:pt x="13" y="9"/>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sp>
          <p:nvSpPr>
            <p:cNvPr id="54" name="Freeform 44">
              <a:extLst>
                <a:ext uri="{FF2B5EF4-FFF2-40B4-BE49-F238E27FC236}">
                  <a16:creationId xmlns:a16="http://schemas.microsoft.com/office/drawing/2014/main" id="{1626F110-AFBC-4FC0-80E1-A9816DAB155A}"/>
                </a:ext>
              </a:extLst>
            </p:cNvPr>
            <p:cNvSpPr>
              <a:spLocks noEditPoints="1"/>
            </p:cNvSpPr>
            <p:nvPr userDrawn="1"/>
          </p:nvSpPr>
          <p:spPr bwMode="auto">
            <a:xfrm>
              <a:off x="8111" y="2731"/>
              <a:ext cx="79" cy="79"/>
            </a:xfrm>
            <a:custGeom>
              <a:avLst/>
              <a:gdLst>
                <a:gd name="T0" fmla="*/ 17 w 33"/>
                <a:gd name="T1" fmla="*/ 0 h 33"/>
                <a:gd name="T2" fmla="*/ 33 w 33"/>
                <a:gd name="T3" fmla="*/ 16 h 33"/>
                <a:gd name="T4" fmla="*/ 17 w 33"/>
                <a:gd name="T5" fmla="*/ 33 h 33"/>
                <a:gd name="T6" fmla="*/ 0 w 33"/>
                <a:gd name="T7" fmla="*/ 16 h 33"/>
                <a:gd name="T8" fmla="*/ 17 w 33"/>
                <a:gd name="T9" fmla="*/ 0 h 33"/>
                <a:gd name="T10" fmla="*/ 17 w 33"/>
                <a:gd name="T11" fmla="*/ 30 h 33"/>
                <a:gd name="T12" fmla="*/ 30 w 33"/>
                <a:gd name="T13" fmla="*/ 16 h 33"/>
                <a:gd name="T14" fmla="*/ 17 w 33"/>
                <a:gd name="T15" fmla="*/ 2 h 33"/>
                <a:gd name="T16" fmla="*/ 3 w 33"/>
                <a:gd name="T17" fmla="*/ 16 h 33"/>
                <a:gd name="T18" fmla="*/ 17 w 33"/>
                <a:gd name="T19" fmla="*/ 30 h 33"/>
                <a:gd name="T20" fmla="*/ 10 w 33"/>
                <a:gd name="T21" fmla="*/ 6 h 33"/>
                <a:gd name="T22" fmla="*/ 18 w 33"/>
                <a:gd name="T23" fmla="*/ 6 h 33"/>
                <a:gd name="T24" fmla="*/ 24 w 33"/>
                <a:gd name="T25" fmla="*/ 12 h 33"/>
                <a:gd name="T26" fmla="*/ 19 w 33"/>
                <a:gd name="T27" fmla="*/ 17 h 33"/>
                <a:gd name="T28" fmla="*/ 25 w 33"/>
                <a:gd name="T29" fmla="*/ 26 h 33"/>
                <a:gd name="T30" fmla="*/ 22 w 33"/>
                <a:gd name="T31" fmla="*/ 26 h 33"/>
                <a:gd name="T32" fmla="*/ 16 w 33"/>
                <a:gd name="T33" fmla="*/ 17 h 33"/>
                <a:gd name="T34" fmla="*/ 13 w 33"/>
                <a:gd name="T35" fmla="*/ 17 h 33"/>
                <a:gd name="T36" fmla="*/ 13 w 33"/>
                <a:gd name="T37" fmla="*/ 26 h 33"/>
                <a:gd name="T38" fmla="*/ 10 w 33"/>
                <a:gd name="T39" fmla="*/ 26 h 33"/>
                <a:gd name="T40" fmla="*/ 10 w 33"/>
                <a:gd name="T41" fmla="*/ 6 h 33"/>
                <a:gd name="T42" fmla="*/ 13 w 33"/>
                <a:gd name="T43" fmla="*/ 15 h 33"/>
                <a:gd name="T44" fmla="*/ 16 w 33"/>
                <a:gd name="T45" fmla="*/ 15 h 33"/>
                <a:gd name="T46" fmla="*/ 21 w 33"/>
                <a:gd name="T47" fmla="*/ 12 h 33"/>
                <a:gd name="T48" fmla="*/ 17 w 33"/>
                <a:gd name="T49" fmla="*/ 9 h 33"/>
                <a:gd name="T50" fmla="*/ 13 w 33"/>
                <a:gd name="T51" fmla="*/ 9 h 33"/>
                <a:gd name="T52" fmla="*/ 13 w 33"/>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17" y="0"/>
                  </a:moveTo>
                  <a:cubicBezTo>
                    <a:pt x="26" y="0"/>
                    <a:pt x="33" y="7"/>
                    <a:pt x="33" y="16"/>
                  </a:cubicBezTo>
                  <a:cubicBezTo>
                    <a:pt x="33" y="25"/>
                    <a:pt x="26" y="33"/>
                    <a:pt x="17" y="33"/>
                  </a:cubicBezTo>
                  <a:cubicBezTo>
                    <a:pt x="8" y="33"/>
                    <a:pt x="0" y="25"/>
                    <a:pt x="0" y="16"/>
                  </a:cubicBezTo>
                  <a:cubicBezTo>
                    <a:pt x="0" y="7"/>
                    <a:pt x="8" y="0"/>
                    <a:pt x="17" y="0"/>
                  </a:cubicBezTo>
                  <a:close/>
                  <a:moveTo>
                    <a:pt x="17" y="30"/>
                  </a:moveTo>
                  <a:cubicBezTo>
                    <a:pt x="24" y="30"/>
                    <a:pt x="30" y="24"/>
                    <a:pt x="30" y="16"/>
                  </a:cubicBezTo>
                  <a:cubicBezTo>
                    <a:pt x="30" y="8"/>
                    <a:pt x="24" y="2"/>
                    <a:pt x="17" y="2"/>
                  </a:cubicBezTo>
                  <a:cubicBezTo>
                    <a:pt x="9" y="2"/>
                    <a:pt x="3" y="8"/>
                    <a:pt x="3" y="16"/>
                  </a:cubicBezTo>
                  <a:cubicBezTo>
                    <a:pt x="3" y="24"/>
                    <a:pt x="9" y="30"/>
                    <a:pt x="17" y="30"/>
                  </a:cubicBezTo>
                  <a:close/>
                  <a:moveTo>
                    <a:pt x="10" y="6"/>
                  </a:moveTo>
                  <a:cubicBezTo>
                    <a:pt x="18" y="6"/>
                    <a:pt x="18" y="6"/>
                    <a:pt x="18" y="6"/>
                  </a:cubicBezTo>
                  <a:cubicBezTo>
                    <a:pt x="22" y="6"/>
                    <a:pt x="24" y="8"/>
                    <a:pt x="24" y="12"/>
                  </a:cubicBezTo>
                  <a:cubicBezTo>
                    <a:pt x="24" y="15"/>
                    <a:pt x="22" y="17"/>
                    <a:pt x="19" y="17"/>
                  </a:cubicBezTo>
                  <a:cubicBezTo>
                    <a:pt x="25" y="26"/>
                    <a:pt x="25" y="26"/>
                    <a:pt x="25" y="26"/>
                  </a:cubicBezTo>
                  <a:cubicBezTo>
                    <a:pt x="22" y="26"/>
                    <a:pt x="22" y="26"/>
                    <a:pt x="22" y="26"/>
                  </a:cubicBezTo>
                  <a:cubicBezTo>
                    <a:pt x="16" y="17"/>
                    <a:pt x="16" y="17"/>
                    <a:pt x="16" y="17"/>
                  </a:cubicBezTo>
                  <a:cubicBezTo>
                    <a:pt x="13" y="17"/>
                    <a:pt x="13" y="17"/>
                    <a:pt x="13" y="17"/>
                  </a:cubicBezTo>
                  <a:cubicBezTo>
                    <a:pt x="13" y="26"/>
                    <a:pt x="13" y="26"/>
                    <a:pt x="13" y="26"/>
                  </a:cubicBezTo>
                  <a:cubicBezTo>
                    <a:pt x="10" y="26"/>
                    <a:pt x="10" y="26"/>
                    <a:pt x="10" y="26"/>
                  </a:cubicBezTo>
                  <a:lnTo>
                    <a:pt x="10" y="6"/>
                  </a:lnTo>
                  <a:close/>
                  <a:moveTo>
                    <a:pt x="13" y="15"/>
                  </a:moveTo>
                  <a:cubicBezTo>
                    <a:pt x="16" y="15"/>
                    <a:pt x="16" y="15"/>
                    <a:pt x="16" y="15"/>
                  </a:cubicBezTo>
                  <a:cubicBezTo>
                    <a:pt x="19" y="15"/>
                    <a:pt x="21" y="15"/>
                    <a:pt x="21" y="12"/>
                  </a:cubicBezTo>
                  <a:cubicBezTo>
                    <a:pt x="21" y="9"/>
                    <a:pt x="19" y="9"/>
                    <a:pt x="17" y="9"/>
                  </a:cubicBezTo>
                  <a:cubicBezTo>
                    <a:pt x="13" y="9"/>
                    <a:pt x="13" y="9"/>
                    <a:pt x="13" y="9"/>
                  </a:cubicBezTo>
                  <a:lnTo>
                    <a:pt x="1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20"/>
            </a:p>
          </p:txBody>
        </p:sp>
      </p:grpSp>
    </p:spTree>
    <p:extLst>
      <p:ext uri="{BB962C8B-B14F-4D97-AF65-F5344CB8AC3E}">
        <p14:creationId xmlns:p14="http://schemas.microsoft.com/office/powerpoint/2010/main" val="273250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3C451E7-0C7D-44CE-83BD-C1DFD8E2287A}"/>
              </a:ext>
            </a:extLst>
          </p:cNvPr>
          <p:cNvSpPr>
            <a:spLocks noGrp="1"/>
          </p:cNvSpPr>
          <p:nvPr>
            <p:ph type="pic" sz="quarter" idx="13" hasCustomPrompt="1"/>
          </p:nvPr>
        </p:nvSpPr>
        <p:spPr>
          <a:xfrm>
            <a:off x="6127075" y="0"/>
            <a:ext cx="6064925" cy="6858000"/>
          </a:xfrm>
          <a:noFill/>
        </p:spPr>
        <p:txBody>
          <a:bodyPr anchor="ctr">
            <a:normAutofit/>
          </a:bodyPr>
          <a:lstStyle>
            <a:lvl1pPr algn="ctr">
              <a:lnSpc>
                <a:spcPct val="100000"/>
              </a:lnSpc>
              <a:defRPr sz="1080">
                <a:solidFill>
                  <a:schemeClr val="bg1">
                    <a:lumMod val="50000"/>
                  </a:schemeClr>
                </a:solidFill>
              </a:defRPr>
            </a:lvl1pPr>
          </a:lstStyle>
          <a:p>
            <a:r>
              <a:rPr lang="en-US"/>
              <a:t>CLICK TO ADD IMAGE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11738" y="1797329"/>
            <a:ext cx="5715337" cy="4643697"/>
          </a:xfrm>
        </p:spPr>
        <p:txBody>
          <a:bodyPr/>
          <a:lstStyle>
            <a:lvl1pPr marL="411480" indent="-411480">
              <a:spcAft>
                <a:spcPts val="1440"/>
              </a:spcAft>
              <a:buFont typeface="+mj-lt"/>
              <a:buAutoNum type="arabicPeriod"/>
              <a:defRPr>
                <a:solidFill>
                  <a:schemeClr val="tx2"/>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C708988-3FD8-46D1-B954-7D2F1ACD93EE}" type="slidenum">
              <a:rPr lang="en-US" smtClean="0"/>
              <a:t>‹#›</a:t>
            </a:fld>
            <a:endParaRPr lang="en-US"/>
          </a:p>
        </p:txBody>
      </p:sp>
    </p:spTree>
    <p:extLst>
      <p:ext uri="{BB962C8B-B14F-4D97-AF65-F5344CB8AC3E}">
        <p14:creationId xmlns:p14="http://schemas.microsoft.com/office/powerpoint/2010/main" val="177456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w Imag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9163" y="1584816"/>
            <a:ext cx="7144949" cy="4389439"/>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C708988-3FD8-46D1-B954-7D2F1ACD93EE}" type="slidenum">
              <a:rPr lang="en-US" smtClean="0"/>
              <a:t>‹#›</a:t>
            </a:fld>
            <a:endParaRPr lang="en-US"/>
          </a:p>
        </p:txBody>
      </p:sp>
      <p:sp>
        <p:nvSpPr>
          <p:cNvPr id="11" name="Title 10">
            <a:extLst>
              <a:ext uri="{FF2B5EF4-FFF2-40B4-BE49-F238E27FC236}">
                <a16:creationId xmlns:a16="http://schemas.microsoft.com/office/drawing/2014/main" id="{9A954614-40C3-45C9-A061-BDA6A0AB70DE}"/>
              </a:ext>
            </a:extLst>
          </p:cNvPr>
          <p:cNvSpPr>
            <a:spLocks noGrp="1"/>
          </p:cNvSpPr>
          <p:nvPr>
            <p:ph type="title"/>
          </p:nvPr>
        </p:nvSpPr>
        <p:spPr>
          <a:xfrm>
            <a:off x="409907" y="650170"/>
            <a:ext cx="11374015" cy="595700"/>
          </a:xfrm>
        </p:spPr>
        <p:txBody>
          <a:bodyPr/>
          <a:lstStyle>
            <a:lvl1pPr>
              <a:defRPr>
                <a:solidFill>
                  <a:schemeClr val="tx2"/>
                </a:solidFill>
              </a:defRPr>
            </a:lvl1pPr>
          </a:lstStyle>
          <a:p>
            <a:r>
              <a:rPr lang="en-US"/>
              <a:t>Click to edit Master title style</a:t>
            </a:r>
          </a:p>
        </p:txBody>
      </p:sp>
      <p:sp>
        <p:nvSpPr>
          <p:cNvPr id="13" name="Picture Placeholder 12">
            <a:extLst>
              <a:ext uri="{FF2B5EF4-FFF2-40B4-BE49-F238E27FC236}">
                <a16:creationId xmlns:a16="http://schemas.microsoft.com/office/drawing/2014/main" id="{7CA407F8-DC47-4C8C-A0AA-BCACFF109803}"/>
              </a:ext>
            </a:extLst>
          </p:cNvPr>
          <p:cNvSpPr>
            <a:spLocks noGrp="1"/>
          </p:cNvSpPr>
          <p:nvPr>
            <p:ph type="pic" sz="quarter" idx="13" hasCustomPrompt="1"/>
          </p:nvPr>
        </p:nvSpPr>
        <p:spPr>
          <a:xfrm>
            <a:off x="8104650" y="1852475"/>
            <a:ext cx="3677043" cy="2863901"/>
          </a:xfrm>
          <a:solidFill>
            <a:schemeClr val="bg2"/>
          </a:solidFill>
        </p:spPr>
        <p:txBody>
          <a:bodyPr anchor="ctr">
            <a:normAutofit/>
          </a:bodyPr>
          <a:lstStyle>
            <a:lvl1pPr algn="ctr">
              <a:lnSpc>
                <a:spcPct val="100000"/>
              </a:lnSpc>
              <a:spcAft>
                <a:spcPts val="0"/>
              </a:spcAft>
              <a:defRPr sz="1080">
                <a:solidFill>
                  <a:schemeClr val="bg1">
                    <a:lumMod val="50000"/>
                  </a:schemeClr>
                </a:solidFill>
              </a:defRPr>
            </a:lvl1pPr>
          </a:lstStyle>
          <a:p>
            <a:r>
              <a:rPr lang="en-US"/>
              <a:t>CLICK TO ADD IMAGE</a:t>
            </a:r>
          </a:p>
        </p:txBody>
      </p:sp>
    </p:spTree>
    <p:extLst>
      <p:ext uri="{BB962C8B-B14F-4D97-AF65-F5344CB8AC3E}">
        <p14:creationId xmlns:p14="http://schemas.microsoft.com/office/powerpoint/2010/main" val="150267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9909" y="1800226"/>
            <a:ext cx="7683980" cy="1144577"/>
          </a:xfrm>
        </p:spPr>
        <p:txBody>
          <a:bodyPr/>
          <a:lstStyle>
            <a:lvl1pPr>
              <a:defRPr b="0">
                <a:solidFill>
                  <a:schemeClr val="tx1"/>
                </a:solidFill>
              </a:defRPr>
            </a:lvl1pPr>
            <a:lvl2pPr marL="213970" indent="-213970">
              <a:buFont typeface="Arial" panose="020B0604020202020204" pitchFamily="34" charset="0"/>
              <a:buChar char="•"/>
              <a:defRPr/>
            </a:lvl2pPr>
            <a:lvl3pPr marL="715975" indent="-213970">
              <a:buFont typeface="Arial" panose="020B0604020202020204" pitchFamily="34" charset="0"/>
              <a:buChar char="◦"/>
              <a:defRPr/>
            </a:lvl3pPr>
            <a:lvl4pPr marL="1431950">
              <a:defRPr/>
            </a:lvl4pPr>
            <a:lvl5pPr marL="2147926">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C708988-3FD8-46D1-B954-7D2F1ACD93EE}" type="slidenum">
              <a:rPr lang="en-US" smtClean="0"/>
              <a:t>‹#›</a:t>
            </a:fld>
            <a:endParaRPr lang="en-US"/>
          </a:p>
        </p:txBody>
      </p:sp>
      <p:sp>
        <p:nvSpPr>
          <p:cNvPr id="11" name="Title 10">
            <a:extLst>
              <a:ext uri="{FF2B5EF4-FFF2-40B4-BE49-F238E27FC236}">
                <a16:creationId xmlns:a16="http://schemas.microsoft.com/office/drawing/2014/main" id="{9A954614-40C3-45C9-A061-BDA6A0AB70DE}"/>
              </a:ext>
            </a:extLst>
          </p:cNvPr>
          <p:cNvSpPr>
            <a:spLocks noGrp="1"/>
          </p:cNvSpPr>
          <p:nvPr>
            <p:ph type="title"/>
          </p:nvPr>
        </p:nvSpPr>
        <p:spPr>
          <a:xfrm>
            <a:off x="409907" y="650170"/>
            <a:ext cx="11374015" cy="595700"/>
          </a:xfrm>
        </p:spPr>
        <p:txBody>
          <a:bodyPr/>
          <a:lstStyle>
            <a:lvl1pPr>
              <a:defRPr>
                <a:solidFill>
                  <a:schemeClr val="tx2"/>
                </a:solidFill>
              </a:defRPr>
            </a:lvl1pPr>
          </a:lstStyle>
          <a:p>
            <a:r>
              <a:rPr lang="en-US"/>
              <a:t>Click to edit Master title style</a:t>
            </a:r>
          </a:p>
        </p:txBody>
      </p:sp>
      <p:sp>
        <p:nvSpPr>
          <p:cNvPr id="7" name="Text Placeholder 6">
            <a:extLst>
              <a:ext uri="{FF2B5EF4-FFF2-40B4-BE49-F238E27FC236}">
                <a16:creationId xmlns:a16="http://schemas.microsoft.com/office/drawing/2014/main" id="{8D4E6E9F-678B-498D-BFD9-6F4B0EC2B2A0}"/>
              </a:ext>
            </a:extLst>
          </p:cNvPr>
          <p:cNvSpPr>
            <a:spLocks noGrp="1"/>
          </p:cNvSpPr>
          <p:nvPr>
            <p:ph type="body" sz="quarter" idx="13"/>
          </p:nvPr>
        </p:nvSpPr>
        <p:spPr>
          <a:xfrm>
            <a:off x="9046784" y="1855677"/>
            <a:ext cx="2734909" cy="2468880"/>
          </a:xfrm>
          <a:solidFill>
            <a:schemeClr val="accent3"/>
          </a:solidFill>
        </p:spPr>
        <p:txBody>
          <a:bodyPr lIns="182880" tIns="137160" rIns="182880" bIns="137160">
            <a:noAutofit/>
          </a:bodyPr>
          <a:lstStyle>
            <a:lvl1pPr>
              <a:defRPr sz="1440">
                <a:solidFill>
                  <a:schemeClr val="bg1"/>
                </a:solidFill>
              </a:defRPr>
            </a:lvl1pPr>
            <a:lvl2pPr>
              <a:spcBef>
                <a:spcPts val="360"/>
              </a:spcBef>
              <a:defRPr sz="1260">
                <a:solidFill>
                  <a:schemeClr val="bg1"/>
                </a:solidFill>
              </a:defRPr>
            </a:lvl2pPr>
            <a:lvl3pPr marL="164592" indent="-164592">
              <a:spcBef>
                <a:spcPts val="360"/>
              </a:spcBef>
              <a:defRPr sz="1440" b="1">
                <a:solidFill>
                  <a:schemeClr val="bg1"/>
                </a:solidFill>
              </a:defRPr>
            </a:lvl3pPr>
            <a:lvl4pPr marL="493776" indent="-164592">
              <a:spcBef>
                <a:spcPts val="360"/>
              </a:spcBef>
              <a:defRPr sz="1440">
                <a:solidFill>
                  <a:schemeClr val="bg1"/>
                </a:solidFill>
              </a:defRPr>
            </a:lvl4pPr>
            <a:lvl5pPr marL="822960" indent="-164592">
              <a:spcBef>
                <a:spcPts val="360"/>
              </a:spcBef>
              <a:defRPr sz="144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able Placeholder 9">
            <a:extLst>
              <a:ext uri="{FF2B5EF4-FFF2-40B4-BE49-F238E27FC236}">
                <a16:creationId xmlns:a16="http://schemas.microsoft.com/office/drawing/2014/main" id="{F3E50657-1113-4855-B832-21F0E7FD5B87}"/>
              </a:ext>
            </a:extLst>
          </p:cNvPr>
          <p:cNvSpPr>
            <a:spLocks noGrp="1"/>
          </p:cNvSpPr>
          <p:nvPr>
            <p:ph type="tbl" sz="quarter" idx="14" hasCustomPrompt="1"/>
          </p:nvPr>
        </p:nvSpPr>
        <p:spPr>
          <a:xfrm>
            <a:off x="409908" y="2944803"/>
            <a:ext cx="7510318" cy="3208973"/>
          </a:xfrm>
        </p:spPr>
        <p:txBody>
          <a:bodyPr anchor="ctr">
            <a:normAutofit/>
          </a:bodyPr>
          <a:lstStyle>
            <a:lvl1pPr algn="ctr">
              <a:defRPr sz="1080" b="1">
                <a:solidFill>
                  <a:schemeClr val="tx1"/>
                </a:solidFill>
              </a:defRPr>
            </a:lvl1pPr>
          </a:lstStyle>
          <a:p>
            <a:r>
              <a:rPr lang="en-US"/>
              <a:t>TABLE</a:t>
            </a:r>
          </a:p>
        </p:txBody>
      </p:sp>
    </p:spTree>
    <p:extLst>
      <p:ext uri="{BB962C8B-B14F-4D97-AF65-F5344CB8AC3E}">
        <p14:creationId xmlns:p14="http://schemas.microsoft.com/office/powerpoint/2010/main" val="149203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908" y="1246415"/>
            <a:ext cx="11372184" cy="365125"/>
          </a:xfrm>
        </p:spPr>
        <p:txBody>
          <a:bodyPr anchor="t">
            <a:normAutofit/>
          </a:bodyPr>
          <a:lstStyle>
            <a:lvl1pPr marL="0" indent="0">
              <a:buNone/>
              <a:defRPr sz="1800" b="0">
                <a:solidFill>
                  <a:schemeClr val="tx2"/>
                </a:solidFill>
              </a:defRPr>
            </a:lvl1pPr>
            <a:lvl2pPr marL="456908" indent="0">
              <a:buNone/>
              <a:defRPr sz="1999" b="1"/>
            </a:lvl2pPr>
            <a:lvl3pPr marL="913815" indent="0">
              <a:buNone/>
              <a:defRPr sz="1799" b="1"/>
            </a:lvl3pPr>
            <a:lvl4pPr marL="1370723" indent="0">
              <a:buNone/>
              <a:defRPr sz="1599" b="1"/>
            </a:lvl4pPr>
            <a:lvl5pPr marL="1827630" indent="0">
              <a:buNone/>
              <a:defRPr sz="1599" b="1"/>
            </a:lvl5pPr>
            <a:lvl6pPr marL="2284537" indent="0">
              <a:buNone/>
              <a:defRPr sz="1599" b="1"/>
            </a:lvl6pPr>
            <a:lvl7pPr marL="2741444" indent="0">
              <a:buNone/>
              <a:defRPr sz="1599" b="1"/>
            </a:lvl7pPr>
            <a:lvl8pPr marL="3198352" indent="0">
              <a:buNone/>
              <a:defRPr sz="1599" b="1"/>
            </a:lvl8pPr>
            <a:lvl9pPr marL="3655259" indent="0">
              <a:buNone/>
              <a:defRPr sz="1599"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5C708988-3FD8-46D1-B954-7D2F1ACD93EE}" type="slidenum">
              <a:rPr lang="en-US" smtClean="0"/>
              <a:t>‹#›</a:t>
            </a:fld>
            <a:endParaRPr lang="en-US"/>
          </a:p>
        </p:txBody>
      </p:sp>
      <p:sp>
        <p:nvSpPr>
          <p:cNvPr id="11" name="Title 10">
            <a:extLst>
              <a:ext uri="{FF2B5EF4-FFF2-40B4-BE49-F238E27FC236}">
                <a16:creationId xmlns:a16="http://schemas.microsoft.com/office/drawing/2014/main" id="{9A954614-40C3-45C9-A061-BDA6A0AB70DE}"/>
              </a:ext>
            </a:extLst>
          </p:cNvPr>
          <p:cNvSpPr>
            <a:spLocks noGrp="1"/>
          </p:cNvSpPr>
          <p:nvPr>
            <p:ph type="title"/>
          </p:nvPr>
        </p:nvSpPr>
        <p:spPr>
          <a:xfrm>
            <a:off x="409907" y="650170"/>
            <a:ext cx="11374015" cy="595700"/>
          </a:xfrm>
        </p:spPr>
        <p:txBody>
          <a:bodyPr/>
          <a:lstStyle>
            <a:lvl1pPr>
              <a:defRPr>
                <a:solidFill>
                  <a:schemeClr val="tx2"/>
                </a:solidFill>
              </a:defRPr>
            </a:lvl1pPr>
          </a:lstStyle>
          <a:p>
            <a:r>
              <a:rPr lang="en-US"/>
              <a:t>Click to edit Master title style</a:t>
            </a:r>
          </a:p>
        </p:txBody>
      </p:sp>
      <p:sp>
        <p:nvSpPr>
          <p:cNvPr id="7" name="Chart Placeholder 6">
            <a:extLst>
              <a:ext uri="{FF2B5EF4-FFF2-40B4-BE49-F238E27FC236}">
                <a16:creationId xmlns:a16="http://schemas.microsoft.com/office/drawing/2014/main" id="{571C9DA6-1BA6-4C06-BB78-07F43FE8A9D1}"/>
              </a:ext>
            </a:extLst>
          </p:cNvPr>
          <p:cNvSpPr>
            <a:spLocks noGrp="1"/>
          </p:cNvSpPr>
          <p:nvPr>
            <p:ph type="chart" sz="quarter" idx="13" hasCustomPrompt="1"/>
          </p:nvPr>
        </p:nvSpPr>
        <p:spPr>
          <a:xfrm>
            <a:off x="410308" y="1775937"/>
            <a:ext cx="10413523" cy="4786313"/>
          </a:xfrm>
        </p:spPr>
        <p:txBody>
          <a:bodyPr anchor="ctr">
            <a:normAutofit/>
          </a:bodyPr>
          <a:lstStyle>
            <a:lvl1pPr algn="ctr">
              <a:defRPr sz="1080" b="1">
                <a:solidFill>
                  <a:schemeClr val="tx1"/>
                </a:solidFill>
              </a:defRPr>
            </a:lvl1pPr>
          </a:lstStyle>
          <a:p>
            <a:r>
              <a:rPr lang="en-US"/>
              <a:t>CHART</a:t>
            </a:r>
          </a:p>
        </p:txBody>
      </p:sp>
    </p:spTree>
    <p:extLst>
      <p:ext uri="{BB962C8B-B14F-4D97-AF65-F5344CB8AC3E}">
        <p14:creationId xmlns:p14="http://schemas.microsoft.com/office/powerpoint/2010/main" val="89181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2FCB6A-9592-44B5-843C-777090D5CBBB}"/>
              </a:ext>
            </a:extLst>
          </p:cNvPr>
          <p:cNvSpPr/>
          <p:nvPr userDrawn="1"/>
        </p:nvSpPr>
        <p:spPr>
          <a:xfrm>
            <a:off x="411737" y="1"/>
            <a:ext cx="11372185" cy="336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Placeholder 1"/>
          <p:cNvSpPr>
            <a:spLocks noGrp="1"/>
          </p:cNvSpPr>
          <p:nvPr>
            <p:ph type="title"/>
          </p:nvPr>
        </p:nvSpPr>
        <p:spPr>
          <a:xfrm>
            <a:off x="411737" y="650170"/>
            <a:ext cx="11372185" cy="595700"/>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411737" y="1797330"/>
            <a:ext cx="11372185" cy="4351338"/>
          </a:xfrm>
          <a:prstGeom prst="rect">
            <a:avLst/>
          </a:prstGeom>
        </p:spPr>
        <p:txBody>
          <a:bodyPr vert="horz" lIns="0" tIns="0" rIns="0" bIns="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346366" y="0"/>
            <a:ext cx="330537" cy="329184"/>
          </a:xfrm>
          <a:prstGeom prst="rect">
            <a:avLst/>
          </a:prstGeom>
        </p:spPr>
        <p:txBody>
          <a:bodyPr vert="horz" lIns="0" tIns="0" rIns="0" bIns="0" rtlCol="0" anchor="ctr"/>
          <a:lstStyle>
            <a:lvl1pPr algn="r">
              <a:defRPr sz="1080">
                <a:solidFill>
                  <a:schemeClr val="bg1"/>
                </a:solidFill>
              </a:defRPr>
            </a:lvl1pPr>
          </a:lstStyle>
          <a:p>
            <a:fld id="{5C708988-3FD8-46D1-B954-7D2F1ACD93EE}" type="slidenum">
              <a:rPr lang="en-US" smtClean="0"/>
              <a:pPr/>
              <a:t>‹#›</a:t>
            </a:fld>
            <a:endParaRPr lang="en-US"/>
          </a:p>
        </p:txBody>
      </p:sp>
      <p:sp>
        <p:nvSpPr>
          <p:cNvPr id="5" name="Rectangle 4">
            <a:extLst>
              <a:ext uri="{FF2B5EF4-FFF2-40B4-BE49-F238E27FC236}">
                <a16:creationId xmlns:a16="http://schemas.microsoft.com/office/drawing/2014/main" id="{D328A313-E0F5-44D0-882B-2F52A9504779}"/>
              </a:ext>
            </a:extLst>
          </p:cNvPr>
          <p:cNvSpPr/>
          <p:nvPr userDrawn="1"/>
        </p:nvSpPr>
        <p:spPr>
          <a:xfrm>
            <a:off x="9426384" y="-1"/>
            <a:ext cx="1893992" cy="330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080">
                <a:solidFill>
                  <a:schemeClr val="bg1"/>
                </a:solidFill>
              </a:rPr>
              <a:t>The Match  |  NRMP.ORG</a:t>
            </a:r>
          </a:p>
        </p:txBody>
      </p:sp>
    </p:spTree>
    <p:extLst>
      <p:ext uri="{BB962C8B-B14F-4D97-AF65-F5344CB8AC3E}">
        <p14:creationId xmlns:p14="http://schemas.microsoft.com/office/powerpoint/2010/main" val="181540449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25" r:id="rId13"/>
    <p:sldLayoutId id="2147483726" r:id="rId14"/>
  </p:sldLayoutIdLst>
  <p:hf hdr="0" ftr="0" dt="0"/>
  <p:txStyles>
    <p:title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p:titleStyle>
    <p:bodyStyle>
      <a:lvl1pPr marL="0" indent="0" algn="l" defTabSz="913815" rtl="0" eaLnBrk="1" latinLnBrk="0" hangingPunct="1">
        <a:lnSpc>
          <a:spcPct val="96000"/>
        </a:lnSpc>
        <a:spcBef>
          <a:spcPts val="0"/>
        </a:spcBef>
        <a:spcAft>
          <a:spcPts val="0"/>
        </a:spcAft>
        <a:buFont typeface="Arial" panose="020B0604020202020204" pitchFamily="34" charset="0"/>
        <a:buNone/>
        <a:defRPr sz="2160" b="1" kern="1200">
          <a:solidFill>
            <a:schemeClr val="accent1"/>
          </a:solidFill>
          <a:latin typeface="+mn-lt"/>
          <a:ea typeface="+mn-ea"/>
          <a:cs typeface="+mn-cs"/>
        </a:defRPr>
      </a:lvl1pPr>
      <a:lvl2pPr marL="0" indent="0" algn="l" defTabSz="913815" rtl="0" eaLnBrk="1" latinLnBrk="0" hangingPunct="1">
        <a:lnSpc>
          <a:spcPct val="96000"/>
        </a:lnSpc>
        <a:spcBef>
          <a:spcPts val="0"/>
        </a:spcBef>
        <a:spcAft>
          <a:spcPts val="0"/>
        </a:spcAft>
        <a:buFont typeface="Arial" panose="020B0604020202020204" pitchFamily="34" charset="0"/>
        <a:buNone/>
        <a:defRPr sz="2160" kern="1200">
          <a:solidFill>
            <a:schemeClr val="tx1"/>
          </a:solidFill>
          <a:latin typeface="+mn-lt"/>
          <a:ea typeface="+mn-ea"/>
          <a:cs typeface="+mn-cs"/>
        </a:defRPr>
      </a:lvl2pPr>
      <a:lvl3pPr marL="213970" indent="-213970" algn="l" defTabSz="913815" rtl="0" eaLnBrk="1" latinLnBrk="0" hangingPunct="1">
        <a:lnSpc>
          <a:spcPct val="96000"/>
        </a:lnSpc>
        <a:spcBef>
          <a:spcPts val="0"/>
        </a:spcBef>
        <a:spcAft>
          <a:spcPts val="0"/>
        </a:spcAft>
        <a:buFont typeface="Arial" panose="020B0604020202020204" pitchFamily="34" charset="0"/>
        <a:buChar char="•"/>
        <a:defRPr sz="2160" kern="1200">
          <a:solidFill>
            <a:schemeClr val="tx1"/>
          </a:solidFill>
          <a:latin typeface="+mn-lt"/>
          <a:ea typeface="+mn-ea"/>
          <a:cs typeface="+mn-cs"/>
        </a:defRPr>
      </a:lvl3pPr>
      <a:lvl4pPr marL="715975" indent="-213970" algn="l" defTabSz="913815" rtl="0" eaLnBrk="1" latinLnBrk="0" hangingPunct="1">
        <a:lnSpc>
          <a:spcPct val="96000"/>
        </a:lnSpc>
        <a:spcBef>
          <a:spcPts val="0"/>
        </a:spcBef>
        <a:spcAft>
          <a:spcPts val="0"/>
        </a:spcAft>
        <a:buFont typeface="Arial" panose="020B0604020202020204" pitchFamily="34" charset="0"/>
        <a:buChar char="◦"/>
        <a:defRPr sz="2160" kern="1200">
          <a:solidFill>
            <a:schemeClr val="tx1"/>
          </a:solidFill>
          <a:latin typeface="+mn-lt"/>
          <a:ea typeface="+mn-ea"/>
          <a:cs typeface="+mn-cs"/>
        </a:defRPr>
      </a:lvl4pPr>
      <a:lvl5pPr marL="1431950" indent="-213970" algn="l" defTabSz="913815" rtl="0" eaLnBrk="1" latinLnBrk="0" hangingPunct="1">
        <a:lnSpc>
          <a:spcPct val="96000"/>
        </a:lnSpc>
        <a:spcBef>
          <a:spcPts val="0"/>
        </a:spcBef>
        <a:spcAft>
          <a:spcPts val="0"/>
        </a:spcAft>
        <a:buFont typeface="Arial" panose="020B0604020202020204" pitchFamily="34" charset="0"/>
        <a:buChar char="◦"/>
        <a:defRPr sz="2160" kern="1200">
          <a:solidFill>
            <a:schemeClr val="tx1"/>
          </a:solidFill>
          <a:latin typeface="+mn-lt"/>
          <a:ea typeface="+mn-ea"/>
          <a:cs typeface="+mn-cs"/>
        </a:defRPr>
      </a:lvl5pPr>
      <a:lvl6pPr marL="2512991" indent="-228453" algn="l" defTabSz="91381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898" indent="-228453" algn="l" defTabSz="91381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06" indent="-228453" algn="l" defTabSz="91381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712" indent="-228453" algn="l" defTabSz="91381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815" rtl="0" eaLnBrk="1" latinLnBrk="0" hangingPunct="1">
        <a:defRPr sz="1799" kern="1200">
          <a:solidFill>
            <a:schemeClr val="tx1"/>
          </a:solidFill>
          <a:latin typeface="+mn-lt"/>
          <a:ea typeface="+mn-ea"/>
          <a:cs typeface="+mn-cs"/>
        </a:defRPr>
      </a:lvl1pPr>
      <a:lvl2pPr marL="456908" algn="l" defTabSz="913815" rtl="0" eaLnBrk="1" latinLnBrk="0" hangingPunct="1">
        <a:defRPr sz="1799" kern="1200">
          <a:solidFill>
            <a:schemeClr val="tx1"/>
          </a:solidFill>
          <a:latin typeface="+mn-lt"/>
          <a:ea typeface="+mn-ea"/>
          <a:cs typeface="+mn-cs"/>
        </a:defRPr>
      </a:lvl2pPr>
      <a:lvl3pPr marL="913815" algn="l" defTabSz="913815" rtl="0" eaLnBrk="1" latinLnBrk="0" hangingPunct="1">
        <a:defRPr sz="1799" kern="1200">
          <a:solidFill>
            <a:schemeClr val="tx1"/>
          </a:solidFill>
          <a:latin typeface="+mn-lt"/>
          <a:ea typeface="+mn-ea"/>
          <a:cs typeface="+mn-cs"/>
        </a:defRPr>
      </a:lvl3pPr>
      <a:lvl4pPr marL="1370723" algn="l" defTabSz="913815" rtl="0" eaLnBrk="1" latinLnBrk="0" hangingPunct="1">
        <a:defRPr sz="1799" kern="1200">
          <a:solidFill>
            <a:schemeClr val="tx1"/>
          </a:solidFill>
          <a:latin typeface="+mn-lt"/>
          <a:ea typeface="+mn-ea"/>
          <a:cs typeface="+mn-cs"/>
        </a:defRPr>
      </a:lvl4pPr>
      <a:lvl5pPr marL="1827630" algn="l" defTabSz="913815" rtl="0" eaLnBrk="1" latinLnBrk="0" hangingPunct="1">
        <a:defRPr sz="1799" kern="1200">
          <a:solidFill>
            <a:schemeClr val="tx1"/>
          </a:solidFill>
          <a:latin typeface="+mn-lt"/>
          <a:ea typeface="+mn-ea"/>
          <a:cs typeface="+mn-cs"/>
        </a:defRPr>
      </a:lvl5pPr>
      <a:lvl6pPr marL="2284537" algn="l" defTabSz="913815" rtl="0" eaLnBrk="1" latinLnBrk="0" hangingPunct="1">
        <a:defRPr sz="1799" kern="1200">
          <a:solidFill>
            <a:schemeClr val="tx1"/>
          </a:solidFill>
          <a:latin typeface="+mn-lt"/>
          <a:ea typeface="+mn-ea"/>
          <a:cs typeface="+mn-cs"/>
        </a:defRPr>
      </a:lvl6pPr>
      <a:lvl7pPr marL="2741444" algn="l" defTabSz="913815" rtl="0" eaLnBrk="1" latinLnBrk="0" hangingPunct="1">
        <a:defRPr sz="1799" kern="1200">
          <a:solidFill>
            <a:schemeClr val="tx1"/>
          </a:solidFill>
          <a:latin typeface="+mn-lt"/>
          <a:ea typeface="+mn-ea"/>
          <a:cs typeface="+mn-cs"/>
        </a:defRPr>
      </a:lvl7pPr>
      <a:lvl8pPr marL="3198352" algn="l" defTabSz="913815" rtl="0" eaLnBrk="1" latinLnBrk="0" hangingPunct="1">
        <a:defRPr sz="1799" kern="1200">
          <a:solidFill>
            <a:schemeClr val="tx1"/>
          </a:solidFill>
          <a:latin typeface="+mn-lt"/>
          <a:ea typeface="+mn-ea"/>
          <a:cs typeface="+mn-cs"/>
        </a:defRPr>
      </a:lvl8pPr>
      <a:lvl9pPr marL="3655259" algn="l" defTabSz="913815"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rmp.org/policy/waiver-request-forms/"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5.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picture containing wire, lamp, accessory, night&#10;&#10;Description automatically generated">
            <a:extLst>
              <a:ext uri="{FF2B5EF4-FFF2-40B4-BE49-F238E27FC236}">
                <a16:creationId xmlns:a16="http://schemas.microsoft.com/office/drawing/2014/main" id="{5709513A-74E7-4667-9BBB-4314C8F6876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1" b="21"/>
          <a:stretch/>
        </p:blipFill>
        <p:spPr/>
      </p:pic>
      <p:sp>
        <p:nvSpPr>
          <p:cNvPr id="2" name="Title 1">
            <a:extLst>
              <a:ext uri="{FF2B5EF4-FFF2-40B4-BE49-F238E27FC236}">
                <a16:creationId xmlns:a16="http://schemas.microsoft.com/office/drawing/2014/main" id="{7AFBFE11-1085-4481-A78A-865E37B07AB1}"/>
              </a:ext>
            </a:extLst>
          </p:cNvPr>
          <p:cNvSpPr>
            <a:spLocks noGrp="1"/>
          </p:cNvSpPr>
          <p:nvPr>
            <p:ph type="ctrTitle"/>
          </p:nvPr>
        </p:nvSpPr>
        <p:spPr>
          <a:xfrm>
            <a:off x="415290" y="3017542"/>
            <a:ext cx="10654976" cy="2038698"/>
          </a:xfrm>
        </p:spPr>
        <p:txBody>
          <a:bodyPr>
            <a:normAutofit fontScale="90000"/>
          </a:bodyPr>
          <a:lstStyle/>
          <a:p>
            <a:r>
              <a:rPr lang="en-US" dirty="0"/>
              <a:t>NRMP Policy: </a:t>
            </a:r>
            <a:br>
              <a:rPr lang="en-US" dirty="0"/>
            </a:br>
            <a:r>
              <a:rPr lang="en-US" dirty="0"/>
              <a:t>Webinar for SMS Fellowship Programs</a:t>
            </a:r>
          </a:p>
        </p:txBody>
      </p:sp>
      <p:sp>
        <p:nvSpPr>
          <p:cNvPr id="3" name="Subtitle 2">
            <a:extLst>
              <a:ext uri="{FF2B5EF4-FFF2-40B4-BE49-F238E27FC236}">
                <a16:creationId xmlns:a16="http://schemas.microsoft.com/office/drawing/2014/main" id="{59CC2D7D-A88F-4F19-A0F8-3E739B848176}"/>
              </a:ext>
            </a:extLst>
          </p:cNvPr>
          <p:cNvSpPr>
            <a:spLocks noGrp="1"/>
          </p:cNvSpPr>
          <p:nvPr>
            <p:ph type="subTitle" idx="1"/>
          </p:nvPr>
        </p:nvSpPr>
        <p:spPr>
          <a:xfrm>
            <a:off x="415290" y="5524119"/>
            <a:ext cx="8257638" cy="1105921"/>
          </a:xfrm>
        </p:spPr>
        <p:txBody>
          <a:bodyPr>
            <a:normAutofit/>
          </a:bodyPr>
          <a:lstStyle/>
          <a:p>
            <a:r>
              <a:rPr lang="en-US" dirty="0"/>
              <a:t>Josephine Gaabucayan - Director, Policy and Compliance</a:t>
            </a:r>
          </a:p>
          <a:p>
            <a:r>
              <a:rPr lang="en-US" dirty="0"/>
              <a:t>Laurie Curtin, PhD - Chief Operating Officer</a:t>
            </a:r>
          </a:p>
          <a:p>
            <a:r>
              <a:rPr lang="en-US" dirty="0"/>
              <a:t>December 12, 2024</a:t>
            </a:r>
          </a:p>
        </p:txBody>
      </p:sp>
    </p:spTree>
    <p:extLst>
      <p:ext uri="{BB962C8B-B14F-4D97-AF65-F5344CB8AC3E}">
        <p14:creationId xmlns:p14="http://schemas.microsoft.com/office/powerpoint/2010/main" val="3938019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0070D-8B78-4436-0716-F4DFCF15C0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671BB-A8D5-8503-6E28-4C226BA55DFD}"/>
              </a:ext>
            </a:extLst>
          </p:cNvPr>
          <p:cNvSpPr>
            <a:spLocks noGrp="1"/>
          </p:cNvSpPr>
          <p:nvPr>
            <p:ph type="title"/>
          </p:nvPr>
        </p:nvSpPr>
        <p:spPr>
          <a:xfrm>
            <a:off x="556116" y="650170"/>
            <a:ext cx="11372185" cy="595700"/>
          </a:xfrm>
        </p:spPr>
        <p:txBody>
          <a:bodyPr>
            <a:noAutofit/>
          </a:bodyPr>
          <a:lstStyle/>
          <a:p>
            <a:r>
              <a:rPr lang="en-US" sz="4400" dirty="0">
                <a:solidFill>
                  <a:srgbClr val="008089"/>
                </a:solidFill>
              </a:rPr>
              <a:t>Specialties Matching Service</a:t>
            </a:r>
          </a:p>
        </p:txBody>
      </p:sp>
      <p:sp>
        <p:nvSpPr>
          <p:cNvPr id="3" name="Content Placeholder 2">
            <a:extLst>
              <a:ext uri="{FF2B5EF4-FFF2-40B4-BE49-F238E27FC236}">
                <a16:creationId xmlns:a16="http://schemas.microsoft.com/office/drawing/2014/main" id="{4CE0B809-8B55-8D19-CB5E-42E4E4CC22B1}"/>
              </a:ext>
            </a:extLst>
          </p:cNvPr>
          <p:cNvSpPr>
            <a:spLocks noGrp="1"/>
          </p:cNvSpPr>
          <p:nvPr>
            <p:ph idx="1"/>
          </p:nvPr>
        </p:nvSpPr>
        <p:spPr>
          <a:xfrm>
            <a:off x="556116" y="1566856"/>
            <a:ext cx="10428716" cy="4640974"/>
          </a:xfrm>
        </p:spPr>
        <p:txBody>
          <a:bodyPr>
            <a:normAutofit/>
          </a:bodyPr>
          <a:lstStyle/>
          <a:p>
            <a:r>
              <a:rPr lang="en-US" sz="3200" dirty="0">
                <a:solidFill>
                  <a:srgbClr val="C00000"/>
                </a:solidFill>
              </a:rPr>
              <a:t>NEW! </a:t>
            </a:r>
            <a:r>
              <a:rPr lang="en-US" sz="3200" dirty="0">
                <a:solidFill>
                  <a:srgbClr val="146790"/>
                </a:solidFill>
              </a:rPr>
              <a:t>DIO Attestation and Oversight</a:t>
            </a:r>
          </a:p>
          <a:p>
            <a:endParaRPr lang="en-US" sz="3200" b="0" dirty="0">
              <a:solidFill>
                <a:schemeClr val="tx1"/>
              </a:solidFill>
            </a:endParaRPr>
          </a:p>
          <a:p>
            <a:r>
              <a:rPr lang="en-US" sz="2400" dirty="0">
                <a:solidFill>
                  <a:schemeClr val="tx1"/>
                </a:solidFill>
              </a:rPr>
              <a:t>Section 2.0	    INSTITUTION LEADERSHIP (MPA for Institutions)</a:t>
            </a:r>
          </a:p>
          <a:p>
            <a:r>
              <a:rPr lang="en-US" sz="2600" b="0" dirty="0">
                <a:solidFill>
                  <a:schemeClr val="tx1"/>
                </a:solidFill>
              </a:rPr>
              <a:t>	</a:t>
            </a:r>
          </a:p>
          <a:p>
            <a:r>
              <a:rPr lang="en-US" sz="2600" b="0" dirty="0">
                <a:solidFill>
                  <a:schemeClr val="tx1"/>
                </a:solidFill>
              </a:rPr>
              <a:t>	</a:t>
            </a:r>
            <a:r>
              <a:rPr lang="en-US" sz="2400" b="0" dirty="0">
                <a:solidFill>
                  <a:schemeClr val="tx1"/>
                </a:solidFill>
              </a:rPr>
              <a:t>Section 2.1	Institutional Official</a:t>
            </a:r>
          </a:p>
          <a:p>
            <a:r>
              <a:rPr lang="en-US" sz="2400" b="0" dirty="0">
                <a:solidFill>
                  <a:schemeClr val="tx1"/>
                </a:solidFill>
              </a:rPr>
              <a:t>	</a:t>
            </a:r>
          </a:p>
          <a:p>
            <a:r>
              <a:rPr lang="en-US" sz="2400" b="0" dirty="0">
                <a:solidFill>
                  <a:schemeClr val="tx1"/>
                </a:solidFill>
              </a:rPr>
              <a:t>	</a:t>
            </a:r>
            <a:r>
              <a:rPr lang="en-US" sz="2400" b="0" i="1" dirty="0">
                <a:solidFill>
                  <a:schemeClr val="tx1"/>
                </a:solidFill>
              </a:rPr>
              <a:t>...9. </a:t>
            </a:r>
            <a:r>
              <a:rPr lang="en-US" sz="2400" b="0" i="1" dirty="0">
                <a:solidFill>
                  <a:srgbClr val="333333"/>
                </a:solidFill>
                <a:effectLst/>
                <a:ea typeface="Times New Roman" panose="02020603050405020304" pitchFamily="18" charset="0"/>
              </a:rPr>
              <a:t>Agree to provide oversight of unaccredited fellowship programs in 	the R3 system  </a:t>
            </a:r>
            <a:r>
              <a:rPr lang="en-US" sz="2400" i="1" dirty="0">
                <a:solidFill>
                  <a:srgbClr val="333333"/>
                </a:solidFill>
                <a:effectLst/>
                <a:ea typeface="Times New Roman" panose="02020603050405020304" pitchFamily="18" charset="0"/>
              </a:rPr>
              <a:t>by monitoring their participation in and 	compliance with the rules of the Match</a:t>
            </a:r>
            <a:r>
              <a:rPr lang="en-US" sz="2400" b="0" i="1" dirty="0">
                <a:solidFill>
                  <a:srgbClr val="333333"/>
                </a:solidFill>
                <a:effectLst/>
                <a:ea typeface="Times New Roman" panose="02020603050405020304" pitchFamily="18" charset="0"/>
              </a:rPr>
              <a:t>. Unaccredited programs for 	which the institutional official does not or cannot assume Match 	participation oversight will not be permitted to participate in the Match. </a:t>
            </a:r>
          </a:p>
          <a:p>
            <a:endParaRPr lang="en-US" sz="3200" b="0" dirty="0">
              <a:solidFill>
                <a:schemeClr val="tx1"/>
              </a:solidFill>
            </a:endParaRPr>
          </a:p>
          <a:p>
            <a:endParaRPr lang="en-US" sz="2520" b="0" dirty="0">
              <a:solidFill>
                <a:schemeClr val="tx1"/>
              </a:solidFill>
            </a:endParaRPr>
          </a:p>
          <a:p>
            <a:endParaRPr lang="en-US" b="0" dirty="0">
              <a:solidFill>
                <a:schemeClr val="tx1"/>
              </a:solidFill>
            </a:endParaRPr>
          </a:p>
          <a:p>
            <a:endParaRPr lang="en-US" b="0" dirty="0">
              <a:solidFill>
                <a:schemeClr val="tx2"/>
              </a:solidFill>
            </a:endParaRPr>
          </a:p>
          <a:p>
            <a:endParaRPr lang="en-US" b="0" dirty="0">
              <a:solidFill>
                <a:schemeClr val="tx2"/>
              </a:solidFill>
            </a:endParaRPr>
          </a:p>
          <a:p>
            <a:endParaRPr lang="en-US" b="0" dirty="0">
              <a:solidFill>
                <a:schemeClr val="tx2"/>
              </a:solidFill>
            </a:endParaRPr>
          </a:p>
        </p:txBody>
      </p:sp>
      <p:sp>
        <p:nvSpPr>
          <p:cNvPr id="5" name="TextBox 4">
            <a:extLst>
              <a:ext uri="{FF2B5EF4-FFF2-40B4-BE49-F238E27FC236}">
                <a16:creationId xmlns:a16="http://schemas.microsoft.com/office/drawing/2014/main" id="{C05CB76B-2165-4AA5-30A4-92A81FE96D19}"/>
              </a:ext>
            </a:extLst>
          </p:cNvPr>
          <p:cNvSpPr txBox="1"/>
          <p:nvPr/>
        </p:nvSpPr>
        <p:spPr>
          <a:xfrm>
            <a:off x="7525033" y="6608194"/>
            <a:ext cx="4676801" cy="246093"/>
          </a:xfrm>
          <a:prstGeom prst="rect">
            <a:avLst/>
          </a:prstGeom>
          <a:noFill/>
        </p:spPr>
        <p:txBody>
          <a:bodyPr wrap="square" rtlCol="0">
            <a:spAutoFit/>
          </a:bodyPr>
          <a:lstStyle/>
          <a:p>
            <a:r>
              <a:rPr lang="en-US" sz="999" dirty="0"/>
              <a:t>Reproduction of slides and data prohibited without permission from the NRMP</a:t>
            </a:r>
          </a:p>
        </p:txBody>
      </p:sp>
    </p:spTree>
    <p:extLst>
      <p:ext uri="{BB962C8B-B14F-4D97-AF65-F5344CB8AC3E}">
        <p14:creationId xmlns:p14="http://schemas.microsoft.com/office/powerpoint/2010/main" val="15118982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B98B7-2961-471D-EEE8-8680647FF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3969F-87B9-55D1-74B9-BD7ED7248F3B}"/>
              </a:ext>
            </a:extLst>
          </p:cNvPr>
          <p:cNvSpPr>
            <a:spLocks noGrp="1"/>
          </p:cNvSpPr>
          <p:nvPr>
            <p:ph type="title"/>
          </p:nvPr>
        </p:nvSpPr>
        <p:spPr>
          <a:xfrm>
            <a:off x="520021" y="571257"/>
            <a:ext cx="11372185" cy="595700"/>
          </a:xfrm>
        </p:spPr>
        <p:txBody>
          <a:bodyPr>
            <a:noAutofit/>
          </a:bodyPr>
          <a:lstStyle/>
          <a:p>
            <a:r>
              <a:rPr lang="en-US" sz="4400" dirty="0">
                <a:solidFill>
                  <a:srgbClr val="008089"/>
                </a:solidFill>
              </a:rPr>
              <a:t>Specialties Matching Service</a:t>
            </a:r>
          </a:p>
        </p:txBody>
      </p:sp>
      <p:sp>
        <p:nvSpPr>
          <p:cNvPr id="3" name="Content Placeholder 2">
            <a:extLst>
              <a:ext uri="{FF2B5EF4-FFF2-40B4-BE49-F238E27FC236}">
                <a16:creationId xmlns:a16="http://schemas.microsoft.com/office/drawing/2014/main" id="{516C7EFA-5EF8-2D37-046C-E31D542CA135}"/>
              </a:ext>
            </a:extLst>
          </p:cNvPr>
          <p:cNvSpPr>
            <a:spLocks noGrp="1"/>
          </p:cNvSpPr>
          <p:nvPr>
            <p:ph idx="1"/>
          </p:nvPr>
        </p:nvSpPr>
        <p:spPr>
          <a:xfrm>
            <a:off x="520020" y="1412945"/>
            <a:ext cx="11222801" cy="5441236"/>
          </a:xfrm>
        </p:spPr>
        <p:txBody>
          <a:bodyPr>
            <a:normAutofit fontScale="62500" lnSpcReduction="20000"/>
          </a:bodyPr>
          <a:lstStyle/>
          <a:p>
            <a:r>
              <a:rPr lang="en-US" sz="5100" dirty="0">
                <a:solidFill>
                  <a:srgbClr val="C00000"/>
                </a:solidFill>
              </a:rPr>
              <a:t>NEW! </a:t>
            </a:r>
            <a:r>
              <a:rPr lang="en-US" sz="5100" dirty="0">
                <a:solidFill>
                  <a:srgbClr val="146790"/>
                </a:solidFill>
              </a:rPr>
              <a:t>Unaccredited Program Eligibility</a:t>
            </a:r>
          </a:p>
          <a:p>
            <a:endParaRPr lang="en-US" sz="3800" b="0" dirty="0">
              <a:solidFill>
                <a:schemeClr val="tx1"/>
              </a:solidFill>
            </a:endParaRPr>
          </a:p>
          <a:p>
            <a:r>
              <a:rPr lang="en-US" sz="3800" dirty="0">
                <a:solidFill>
                  <a:schemeClr val="tx1"/>
                </a:solidFill>
              </a:rPr>
              <a:t>Section 3.0	   PROGRAMS IN THE SMS (MPA for Programs)</a:t>
            </a:r>
          </a:p>
          <a:p>
            <a:endParaRPr lang="en-US" sz="3800" dirty="0">
              <a:solidFill>
                <a:schemeClr val="tx1"/>
              </a:solidFill>
            </a:endParaRPr>
          </a:p>
          <a:p>
            <a:r>
              <a:rPr lang="en-US" sz="3800" b="0" dirty="0">
                <a:solidFill>
                  <a:schemeClr val="tx1"/>
                </a:solidFill>
              </a:rPr>
              <a:t>	Section 3.1	Eligibility</a:t>
            </a:r>
          </a:p>
          <a:p>
            <a:endParaRPr lang="en-US" sz="3800" b="0" i="1" dirty="0">
              <a:solidFill>
                <a:schemeClr val="tx1"/>
              </a:solidFill>
              <a:effectLst/>
              <a:latin typeface="Arial" panose="020B0604020202020204" pitchFamily="34" charset="0"/>
              <a:ea typeface="Times New Roman" panose="02020603050405020304" pitchFamily="18" charset="0"/>
            </a:endParaRPr>
          </a:p>
          <a:p>
            <a:r>
              <a:rPr lang="en-US" sz="3800" b="0" i="1" dirty="0">
                <a:solidFill>
                  <a:schemeClr val="tx1"/>
                </a:solidFill>
                <a:latin typeface="Arial" panose="020B0604020202020204" pitchFamily="34" charset="0"/>
                <a:ea typeface="Times New Roman" panose="02020603050405020304" pitchFamily="18" charset="0"/>
              </a:rPr>
              <a:t>	1.	</a:t>
            </a:r>
            <a:r>
              <a:rPr lang="en-US" sz="3800" b="0" i="1" dirty="0">
                <a:solidFill>
                  <a:srgbClr val="333333"/>
                </a:solidFill>
                <a:effectLst/>
                <a:latin typeface="Arial" panose="020B0604020202020204" pitchFamily="34" charset="0"/>
                <a:ea typeface="Times New Roman" panose="02020603050405020304" pitchFamily="18" charset="0"/>
              </a:rPr>
              <a:t>Be accredited by the ACGME or another accrediting or certifying 	body acceptable to NRMP;</a:t>
            </a:r>
          </a:p>
          <a:p>
            <a:endParaRPr lang="en-US" sz="3800" b="0" i="1" dirty="0">
              <a:solidFill>
                <a:srgbClr val="333333"/>
              </a:solidFill>
              <a:effectLst/>
              <a:latin typeface="Arial" panose="020B0604020202020204" pitchFamily="34" charset="0"/>
              <a:ea typeface="Times New Roman" panose="02020603050405020304" pitchFamily="18" charset="0"/>
            </a:endParaRPr>
          </a:p>
          <a:p>
            <a:pPr marL="914400" marR="914400"/>
            <a:r>
              <a:rPr lang="en-US" sz="3800" b="0" i="1" dirty="0">
                <a:solidFill>
                  <a:srgbClr val="333333"/>
                </a:solidFill>
                <a:effectLst/>
                <a:latin typeface="Arial" panose="020B0604020202020204" pitchFamily="34" charset="0"/>
                <a:ea typeface="Times New Roman" panose="02020603050405020304" pitchFamily="18" charset="0"/>
              </a:rPr>
              <a:t> 	a. If not ACGME-accredited, </a:t>
            </a:r>
            <a:r>
              <a:rPr lang="en-US" sz="3800" i="1" dirty="0">
                <a:solidFill>
                  <a:srgbClr val="333333"/>
                </a:solidFill>
                <a:effectLst/>
                <a:latin typeface="Arial" panose="020B0604020202020204" pitchFamily="34" charset="0"/>
                <a:ea typeface="Times New Roman" panose="02020603050405020304" pitchFamily="18" charset="0"/>
              </a:rPr>
              <a:t>be affiliated (e.g., shared resources, shared faculty for fellow training/supervision, program letter of agreement)</a:t>
            </a:r>
            <a:r>
              <a:rPr lang="en-US" sz="3800" b="0" i="1" dirty="0">
                <a:solidFill>
                  <a:srgbClr val="333333"/>
                </a:solidFill>
                <a:effectLst/>
                <a:latin typeface="Arial" panose="020B0604020202020204" pitchFamily="34" charset="0"/>
                <a:ea typeface="Times New Roman" panose="02020603050405020304" pitchFamily="18" charset="0"/>
              </a:rPr>
              <a:t> with an ACGME-accredited program in the primary discipline or ACGME-accredited institution;</a:t>
            </a:r>
          </a:p>
          <a:p>
            <a:endParaRPr lang="en-US" sz="3800" i="1" dirty="0">
              <a:solidFill>
                <a:schemeClr val="tx1"/>
              </a:solidFill>
            </a:endParaRPr>
          </a:p>
          <a:p>
            <a:r>
              <a:rPr lang="en-US" sz="38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Programs not affiliated with an ACGME-accredited program in the primary discipline or an ACGME-accredited institution are eligible for the Match with NRMP Institutional Official attested oversight of program participation in and compliance with the rules of the Match.</a:t>
            </a:r>
            <a:endParaRPr lang="en-US" sz="3800" b="0" i="1" dirty="0">
              <a:solidFill>
                <a:schemeClr val="tx1"/>
              </a:solidFill>
            </a:endParaRPr>
          </a:p>
          <a:p>
            <a:endParaRPr lang="en-US" b="0" dirty="0">
              <a:solidFill>
                <a:schemeClr val="tx2"/>
              </a:solidFill>
            </a:endParaRPr>
          </a:p>
          <a:p>
            <a:endParaRPr lang="en-US" b="0" dirty="0">
              <a:solidFill>
                <a:schemeClr val="tx2"/>
              </a:solidFill>
            </a:endParaRPr>
          </a:p>
          <a:p>
            <a:endParaRPr lang="en-US" b="0" dirty="0">
              <a:solidFill>
                <a:schemeClr val="tx2"/>
              </a:solidFill>
            </a:endParaRPr>
          </a:p>
        </p:txBody>
      </p:sp>
      <p:sp>
        <p:nvSpPr>
          <p:cNvPr id="5" name="TextBox 4">
            <a:extLst>
              <a:ext uri="{FF2B5EF4-FFF2-40B4-BE49-F238E27FC236}">
                <a16:creationId xmlns:a16="http://schemas.microsoft.com/office/drawing/2014/main" id="{DC2DDC2C-5B3E-B5F6-20F8-327E7C70EF84}"/>
              </a:ext>
            </a:extLst>
          </p:cNvPr>
          <p:cNvSpPr txBox="1"/>
          <p:nvPr/>
        </p:nvSpPr>
        <p:spPr>
          <a:xfrm>
            <a:off x="7525033" y="6608194"/>
            <a:ext cx="4676801" cy="246093"/>
          </a:xfrm>
          <a:prstGeom prst="rect">
            <a:avLst/>
          </a:prstGeom>
          <a:noFill/>
        </p:spPr>
        <p:txBody>
          <a:bodyPr wrap="square" rtlCol="0">
            <a:spAutoFit/>
          </a:bodyPr>
          <a:lstStyle/>
          <a:p>
            <a:r>
              <a:rPr lang="en-US" sz="999" dirty="0"/>
              <a:t>Reproduction of slides and data prohibited without permission from the NRMP</a:t>
            </a:r>
          </a:p>
        </p:txBody>
      </p:sp>
    </p:spTree>
    <p:extLst>
      <p:ext uri="{BB962C8B-B14F-4D97-AF65-F5344CB8AC3E}">
        <p14:creationId xmlns:p14="http://schemas.microsoft.com/office/powerpoint/2010/main" val="57120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FEF42-E1D7-0A15-CE3D-54EF6C112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EEBBB0-6D9A-C57A-891A-AAD8E6D5604D}"/>
              </a:ext>
            </a:extLst>
          </p:cNvPr>
          <p:cNvSpPr>
            <a:spLocks noGrp="1"/>
          </p:cNvSpPr>
          <p:nvPr>
            <p:ph type="title"/>
          </p:nvPr>
        </p:nvSpPr>
        <p:spPr>
          <a:xfrm>
            <a:off x="520021" y="571257"/>
            <a:ext cx="11372185" cy="595700"/>
          </a:xfrm>
        </p:spPr>
        <p:txBody>
          <a:bodyPr>
            <a:noAutofit/>
          </a:bodyPr>
          <a:lstStyle/>
          <a:p>
            <a:r>
              <a:rPr lang="en-US" sz="4400" dirty="0">
                <a:solidFill>
                  <a:srgbClr val="008089"/>
                </a:solidFill>
              </a:rPr>
              <a:t>Specialties Matching Service</a:t>
            </a:r>
          </a:p>
        </p:txBody>
      </p:sp>
      <p:sp>
        <p:nvSpPr>
          <p:cNvPr id="3" name="Content Placeholder 2">
            <a:extLst>
              <a:ext uri="{FF2B5EF4-FFF2-40B4-BE49-F238E27FC236}">
                <a16:creationId xmlns:a16="http://schemas.microsoft.com/office/drawing/2014/main" id="{6A1A9307-26B5-1A50-5EDC-2E7B3BCCDC4B}"/>
              </a:ext>
            </a:extLst>
          </p:cNvPr>
          <p:cNvSpPr>
            <a:spLocks noGrp="1"/>
          </p:cNvSpPr>
          <p:nvPr>
            <p:ph idx="1"/>
          </p:nvPr>
        </p:nvSpPr>
        <p:spPr>
          <a:xfrm>
            <a:off x="520020" y="1412945"/>
            <a:ext cx="10609191" cy="4314087"/>
          </a:xfrm>
        </p:spPr>
        <p:txBody>
          <a:bodyPr>
            <a:normAutofit lnSpcReduction="10000"/>
          </a:bodyPr>
          <a:lstStyle/>
          <a:p>
            <a:r>
              <a:rPr lang="en-US" sz="3200" dirty="0">
                <a:solidFill>
                  <a:srgbClr val="C00000"/>
                </a:solidFill>
              </a:rPr>
              <a:t>NEW! </a:t>
            </a:r>
            <a:r>
              <a:rPr lang="en-US" sz="3200" dirty="0">
                <a:solidFill>
                  <a:srgbClr val="146790"/>
                </a:solidFill>
              </a:rPr>
              <a:t>Report of Violations</a:t>
            </a:r>
          </a:p>
          <a:p>
            <a:endParaRPr lang="en-US" sz="2400" dirty="0">
              <a:solidFill>
                <a:schemeClr val="tx1"/>
              </a:solidFill>
            </a:endParaRPr>
          </a:p>
          <a:p>
            <a:r>
              <a:rPr lang="en-US" sz="2400" dirty="0">
                <a:solidFill>
                  <a:schemeClr val="tx1"/>
                </a:solidFill>
              </a:rPr>
              <a:t>Section 11.0	   VIOLATIONS (MPA for Programs)</a:t>
            </a:r>
          </a:p>
          <a:p>
            <a:endParaRPr lang="en-US" sz="2400" dirty="0">
              <a:solidFill>
                <a:schemeClr val="tx1"/>
              </a:solidFill>
            </a:endParaRPr>
          </a:p>
          <a:p>
            <a:r>
              <a:rPr lang="en-US" sz="2400" b="0" dirty="0">
                <a:solidFill>
                  <a:schemeClr val="tx1"/>
                </a:solidFill>
              </a:rPr>
              <a:t>	</a:t>
            </a:r>
            <a:r>
              <a:rPr lang="en-US" sz="2400" b="0" i="1" dirty="0">
                <a:solidFill>
                  <a:schemeClr val="tx1"/>
                </a:solidFill>
              </a:rPr>
              <a:t>Section 11.2    Eligibility</a:t>
            </a:r>
          </a:p>
          <a:p>
            <a:endParaRPr lang="en-US" sz="2400" b="0" i="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2400" b="0" i="1" kern="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b="0" i="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Programs should report to NRMP any known or suspected violation(s) 	of this Agreement within one year of learning about the suspected 	violation(s). If the known or suspected violation(s) pertains to a 	matched applicant, the violation must have occurred no later than the 	45</a:t>
            </a:r>
            <a:r>
              <a:rPr lang="en-US" sz="2400" b="0" i="1" kern="0" baseline="30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2400" b="0" i="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day after the start date of the relevant appointment contract.</a:t>
            </a:r>
          </a:p>
          <a:p>
            <a:pPr marL="0" marR="0">
              <a:lnSpc>
                <a:spcPct val="107000"/>
              </a:lnSpc>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3800" dirty="0">
              <a:solidFill>
                <a:schemeClr val="tx1"/>
              </a:solidFill>
            </a:endParaRPr>
          </a:p>
          <a:p>
            <a:endParaRPr lang="en-US" sz="3800" i="1" dirty="0">
              <a:solidFill>
                <a:schemeClr val="tx1"/>
              </a:solidFill>
            </a:endParaRPr>
          </a:p>
          <a:p>
            <a:endParaRPr lang="en-US" b="0" dirty="0">
              <a:solidFill>
                <a:schemeClr val="tx2"/>
              </a:solidFill>
            </a:endParaRPr>
          </a:p>
          <a:p>
            <a:endParaRPr lang="en-US" b="0" dirty="0">
              <a:solidFill>
                <a:schemeClr val="tx2"/>
              </a:solidFill>
            </a:endParaRPr>
          </a:p>
        </p:txBody>
      </p:sp>
      <p:sp>
        <p:nvSpPr>
          <p:cNvPr id="5" name="TextBox 4">
            <a:extLst>
              <a:ext uri="{FF2B5EF4-FFF2-40B4-BE49-F238E27FC236}">
                <a16:creationId xmlns:a16="http://schemas.microsoft.com/office/drawing/2014/main" id="{3A571B00-2A47-31B3-CD9A-276045F04B04}"/>
              </a:ext>
            </a:extLst>
          </p:cNvPr>
          <p:cNvSpPr txBox="1"/>
          <p:nvPr/>
        </p:nvSpPr>
        <p:spPr>
          <a:xfrm>
            <a:off x="7525033" y="6608194"/>
            <a:ext cx="4676801" cy="246093"/>
          </a:xfrm>
          <a:prstGeom prst="rect">
            <a:avLst/>
          </a:prstGeom>
          <a:noFill/>
        </p:spPr>
        <p:txBody>
          <a:bodyPr wrap="square" rtlCol="0">
            <a:spAutoFit/>
          </a:bodyPr>
          <a:lstStyle/>
          <a:p>
            <a:r>
              <a:rPr lang="en-US" sz="999" dirty="0"/>
              <a:t>Reproduction of slides and data prohibited without permission from the NRMP</a:t>
            </a:r>
          </a:p>
        </p:txBody>
      </p:sp>
    </p:spTree>
    <p:extLst>
      <p:ext uri="{BB962C8B-B14F-4D97-AF65-F5344CB8AC3E}">
        <p14:creationId xmlns:p14="http://schemas.microsoft.com/office/powerpoint/2010/main" val="7282313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BEB05-327D-CF9C-B418-218A44BD6A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AA68B-C68E-D723-917F-8AF9895B7E23}"/>
              </a:ext>
            </a:extLst>
          </p:cNvPr>
          <p:cNvSpPr>
            <a:spLocks noGrp="1"/>
          </p:cNvSpPr>
          <p:nvPr>
            <p:ph sz="half" idx="2"/>
          </p:nvPr>
        </p:nvSpPr>
        <p:spPr>
          <a:xfrm>
            <a:off x="417697" y="1279974"/>
            <a:ext cx="10929623" cy="915747"/>
          </a:xfrm>
        </p:spPr>
        <p:txBody>
          <a:bodyPr>
            <a:normAutofit/>
          </a:bodyPr>
          <a:lstStyle/>
          <a:p>
            <a:pPr marL="0" lvl="2" indent="0" algn="ctr">
              <a:spcAft>
                <a:spcPts val="1080"/>
              </a:spcAft>
              <a:buNone/>
            </a:pPr>
            <a:r>
              <a:rPr lang="en-US" sz="2520" b="1" dirty="0">
                <a:solidFill>
                  <a:schemeClr val="tx2"/>
                </a:solidFill>
              </a:rPr>
              <a:t>Program Directors (PD) and Institutional Administrators (IA) to activate programs for participation in the Match</a:t>
            </a:r>
          </a:p>
        </p:txBody>
      </p:sp>
      <p:sp>
        <p:nvSpPr>
          <p:cNvPr id="4" name="Title 3">
            <a:extLst>
              <a:ext uri="{FF2B5EF4-FFF2-40B4-BE49-F238E27FC236}">
                <a16:creationId xmlns:a16="http://schemas.microsoft.com/office/drawing/2014/main" id="{8B62C36A-8D98-0A2C-2CF4-F04A67A7E0E0}"/>
              </a:ext>
            </a:extLst>
          </p:cNvPr>
          <p:cNvSpPr>
            <a:spLocks noGrp="1"/>
          </p:cNvSpPr>
          <p:nvPr>
            <p:ph type="title"/>
          </p:nvPr>
        </p:nvSpPr>
        <p:spPr>
          <a:xfrm>
            <a:off x="518191" y="541449"/>
            <a:ext cx="11374015" cy="595700"/>
          </a:xfrm>
        </p:spPr>
        <p:txBody>
          <a:bodyPr>
            <a:noAutofit/>
          </a:bodyPr>
          <a:lstStyle/>
          <a:p>
            <a:r>
              <a:rPr lang="en-US" sz="4200" dirty="0">
                <a:solidFill>
                  <a:srgbClr val="C00000"/>
                </a:solidFill>
              </a:rPr>
              <a:t>NEW! </a:t>
            </a:r>
            <a:r>
              <a:rPr lang="en-US" sz="4200" dirty="0">
                <a:solidFill>
                  <a:srgbClr val="008089"/>
                </a:solidFill>
              </a:rPr>
              <a:t>SMS Process Change - January 2025</a:t>
            </a:r>
          </a:p>
        </p:txBody>
      </p:sp>
      <p:graphicFrame>
        <p:nvGraphicFramePr>
          <p:cNvPr id="2" name="Diagram 1">
            <a:extLst>
              <a:ext uri="{FF2B5EF4-FFF2-40B4-BE49-F238E27FC236}">
                <a16:creationId xmlns:a16="http://schemas.microsoft.com/office/drawing/2014/main" id="{9654E80F-BAAD-DD96-37CB-DA91BD8BDC6B}"/>
              </a:ext>
            </a:extLst>
          </p:cNvPr>
          <p:cNvGraphicFramePr/>
          <p:nvPr>
            <p:extLst>
              <p:ext uri="{D42A27DB-BD31-4B8C-83A1-F6EECF244321}">
                <p14:modId xmlns:p14="http://schemas.microsoft.com/office/powerpoint/2010/main" val="72367242"/>
              </p:ext>
            </p:extLst>
          </p:nvPr>
        </p:nvGraphicFramePr>
        <p:xfrm>
          <a:off x="468096" y="1890309"/>
          <a:ext cx="11255807" cy="1544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EF61CE4B-2E95-9E1A-8FAD-65669C371E98}"/>
              </a:ext>
            </a:extLst>
          </p:cNvPr>
          <p:cNvGraphicFramePr/>
          <p:nvPr>
            <p:extLst>
              <p:ext uri="{D42A27DB-BD31-4B8C-83A1-F6EECF244321}">
                <p14:modId xmlns:p14="http://schemas.microsoft.com/office/powerpoint/2010/main" val="2093885015"/>
              </p:ext>
            </p:extLst>
          </p:nvPr>
        </p:nvGraphicFramePr>
        <p:xfrm>
          <a:off x="417697" y="2235478"/>
          <a:ext cx="11255807" cy="36401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47C3143C-2874-2452-326A-9A517A9326F9}"/>
              </a:ext>
            </a:extLst>
          </p:cNvPr>
          <p:cNvSpPr txBox="1"/>
          <p:nvPr/>
        </p:nvSpPr>
        <p:spPr>
          <a:xfrm>
            <a:off x="7525033" y="6608194"/>
            <a:ext cx="4676801" cy="246093"/>
          </a:xfrm>
          <a:prstGeom prst="rect">
            <a:avLst/>
          </a:prstGeom>
          <a:noFill/>
        </p:spPr>
        <p:txBody>
          <a:bodyPr wrap="square" rtlCol="0">
            <a:spAutoFit/>
          </a:bodyPr>
          <a:lstStyle/>
          <a:p>
            <a:r>
              <a:rPr lang="en-US" sz="999" dirty="0"/>
              <a:t>Reproduction of slides and data prohibited without permission from the NRMP</a:t>
            </a:r>
          </a:p>
        </p:txBody>
      </p:sp>
      <p:pic>
        <p:nvPicPr>
          <p:cNvPr id="10" name="Picture 9">
            <a:extLst>
              <a:ext uri="{FF2B5EF4-FFF2-40B4-BE49-F238E27FC236}">
                <a16:creationId xmlns:a16="http://schemas.microsoft.com/office/drawing/2014/main" id="{09C02662-0CFD-A936-46E8-7B0F655F4A43}"/>
              </a:ext>
            </a:extLst>
          </p:cNvPr>
          <p:cNvPicPr>
            <a:picLocks noChangeAspect="1"/>
          </p:cNvPicPr>
          <p:nvPr/>
        </p:nvPicPr>
        <p:blipFill>
          <a:blip r:embed="rId13"/>
          <a:stretch>
            <a:fillRect/>
          </a:stretch>
        </p:blipFill>
        <p:spPr>
          <a:xfrm>
            <a:off x="5187598" y="4944524"/>
            <a:ext cx="1716004" cy="1716004"/>
          </a:xfrm>
          <a:prstGeom prst="rect">
            <a:avLst/>
          </a:prstGeom>
          <a:effectLst>
            <a:glow rad="127000">
              <a:srgbClr val="3E826E"/>
            </a:glow>
          </a:effectLst>
        </p:spPr>
      </p:pic>
    </p:spTree>
    <p:extLst>
      <p:ext uri="{BB962C8B-B14F-4D97-AF65-F5344CB8AC3E}">
        <p14:creationId xmlns:p14="http://schemas.microsoft.com/office/powerpoint/2010/main" val="214264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987A8-0B6A-B8A6-9BA1-38D2CD237370}"/>
            </a:ext>
          </a:extLst>
        </p:cNvPr>
        <p:cNvGrpSpPr/>
        <p:nvPr/>
      </p:nvGrpSpPr>
      <p:grpSpPr>
        <a:xfrm>
          <a:off x="0" y="0"/>
          <a:ext cx="0" cy="0"/>
          <a:chOff x="0" y="0"/>
          <a:chExt cx="0" cy="0"/>
        </a:xfrm>
      </p:grpSpPr>
      <p:pic>
        <p:nvPicPr>
          <p:cNvPr id="4" name="Picture Placeholder 8" descr="Circle&#10;&#10;Description automatically generated">
            <a:extLst>
              <a:ext uri="{FF2B5EF4-FFF2-40B4-BE49-F238E27FC236}">
                <a16:creationId xmlns:a16="http://schemas.microsoft.com/office/drawing/2014/main" id="{3EA44B4F-D677-FFB0-5F90-9F3BE6789BC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4616" b="14616"/>
          <a:stretch/>
        </p:blipFill>
        <p:spPr>
          <a:xfrm>
            <a:off x="5744870" y="341151"/>
            <a:ext cx="6354973" cy="5055176"/>
          </a:xfrm>
        </p:spPr>
      </p:pic>
      <p:sp>
        <p:nvSpPr>
          <p:cNvPr id="5" name="TextBox 4">
            <a:extLst>
              <a:ext uri="{FF2B5EF4-FFF2-40B4-BE49-F238E27FC236}">
                <a16:creationId xmlns:a16="http://schemas.microsoft.com/office/drawing/2014/main" id="{AEA17C79-0D0F-DC31-C121-7DD7257ECC1F}"/>
              </a:ext>
            </a:extLst>
          </p:cNvPr>
          <p:cNvSpPr txBox="1"/>
          <p:nvPr/>
        </p:nvSpPr>
        <p:spPr>
          <a:xfrm>
            <a:off x="573024" y="1640424"/>
            <a:ext cx="6205728" cy="4308872"/>
          </a:xfrm>
          <a:prstGeom prst="rect">
            <a:avLst/>
          </a:prstGeom>
          <a:noFill/>
        </p:spPr>
        <p:txBody>
          <a:bodyPr wrap="square" lIns="91440" tIns="45720" rIns="91440" bIns="45720" rtlCol="0" anchor="t">
            <a:spAutoFit/>
          </a:bodyPr>
          <a:lstStyle/>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Why Policy Matters</a:t>
            </a:r>
          </a:p>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New Policies/Process for      SMS 2025</a:t>
            </a:r>
          </a:p>
          <a:p>
            <a:pPr marL="457200" indent="-457200">
              <a:spcAft>
                <a:spcPts val="1200"/>
              </a:spcAft>
              <a:buFont typeface="Arial" panose="020B0604020202020204" pitchFamily="34" charset="0"/>
              <a:buChar char="•"/>
            </a:pPr>
            <a:r>
              <a:rPr lang="en-ID" sz="3200" b="1" dirty="0">
                <a:solidFill>
                  <a:srgbClr val="146790"/>
                </a:solidFill>
                <a:latin typeface="+mj-lt"/>
                <a:cs typeface="Calibri Light"/>
              </a:rPr>
              <a:t>Policy Refreshers</a:t>
            </a:r>
          </a:p>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Bumps in the Road</a:t>
            </a:r>
          </a:p>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Updates and Goings-On</a:t>
            </a:r>
          </a:p>
          <a:p>
            <a:pPr marL="457200" indent="-457200">
              <a:spcAft>
                <a:spcPts val="1200"/>
              </a:spcAft>
              <a:buFont typeface="Arial" panose="020B0604020202020204" pitchFamily="34" charset="0"/>
              <a:buChar char="•"/>
            </a:pPr>
            <a:r>
              <a:rPr lang="en-US" sz="3200" b="1" dirty="0">
                <a:solidFill>
                  <a:schemeClr val="bg1">
                    <a:lumMod val="75000"/>
                  </a:schemeClr>
                </a:solidFill>
                <a:latin typeface="+mj-lt"/>
              </a:rPr>
              <a:t>Q&amp;A </a:t>
            </a:r>
          </a:p>
        </p:txBody>
      </p:sp>
      <p:sp>
        <p:nvSpPr>
          <p:cNvPr id="6" name="Title 1">
            <a:extLst>
              <a:ext uri="{FF2B5EF4-FFF2-40B4-BE49-F238E27FC236}">
                <a16:creationId xmlns:a16="http://schemas.microsoft.com/office/drawing/2014/main" id="{8B7F9B8D-BF68-9FA7-C63D-445B0DAB4576}"/>
              </a:ext>
            </a:extLst>
          </p:cNvPr>
          <p:cNvSpPr txBox="1">
            <a:spLocks/>
          </p:cNvSpPr>
          <p:nvPr/>
        </p:nvSpPr>
        <p:spPr>
          <a:xfrm>
            <a:off x="464820" y="600878"/>
            <a:ext cx="12627864" cy="661889"/>
          </a:xfrm>
          <a:prstGeom prst="rect">
            <a:avLst/>
          </a:prstGeom>
        </p:spPr>
        <p:txBody>
          <a:bodyPr>
            <a:normAutofit lnSpcReduction="10000"/>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Agenda</a:t>
            </a:r>
          </a:p>
        </p:txBody>
      </p:sp>
      <p:sp>
        <p:nvSpPr>
          <p:cNvPr id="7" name="TextBox 6">
            <a:extLst>
              <a:ext uri="{FF2B5EF4-FFF2-40B4-BE49-F238E27FC236}">
                <a16:creationId xmlns:a16="http://schemas.microsoft.com/office/drawing/2014/main" id="{1CA97537-AFC9-0B1A-D851-891B3F2A260F}"/>
              </a:ext>
            </a:extLst>
          </p:cNvPr>
          <p:cNvSpPr txBox="1"/>
          <p:nvPr/>
        </p:nvSpPr>
        <p:spPr>
          <a:xfrm>
            <a:off x="7092881" y="6449568"/>
            <a:ext cx="5006962" cy="246221"/>
          </a:xfrm>
          <a:prstGeom prst="rect">
            <a:avLst/>
          </a:prstGeom>
          <a:noFill/>
        </p:spPr>
        <p:txBody>
          <a:bodyPr wrap="square" rtlCol="0">
            <a:spAutoFit/>
          </a:bodyPr>
          <a:lstStyle/>
          <a:p>
            <a:r>
              <a:rPr lang="en-US" sz="1000" dirty="0"/>
              <a:t>Reproduction of slides and data prohibited without permission from the NRMP</a:t>
            </a:r>
          </a:p>
        </p:txBody>
      </p:sp>
    </p:spTree>
    <p:extLst>
      <p:ext uri="{BB962C8B-B14F-4D97-AF65-F5344CB8AC3E}">
        <p14:creationId xmlns:p14="http://schemas.microsoft.com/office/powerpoint/2010/main" val="4038994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6C89348-5233-AD5F-C813-0DCB0E1CEF69}"/>
              </a:ext>
            </a:extLst>
          </p:cNvPr>
          <p:cNvSpPr txBox="1">
            <a:spLocks noChangeArrowheads="1"/>
          </p:cNvSpPr>
          <p:nvPr/>
        </p:nvSpPr>
        <p:spPr>
          <a:xfrm>
            <a:off x="520021" y="1288064"/>
            <a:ext cx="10946074" cy="531911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1" indent="0">
              <a:lnSpc>
                <a:spcPct val="100000"/>
              </a:lnSpc>
              <a:spcBef>
                <a:spcPts val="0"/>
              </a:spcBef>
              <a:buNone/>
            </a:pPr>
            <a:r>
              <a:rPr lang="en-US" altLang="en-US" sz="2600" b="1" dirty="0">
                <a:solidFill>
                  <a:srgbClr val="146790"/>
                </a:solidFill>
              </a:rPr>
              <a:t>Application and Interview Processes</a:t>
            </a:r>
          </a:p>
          <a:p>
            <a:pPr marL="342900" lvl="1" indent="-342900">
              <a:lnSpc>
                <a:spcPct val="110000"/>
              </a:lnSpc>
              <a:spcBef>
                <a:spcPts val="0"/>
              </a:spcBef>
              <a:spcAft>
                <a:spcPts val="600"/>
              </a:spcAft>
            </a:pPr>
            <a:r>
              <a:rPr lang="en-US" altLang="en-US" sz="2600" dirty="0"/>
              <a:t>Program offers more interview slots than available and requires applicants to respond in less than 48 hours</a:t>
            </a:r>
          </a:p>
          <a:p>
            <a:pPr marL="342900" lvl="1" indent="-342900">
              <a:lnSpc>
                <a:spcPct val="110000"/>
              </a:lnSpc>
              <a:spcBef>
                <a:spcPts val="0"/>
              </a:spcBef>
              <a:spcAft>
                <a:spcPts val="600"/>
              </a:spcAft>
            </a:pPr>
            <a:r>
              <a:rPr lang="en-US" altLang="en-US" sz="2600" dirty="0"/>
              <a:t>Program fails to provide complete, timely, and accurate information to applicants</a:t>
            </a:r>
          </a:p>
          <a:p>
            <a:pPr marL="342900" lvl="1" indent="-342900">
              <a:lnSpc>
                <a:spcPct val="110000"/>
              </a:lnSpc>
              <a:spcBef>
                <a:spcPts val="0"/>
              </a:spcBef>
              <a:spcAft>
                <a:spcPts val="600"/>
              </a:spcAft>
            </a:pPr>
            <a:r>
              <a:rPr lang="en-US" altLang="en-US" sz="2600" dirty="0"/>
              <a:t>Program asks applicants where else they applied and/or their ranking intentions</a:t>
            </a:r>
          </a:p>
          <a:p>
            <a:pPr marL="0" lvl="1" indent="0">
              <a:lnSpc>
                <a:spcPct val="100000"/>
              </a:lnSpc>
              <a:spcBef>
                <a:spcPts val="0"/>
              </a:spcBef>
              <a:buClr>
                <a:srgbClr val="547A82"/>
              </a:buClr>
              <a:buNone/>
            </a:pPr>
            <a:endParaRPr lang="en-US" altLang="en-US" sz="2600" b="1" dirty="0">
              <a:solidFill>
                <a:srgbClr val="146790"/>
              </a:solidFill>
            </a:endParaRPr>
          </a:p>
          <a:p>
            <a:pPr marL="0" lvl="1" indent="0">
              <a:lnSpc>
                <a:spcPct val="100000"/>
              </a:lnSpc>
              <a:spcBef>
                <a:spcPts val="0"/>
              </a:spcBef>
              <a:buClr>
                <a:srgbClr val="547A82"/>
              </a:buClr>
              <a:buNone/>
            </a:pPr>
            <a:r>
              <a:rPr lang="en-US" altLang="en-US" sz="2600" b="1" dirty="0">
                <a:solidFill>
                  <a:srgbClr val="146790"/>
                </a:solidFill>
              </a:rPr>
              <a:t> Matching Processes</a:t>
            </a:r>
          </a:p>
          <a:p>
            <a:pPr marL="342900" lvl="1" indent="-342900">
              <a:lnSpc>
                <a:spcPct val="110000"/>
              </a:lnSpc>
              <a:spcBef>
                <a:spcPts val="0"/>
              </a:spcBef>
              <a:spcAft>
                <a:spcPts val="600"/>
              </a:spcAft>
            </a:pPr>
            <a:r>
              <a:rPr lang="en-US" altLang="en-US" sz="2600" dirty="0"/>
              <a:t>Program fails to honor the binding commitment</a:t>
            </a:r>
          </a:p>
          <a:p>
            <a:pPr marL="342900" lvl="1" indent="-342900">
              <a:lnSpc>
                <a:spcPct val="110000"/>
              </a:lnSpc>
              <a:spcBef>
                <a:spcPts val="0"/>
              </a:spcBef>
              <a:spcAft>
                <a:spcPts val="600"/>
              </a:spcAft>
            </a:pPr>
            <a:r>
              <a:rPr lang="en-US" altLang="en-US" sz="2600" dirty="0"/>
              <a:t>Program offers a matched position prior to receiving a waiver from NRMP</a:t>
            </a:r>
          </a:p>
          <a:p>
            <a:pPr marL="342900" lvl="1" indent="-342900">
              <a:lnSpc>
                <a:spcPct val="110000"/>
              </a:lnSpc>
              <a:spcBef>
                <a:spcPts val="0"/>
              </a:spcBef>
              <a:spcAft>
                <a:spcPts val="600"/>
              </a:spcAft>
            </a:pPr>
            <a:r>
              <a:rPr lang="en-US" altLang="en-US" sz="2600" dirty="0"/>
              <a:t>Program offers a position to an applicant matched to a concurrent year position in another program</a:t>
            </a:r>
          </a:p>
          <a:p>
            <a:pPr marL="0" lvl="1" indent="0">
              <a:lnSpc>
                <a:spcPct val="100000"/>
              </a:lnSpc>
              <a:spcBef>
                <a:spcPts val="0"/>
              </a:spcBef>
              <a:buClr>
                <a:srgbClr val="547A82"/>
              </a:buClr>
              <a:buNone/>
            </a:pPr>
            <a:endParaRPr lang="en-US" altLang="en-US" sz="2600" dirty="0"/>
          </a:p>
          <a:p>
            <a:pPr marL="365760" lvl="1" indent="0">
              <a:lnSpc>
                <a:spcPct val="78000"/>
              </a:lnSpc>
              <a:buClr>
                <a:srgbClr val="D25500"/>
              </a:buClr>
              <a:buNone/>
            </a:pPr>
            <a:endParaRPr lang="en-US" altLang="en-US" sz="3400" dirty="0">
              <a:solidFill>
                <a:srgbClr val="146790"/>
              </a:solidFill>
            </a:endParaRPr>
          </a:p>
          <a:p>
            <a:pPr lvl="1">
              <a:lnSpc>
                <a:spcPct val="78000"/>
              </a:lnSpc>
            </a:pPr>
            <a:endParaRPr lang="en-US" altLang="en-US" dirty="0"/>
          </a:p>
        </p:txBody>
      </p:sp>
      <p:sp>
        <p:nvSpPr>
          <p:cNvPr id="5" name="TextBox 4">
            <a:extLst>
              <a:ext uri="{FF2B5EF4-FFF2-40B4-BE49-F238E27FC236}">
                <a16:creationId xmlns:a16="http://schemas.microsoft.com/office/drawing/2014/main" id="{F3AE32F3-805B-8797-68D9-40ECB4F42B23}"/>
              </a:ext>
            </a:extLst>
          </p:cNvPr>
          <p:cNvSpPr txBox="1"/>
          <p:nvPr/>
        </p:nvSpPr>
        <p:spPr>
          <a:xfrm>
            <a:off x="7407701" y="6484073"/>
            <a:ext cx="4577379"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3" name="Title 1">
            <a:extLst>
              <a:ext uri="{FF2B5EF4-FFF2-40B4-BE49-F238E27FC236}">
                <a16:creationId xmlns:a16="http://schemas.microsoft.com/office/drawing/2014/main" id="{BCD05343-1FDA-E762-0157-3B5F7C5E39D3}"/>
              </a:ext>
            </a:extLst>
          </p:cNvPr>
          <p:cNvSpPr txBox="1">
            <a:spLocks/>
          </p:cNvSpPr>
          <p:nvPr/>
        </p:nvSpPr>
        <p:spPr>
          <a:xfrm>
            <a:off x="520021" y="571257"/>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Policy Refresher – Common Pitfalls</a:t>
            </a:r>
          </a:p>
        </p:txBody>
      </p:sp>
    </p:spTree>
    <p:extLst>
      <p:ext uri="{BB962C8B-B14F-4D97-AF65-F5344CB8AC3E}">
        <p14:creationId xmlns:p14="http://schemas.microsoft.com/office/powerpoint/2010/main" val="363656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37A0810-0335-C84A-CFD2-B2EA8DA5C504}"/>
              </a:ext>
            </a:extLst>
          </p:cNvPr>
          <p:cNvSpPr txBox="1">
            <a:spLocks/>
          </p:cNvSpPr>
          <p:nvPr/>
        </p:nvSpPr>
        <p:spPr>
          <a:xfrm>
            <a:off x="2600408" y="1113102"/>
            <a:ext cx="8443644" cy="5334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9AA6B79-C05E-6D09-B05F-403E6B598D8C}"/>
              </a:ext>
            </a:extLst>
          </p:cNvPr>
          <p:cNvSpPr txBox="1"/>
          <p:nvPr/>
        </p:nvSpPr>
        <p:spPr>
          <a:xfrm>
            <a:off x="7201180" y="6539309"/>
            <a:ext cx="4856707"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12" name="TextBox 11">
            <a:extLst>
              <a:ext uri="{FF2B5EF4-FFF2-40B4-BE49-F238E27FC236}">
                <a16:creationId xmlns:a16="http://schemas.microsoft.com/office/drawing/2014/main" id="{D551CC85-C7C6-9D80-6689-6D59B9889E81}"/>
              </a:ext>
            </a:extLst>
          </p:cNvPr>
          <p:cNvSpPr txBox="1"/>
          <p:nvPr/>
        </p:nvSpPr>
        <p:spPr>
          <a:xfrm>
            <a:off x="628305" y="1914141"/>
            <a:ext cx="8443644" cy="3877985"/>
          </a:xfrm>
          <a:prstGeom prst="rect">
            <a:avLst/>
          </a:prstGeom>
          <a:noFill/>
        </p:spPr>
        <p:txBody>
          <a:bodyPr wrap="square" lIns="91440" tIns="45720" rIns="91440" bIns="45720" rtlCol="0" anchor="t">
            <a:spAutoFit/>
          </a:bodyPr>
          <a:lstStyle/>
          <a:p>
            <a:pPr marL="0" lvl="1">
              <a:spcBef>
                <a:spcPts val="1200"/>
              </a:spcBef>
              <a:buClr>
                <a:schemeClr val="accent1"/>
              </a:buClr>
            </a:pPr>
            <a:r>
              <a:rPr lang="en-US" sz="2400" i="1" dirty="0"/>
              <a:t>All Match participants are required to conduct their affairs in an ethical and professionally responsible manner. The duty under this Agreement: </a:t>
            </a:r>
          </a:p>
          <a:p>
            <a:pPr marL="0" lvl="1">
              <a:spcBef>
                <a:spcPts val="1200"/>
              </a:spcBef>
              <a:buClr>
                <a:schemeClr val="accent1"/>
              </a:buClr>
            </a:pPr>
            <a:r>
              <a:rPr lang="en-US" sz="2400" i="1" dirty="0"/>
              <a:t>1. Extends throughout the application, interview, and   matching processes; and </a:t>
            </a:r>
          </a:p>
          <a:p>
            <a:pPr marL="0" lvl="1">
              <a:spcBef>
                <a:spcPts val="1200"/>
              </a:spcBef>
              <a:buClr>
                <a:schemeClr val="accent1"/>
              </a:buClr>
            </a:pPr>
            <a:r>
              <a:rPr lang="en-US" sz="2400" i="1" dirty="0"/>
              <a:t>2. Through the 45th day following the start date of training as listed in the appointment contract; or </a:t>
            </a:r>
          </a:p>
          <a:p>
            <a:pPr marL="0" lvl="1">
              <a:spcBef>
                <a:spcPts val="1200"/>
              </a:spcBef>
              <a:buClr>
                <a:schemeClr val="accent1"/>
              </a:buClr>
            </a:pPr>
            <a:r>
              <a:rPr lang="en-US" sz="2400" i="1" dirty="0"/>
              <a:t>3. Upon conclusion of any NRMP-related waiver review, violation investigation, or appeal process. </a:t>
            </a:r>
          </a:p>
        </p:txBody>
      </p:sp>
      <p:sp>
        <p:nvSpPr>
          <p:cNvPr id="7" name="Title 1">
            <a:extLst>
              <a:ext uri="{FF2B5EF4-FFF2-40B4-BE49-F238E27FC236}">
                <a16:creationId xmlns:a16="http://schemas.microsoft.com/office/drawing/2014/main" id="{BA1D6FE9-A7AE-92F1-4504-03407668976E}"/>
              </a:ext>
            </a:extLst>
          </p:cNvPr>
          <p:cNvSpPr txBox="1">
            <a:spLocks/>
          </p:cNvSpPr>
          <p:nvPr/>
        </p:nvSpPr>
        <p:spPr>
          <a:xfrm>
            <a:off x="520021" y="571257"/>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Policy Refresher – Professionalism</a:t>
            </a:r>
          </a:p>
        </p:txBody>
      </p:sp>
      <p:pic>
        <p:nvPicPr>
          <p:cNvPr id="9" name="Picture 8">
            <a:extLst>
              <a:ext uri="{FF2B5EF4-FFF2-40B4-BE49-F238E27FC236}">
                <a16:creationId xmlns:a16="http://schemas.microsoft.com/office/drawing/2014/main" id="{07AE5285-43B1-E34A-F0A0-6729091F62AE}"/>
              </a:ext>
            </a:extLst>
          </p:cNvPr>
          <p:cNvPicPr>
            <a:picLocks noChangeAspect="1"/>
          </p:cNvPicPr>
          <p:nvPr/>
        </p:nvPicPr>
        <p:blipFill>
          <a:blip r:embed="rId3"/>
          <a:stretch>
            <a:fillRect/>
          </a:stretch>
        </p:blipFill>
        <p:spPr>
          <a:xfrm>
            <a:off x="9269322" y="3894848"/>
            <a:ext cx="2423353" cy="2423353"/>
          </a:xfrm>
          <a:prstGeom prst="rect">
            <a:avLst/>
          </a:prstGeom>
          <a:effectLst>
            <a:glow rad="127000">
              <a:schemeClr val="accent1">
                <a:lumMod val="75000"/>
              </a:schemeClr>
            </a:glow>
          </a:effectLst>
        </p:spPr>
      </p:pic>
      <p:sp>
        <p:nvSpPr>
          <p:cNvPr id="10" name="TextBox 9">
            <a:extLst>
              <a:ext uri="{FF2B5EF4-FFF2-40B4-BE49-F238E27FC236}">
                <a16:creationId xmlns:a16="http://schemas.microsoft.com/office/drawing/2014/main" id="{C42F1E65-D23E-AA3D-6C1E-2835CC20B564}"/>
              </a:ext>
            </a:extLst>
          </p:cNvPr>
          <p:cNvSpPr txBox="1"/>
          <p:nvPr/>
        </p:nvSpPr>
        <p:spPr>
          <a:xfrm>
            <a:off x="9238233" y="3234040"/>
            <a:ext cx="2454442" cy="531812"/>
          </a:xfrm>
          <a:prstGeom prst="rect">
            <a:avLst/>
          </a:prstGeom>
          <a:noFill/>
        </p:spPr>
        <p:txBody>
          <a:bodyPr wrap="square" lIns="0" tIns="0" rIns="0" bIns="0" rtlCol="0">
            <a:spAutoFit/>
          </a:bodyPr>
          <a:lstStyle/>
          <a:p>
            <a:pPr algn="ctr">
              <a:lnSpc>
                <a:spcPct val="96000"/>
              </a:lnSpc>
            </a:pPr>
            <a:r>
              <a:rPr lang="en-US" b="1" dirty="0">
                <a:solidFill>
                  <a:srgbClr val="146790"/>
                </a:solidFill>
              </a:rPr>
              <a:t>Match Code of Conduct for Programs</a:t>
            </a:r>
          </a:p>
        </p:txBody>
      </p:sp>
      <p:sp>
        <p:nvSpPr>
          <p:cNvPr id="13" name="TextBox 12">
            <a:extLst>
              <a:ext uri="{FF2B5EF4-FFF2-40B4-BE49-F238E27FC236}">
                <a16:creationId xmlns:a16="http://schemas.microsoft.com/office/drawing/2014/main" id="{7E1C737D-E1EB-469C-74D1-3E2A905B3A98}"/>
              </a:ext>
            </a:extLst>
          </p:cNvPr>
          <p:cNvSpPr txBox="1"/>
          <p:nvPr/>
        </p:nvSpPr>
        <p:spPr>
          <a:xfrm flipH="1">
            <a:off x="628305" y="1391542"/>
            <a:ext cx="9694790" cy="369332"/>
          </a:xfrm>
          <a:prstGeom prst="rect">
            <a:avLst/>
          </a:prstGeom>
          <a:noFill/>
        </p:spPr>
        <p:txBody>
          <a:bodyPr wrap="square" lIns="0" tIns="0" rIns="0" bIns="0" rtlCol="0">
            <a:spAutoFit/>
          </a:bodyPr>
          <a:lstStyle/>
          <a:p>
            <a:pPr marL="0" lvl="1"/>
            <a:r>
              <a:rPr lang="en-US" sz="2400" b="1" dirty="0">
                <a:latin typeface="Arial" panose="020B0604020202020204" pitchFamily="34" charset="0"/>
                <a:cs typeface="Arial" panose="020B0604020202020204" pitchFamily="34" charset="0"/>
              </a:rPr>
              <a:t>Section 6.1 Duty to Act in an Ethical and Professional Manner</a:t>
            </a:r>
          </a:p>
        </p:txBody>
      </p:sp>
    </p:spTree>
    <p:extLst>
      <p:ext uri="{BB962C8B-B14F-4D97-AF65-F5344CB8AC3E}">
        <p14:creationId xmlns:p14="http://schemas.microsoft.com/office/powerpoint/2010/main" val="27746882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37A0810-0335-C84A-CFD2-B2EA8DA5C504}"/>
              </a:ext>
            </a:extLst>
          </p:cNvPr>
          <p:cNvSpPr txBox="1">
            <a:spLocks/>
          </p:cNvSpPr>
          <p:nvPr/>
        </p:nvSpPr>
        <p:spPr>
          <a:xfrm>
            <a:off x="2600408" y="1113102"/>
            <a:ext cx="8443644" cy="5334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9AA6B79-C05E-6D09-B05F-403E6B598D8C}"/>
              </a:ext>
            </a:extLst>
          </p:cNvPr>
          <p:cNvSpPr txBox="1"/>
          <p:nvPr/>
        </p:nvSpPr>
        <p:spPr>
          <a:xfrm>
            <a:off x="7209976" y="6432634"/>
            <a:ext cx="4763232"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12" name="TextBox 11">
            <a:extLst>
              <a:ext uri="{FF2B5EF4-FFF2-40B4-BE49-F238E27FC236}">
                <a16:creationId xmlns:a16="http://schemas.microsoft.com/office/drawing/2014/main" id="{D551CC85-C7C6-9D80-6689-6D59B9889E81}"/>
              </a:ext>
            </a:extLst>
          </p:cNvPr>
          <p:cNvSpPr txBox="1"/>
          <p:nvPr/>
        </p:nvSpPr>
        <p:spPr>
          <a:xfrm>
            <a:off x="535701" y="1355618"/>
            <a:ext cx="10268657" cy="3877985"/>
          </a:xfrm>
          <a:prstGeom prst="rect">
            <a:avLst/>
          </a:prstGeom>
          <a:noFill/>
        </p:spPr>
        <p:txBody>
          <a:bodyPr wrap="square" lIns="91440" tIns="45720" rIns="91440" bIns="45720" rtlCol="0" anchor="t">
            <a:spAutoFit/>
          </a:bodyPr>
          <a:lstStyle/>
          <a:p>
            <a:pPr marL="0" lvl="1"/>
            <a:r>
              <a:rPr lang="en-US" sz="2600" b="1" dirty="0">
                <a:latin typeface="Arial" panose="020B0604020202020204" pitchFamily="34" charset="0"/>
                <a:cs typeface="Arial" panose="020B0604020202020204" pitchFamily="34" charset="0"/>
              </a:rPr>
              <a:t>Section 6.2 Interview Period Policy</a:t>
            </a:r>
          </a:p>
          <a:p>
            <a:pPr marL="0" lvl="1"/>
            <a:br>
              <a:rPr lang="en-US" sz="2800" dirty="0">
                <a:solidFill>
                  <a:srgbClr val="146790"/>
                </a:solidFill>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During the recruitment phase programs shall:</a:t>
            </a:r>
            <a:br>
              <a:rPr lang="en-US" sz="2400" i="1" dirty="0">
                <a:latin typeface="Arial" panose="020B0604020202020204" pitchFamily="34" charset="0"/>
                <a:cs typeface="Arial" panose="020B0604020202020204" pitchFamily="34" charset="0"/>
              </a:rPr>
            </a:br>
            <a:endParaRPr lang="en-US" sz="2400" i="1" dirty="0">
              <a:latin typeface="Arial" panose="020B0604020202020204" pitchFamily="34" charset="0"/>
              <a:cs typeface="Arial" panose="020B0604020202020204" pitchFamily="34" charset="0"/>
            </a:endParaRPr>
          </a:p>
          <a:p>
            <a:pPr lvl="1" indent="-457200">
              <a:buFont typeface="+mj-lt"/>
              <a:buAutoNum type="arabicPeriod"/>
            </a:pPr>
            <a:r>
              <a:rPr lang="en-US" sz="2400" i="1" dirty="0">
                <a:latin typeface="Arial" panose="020B0604020202020204" pitchFamily="34" charset="0"/>
                <a:cs typeface="Arial" panose="020B0604020202020204" pitchFamily="34" charset="0"/>
              </a:rPr>
              <a:t>Extend interview offers that equal, but not exceed, the total number of available interview slots </a:t>
            </a:r>
          </a:p>
          <a:p>
            <a:pPr lvl="1" indent="-457200">
              <a:buFont typeface="+mj-lt"/>
              <a:buAutoNum type="arabicPeriod"/>
            </a:pPr>
            <a:r>
              <a:rPr lang="en-US" sz="2400" i="1" dirty="0">
                <a:latin typeface="Arial" panose="020B0604020202020204" pitchFamily="34" charset="0"/>
                <a:cs typeface="Arial" panose="020B0604020202020204" pitchFamily="34" charset="0"/>
              </a:rPr>
              <a:t>Provide applicants no less than 48 hours to accept or reject an interview invitation</a:t>
            </a:r>
          </a:p>
          <a:p>
            <a:pPr lvl="1" indent="-457200">
              <a:buFont typeface="+mj-lt"/>
              <a:buAutoNum type="arabicPeriod"/>
            </a:pPr>
            <a:r>
              <a:rPr lang="en-US" sz="2400" i="1" dirty="0">
                <a:latin typeface="Arial" panose="020B0604020202020204" pitchFamily="34" charset="0"/>
                <a:cs typeface="Arial" panose="020B0604020202020204" pitchFamily="34" charset="0"/>
              </a:rPr>
              <a:t>Apply reasonable measures of notification (e.g., one-to-two weeks’ notice) when needing to cancel or reschedule an interview</a:t>
            </a:r>
          </a:p>
        </p:txBody>
      </p:sp>
      <p:sp>
        <p:nvSpPr>
          <p:cNvPr id="7" name="Title 1">
            <a:extLst>
              <a:ext uri="{FF2B5EF4-FFF2-40B4-BE49-F238E27FC236}">
                <a16:creationId xmlns:a16="http://schemas.microsoft.com/office/drawing/2014/main" id="{A0E077E1-1714-6A84-3546-173CC9D7778B}"/>
              </a:ext>
            </a:extLst>
          </p:cNvPr>
          <p:cNvSpPr txBox="1">
            <a:spLocks/>
          </p:cNvSpPr>
          <p:nvPr/>
        </p:nvSpPr>
        <p:spPr>
          <a:xfrm>
            <a:off x="520021" y="571257"/>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Policy Refresher - Interviews</a:t>
            </a:r>
          </a:p>
        </p:txBody>
      </p:sp>
    </p:spTree>
    <p:extLst>
      <p:ext uri="{BB962C8B-B14F-4D97-AF65-F5344CB8AC3E}">
        <p14:creationId xmlns:p14="http://schemas.microsoft.com/office/powerpoint/2010/main" val="32380322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37A0810-0335-C84A-CFD2-B2EA8DA5C504}"/>
              </a:ext>
            </a:extLst>
          </p:cNvPr>
          <p:cNvSpPr txBox="1">
            <a:spLocks/>
          </p:cNvSpPr>
          <p:nvPr/>
        </p:nvSpPr>
        <p:spPr>
          <a:xfrm>
            <a:off x="2600408" y="1113102"/>
            <a:ext cx="8443644" cy="5334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9AA6B79-C05E-6D09-B05F-403E6B598D8C}"/>
              </a:ext>
            </a:extLst>
          </p:cNvPr>
          <p:cNvSpPr txBox="1"/>
          <p:nvPr/>
        </p:nvSpPr>
        <p:spPr>
          <a:xfrm>
            <a:off x="7315200" y="6490732"/>
            <a:ext cx="4638339"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12" name="TextBox 11">
            <a:extLst>
              <a:ext uri="{FF2B5EF4-FFF2-40B4-BE49-F238E27FC236}">
                <a16:creationId xmlns:a16="http://schemas.microsoft.com/office/drawing/2014/main" id="{D551CC85-C7C6-9D80-6689-6D59B9889E81}"/>
              </a:ext>
            </a:extLst>
          </p:cNvPr>
          <p:cNvSpPr txBox="1"/>
          <p:nvPr/>
        </p:nvSpPr>
        <p:spPr>
          <a:xfrm>
            <a:off x="520021" y="1364103"/>
            <a:ext cx="10982168" cy="4062651"/>
          </a:xfrm>
          <a:prstGeom prst="rect">
            <a:avLst/>
          </a:prstGeom>
          <a:noFill/>
        </p:spPr>
        <p:txBody>
          <a:bodyPr wrap="square" lIns="91440" tIns="45720" rIns="91440" bIns="45720" rtlCol="0" anchor="t">
            <a:spAutoFit/>
          </a:bodyPr>
          <a:lstStyle/>
          <a:p>
            <a:pPr>
              <a:spcBef>
                <a:spcPts val="600"/>
              </a:spcBef>
            </a:pPr>
            <a:r>
              <a:rPr lang="en-US" sz="2600" b="1" dirty="0">
                <a:latin typeface="Arial" panose="020B0604020202020204" pitchFamily="34" charset="0"/>
                <a:cs typeface="Arial" panose="020B0604020202020204" pitchFamily="34" charset="0"/>
              </a:rPr>
              <a:t>Section 6.3 Complete, Timely, and Accurate Information</a:t>
            </a:r>
          </a:p>
          <a:p>
            <a:pPr marL="0" lvl="1">
              <a:spcBef>
                <a:spcPts val="1200"/>
              </a:spcBef>
              <a:buClr>
                <a:schemeClr val="accent1"/>
              </a:buClr>
            </a:pPr>
            <a:r>
              <a:rPr lang="en-US" sz="2400" i="1" dirty="0">
                <a:latin typeface="Arial" panose="020B0604020202020204" pitchFamily="34" charset="0"/>
                <a:cs typeface="Arial" panose="020B0604020202020204" pitchFamily="34" charset="0"/>
              </a:rPr>
              <a:t>Programs must</a:t>
            </a:r>
          </a:p>
          <a:p>
            <a:pPr marL="0" lvl="1">
              <a:spcBef>
                <a:spcPts val="1200"/>
              </a:spcBef>
              <a:buClr>
                <a:schemeClr val="accent1"/>
              </a:buClr>
            </a:pPr>
            <a:r>
              <a:rPr lang="en-US" sz="2400" i="1" dirty="0">
                <a:latin typeface="Arial" panose="020B0604020202020204" pitchFamily="34" charset="0"/>
                <a:cs typeface="Arial" panose="020B0604020202020204" pitchFamily="34" charset="0"/>
              </a:rPr>
              <a:t>1. Ensure the completeness, timeliness, and accuracy of all information provided to applicants.</a:t>
            </a:r>
          </a:p>
          <a:p>
            <a:pPr marL="0" lvl="1">
              <a:spcBef>
                <a:spcPts val="1200"/>
              </a:spcBef>
              <a:buClr>
                <a:schemeClr val="accent1"/>
              </a:buClr>
            </a:pPr>
            <a:r>
              <a:rPr lang="en-US" sz="2400" i="1" dirty="0">
                <a:latin typeface="Arial" panose="020B0604020202020204" pitchFamily="34" charset="0"/>
                <a:cs typeface="Arial" panose="020B0604020202020204" pitchFamily="34" charset="0"/>
              </a:rPr>
              <a:t>2. Provide a copy of the appointment agreement that matched applicants will be expected do sign (or the agreement currently in use) prior the applicable Rank Order List Certification Deadline.</a:t>
            </a:r>
          </a:p>
          <a:p>
            <a:pPr marL="0" lvl="1">
              <a:spcBef>
                <a:spcPts val="1200"/>
              </a:spcBef>
              <a:buClr>
                <a:schemeClr val="accent1"/>
              </a:buClr>
            </a:pPr>
            <a:r>
              <a:rPr lang="en-US" sz="2400" i="1" dirty="0">
                <a:latin typeface="Arial" panose="020B0604020202020204" pitchFamily="34" charset="0"/>
                <a:cs typeface="Arial" panose="020B0604020202020204" pitchFamily="34" charset="0"/>
              </a:rPr>
              <a:t>3. Provide all institutional and program policies regarding eligibility for appointment.</a:t>
            </a:r>
          </a:p>
        </p:txBody>
      </p:sp>
      <p:sp>
        <p:nvSpPr>
          <p:cNvPr id="7" name="Title 1">
            <a:extLst>
              <a:ext uri="{FF2B5EF4-FFF2-40B4-BE49-F238E27FC236}">
                <a16:creationId xmlns:a16="http://schemas.microsoft.com/office/drawing/2014/main" id="{6147BBF8-1111-BA1D-4DC6-6EC0038AAAA5}"/>
              </a:ext>
            </a:extLst>
          </p:cNvPr>
          <p:cNvSpPr txBox="1">
            <a:spLocks/>
          </p:cNvSpPr>
          <p:nvPr/>
        </p:nvSpPr>
        <p:spPr>
          <a:xfrm>
            <a:off x="520021" y="571257"/>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Policy Refresher – Accurate Information</a:t>
            </a:r>
          </a:p>
        </p:txBody>
      </p:sp>
    </p:spTree>
    <p:extLst>
      <p:ext uri="{BB962C8B-B14F-4D97-AF65-F5344CB8AC3E}">
        <p14:creationId xmlns:p14="http://schemas.microsoft.com/office/powerpoint/2010/main" val="18273792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37A0810-0335-C84A-CFD2-B2EA8DA5C504}"/>
              </a:ext>
            </a:extLst>
          </p:cNvPr>
          <p:cNvSpPr txBox="1">
            <a:spLocks/>
          </p:cNvSpPr>
          <p:nvPr/>
        </p:nvSpPr>
        <p:spPr>
          <a:xfrm>
            <a:off x="2600408" y="1113102"/>
            <a:ext cx="8443644" cy="5334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9AA6B79-C05E-6D09-B05F-403E6B598D8C}"/>
              </a:ext>
            </a:extLst>
          </p:cNvPr>
          <p:cNvSpPr txBox="1"/>
          <p:nvPr/>
        </p:nvSpPr>
        <p:spPr>
          <a:xfrm>
            <a:off x="7254240" y="6533900"/>
            <a:ext cx="4937760"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12" name="TextBox 11">
            <a:extLst>
              <a:ext uri="{FF2B5EF4-FFF2-40B4-BE49-F238E27FC236}">
                <a16:creationId xmlns:a16="http://schemas.microsoft.com/office/drawing/2014/main" id="{D551CC85-C7C6-9D80-6689-6D59B9889E81}"/>
              </a:ext>
            </a:extLst>
          </p:cNvPr>
          <p:cNvSpPr txBox="1"/>
          <p:nvPr/>
        </p:nvSpPr>
        <p:spPr>
          <a:xfrm>
            <a:off x="520021" y="1253660"/>
            <a:ext cx="11066390" cy="4801314"/>
          </a:xfrm>
          <a:prstGeom prst="rect">
            <a:avLst/>
          </a:prstGeom>
          <a:noFill/>
        </p:spPr>
        <p:txBody>
          <a:bodyPr wrap="square" lIns="91440" tIns="45720" rIns="91440" bIns="45720" rtlCol="0" anchor="t">
            <a:spAutoFit/>
          </a:bodyPr>
          <a:lstStyle/>
          <a:p>
            <a:pPr>
              <a:spcBef>
                <a:spcPts val="600"/>
              </a:spcBef>
            </a:pPr>
            <a:r>
              <a:rPr lang="en-US" sz="2600" b="1" dirty="0">
                <a:latin typeface="Arial" panose="020B0604020202020204" pitchFamily="34" charset="0"/>
                <a:cs typeface="Arial" panose="020B0604020202020204" pitchFamily="34" charset="0"/>
              </a:rPr>
              <a:t>Section 6.5 Restrictions on Persuasion</a:t>
            </a:r>
          </a:p>
          <a:p>
            <a:pPr marL="0" lvl="1">
              <a:spcBef>
                <a:spcPts val="1200"/>
              </a:spcBef>
              <a:buClr>
                <a:schemeClr val="accent1"/>
              </a:buClr>
            </a:pPr>
            <a:r>
              <a:rPr lang="en-US" sz="2200" i="1" dirty="0">
                <a:latin typeface="Arial" panose="020B0604020202020204" pitchFamily="34" charset="0"/>
                <a:cs typeface="Arial" panose="020B0604020202020204" pitchFamily="34" charset="0"/>
              </a:rPr>
              <a:t>Programs cannot </a:t>
            </a:r>
          </a:p>
          <a:p>
            <a:pPr marL="0" lvl="1">
              <a:spcBef>
                <a:spcPts val="1200"/>
              </a:spcBef>
              <a:buClr>
                <a:schemeClr val="accent1"/>
              </a:buClr>
            </a:pPr>
            <a:r>
              <a:rPr lang="en-US" sz="2200" i="1" dirty="0">
                <a:latin typeface="Arial" panose="020B0604020202020204" pitchFamily="34" charset="0"/>
                <a:cs typeface="Arial" panose="020B0604020202020204" pitchFamily="34" charset="0"/>
              </a:rPr>
              <a:t>1. Request applicants reveal names, specialties, geographic locations, or other identifying information about programs to which applicants have or may apply or have signaled.</a:t>
            </a:r>
          </a:p>
          <a:p>
            <a:pPr marL="0" lvl="1">
              <a:spcBef>
                <a:spcPts val="1200"/>
              </a:spcBef>
              <a:buClr>
                <a:schemeClr val="accent1"/>
              </a:buClr>
            </a:pPr>
            <a:r>
              <a:rPr lang="en-US" sz="2200" i="1" dirty="0">
                <a:latin typeface="Arial" panose="020B0604020202020204" pitchFamily="34" charset="0"/>
                <a:cs typeface="Arial" panose="020B0604020202020204" pitchFamily="34" charset="0"/>
              </a:rPr>
              <a:t>2. Request applicants reveal information pertaining to the interviews offered, accepted, declined, or attended. Programs cannot request applicants’ ranking intentions.</a:t>
            </a:r>
          </a:p>
          <a:p>
            <a:pPr marL="0" lvl="1">
              <a:spcBef>
                <a:spcPts val="1200"/>
              </a:spcBef>
              <a:buClr>
                <a:schemeClr val="accent1"/>
              </a:buClr>
            </a:pPr>
            <a:r>
              <a:rPr lang="en-US" sz="2200" i="1" dirty="0">
                <a:latin typeface="Arial" panose="020B0604020202020204" pitchFamily="34" charset="0"/>
                <a:cs typeface="Arial" panose="020B0604020202020204" pitchFamily="34" charset="0"/>
              </a:rPr>
              <a:t>3. Solicit verbal or written statements implying a commitment to rank the program. </a:t>
            </a:r>
          </a:p>
          <a:p>
            <a:pPr marL="0" lvl="1">
              <a:spcBef>
                <a:spcPts val="1200"/>
              </a:spcBef>
              <a:buClr>
                <a:schemeClr val="accent1"/>
              </a:buClr>
            </a:pPr>
            <a:endParaRPr lang="en-US" sz="2200" i="1" dirty="0">
              <a:latin typeface="Arial" panose="020B0604020202020204" pitchFamily="34" charset="0"/>
              <a:cs typeface="Arial" panose="020B0604020202020204" pitchFamily="34" charset="0"/>
            </a:endParaRPr>
          </a:p>
          <a:p>
            <a:pPr marL="0" lvl="1">
              <a:spcBef>
                <a:spcPts val="1200"/>
              </a:spcBef>
              <a:buClr>
                <a:schemeClr val="accent1"/>
              </a:buClr>
            </a:pPr>
            <a:r>
              <a:rPr lang="en-US" sz="2200" i="1" dirty="0">
                <a:latin typeface="Arial" panose="020B0604020202020204" pitchFamily="34" charset="0"/>
                <a:cs typeface="Arial" panose="020B0604020202020204" pitchFamily="34" charset="0"/>
              </a:rPr>
              <a:t>Programs may voluntarily communicate that an applicant is viewed favorably and will be ranked. </a:t>
            </a:r>
            <a:r>
              <a:rPr lang="en-US" sz="2200" b="1" i="1" dirty="0">
                <a:solidFill>
                  <a:srgbClr val="146790"/>
                </a:solidFill>
                <a:latin typeface="Arial" panose="020B0604020202020204" pitchFamily="34" charset="0"/>
                <a:cs typeface="Arial" panose="020B0604020202020204" pitchFamily="34" charset="0"/>
              </a:rPr>
              <a:t>Ensure all recruitment team members are aware of policies.</a:t>
            </a:r>
          </a:p>
        </p:txBody>
      </p:sp>
      <p:sp>
        <p:nvSpPr>
          <p:cNvPr id="7" name="Title 1">
            <a:extLst>
              <a:ext uri="{FF2B5EF4-FFF2-40B4-BE49-F238E27FC236}">
                <a16:creationId xmlns:a16="http://schemas.microsoft.com/office/drawing/2014/main" id="{2DB03577-1912-A2B6-1266-39566E4966D3}"/>
              </a:ext>
            </a:extLst>
          </p:cNvPr>
          <p:cNvSpPr txBox="1">
            <a:spLocks/>
          </p:cNvSpPr>
          <p:nvPr/>
        </p:nvSpPr>
        <p:spPr>
          <a:xfrm>
            <a:off x="520021" y="571257"/>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Policy Refresher – Persuasion</a:t>
            </a:r>
          </a:p>
        </p:txBody>
      </p:sp>
    </p:spTree>
    <p:extLst>
      <p:ext uri="{BB962C8B-B14F-4D97-AF65-F5344CB8AC3E}">
        <p14:creationId xmlns:p14="http://schemas.microsoft.com/office/powerpoint/2010/main" val="3942377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8" descr="Circle&#10;&#10;Description automatically generated">
            <a:extLst>
              <a:ext uri="{FF2B5EF4-FFF2-40B4-BE49-F238E27FC236}">
                <a16:creationId xmlns:a16="http://schemas.microsoft.com/office/drawing/2014/main" id="{AE59B7B3-D240-C910-0467-27C7F1B5EA1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4616" b="14616"/>
          <a:stretch/>
        </p:blipFill>
        <p:spPr>
          <a:xfrm>
            <a:off x="5804635" y="341152"/>
            <a:ext cx="6205728" cy="4936456"/>
          </a:xfrm>
        </p:spPr>
      </p:pic>
      <p:sp>
        <p:nvSpPr>
          <p:cNvPr id="5" name="TextBox 4">
            <a:extLst>
              <a:ext uri="{FF2B5EF4-FFF2-40B4-BE49-F238E27FC236}">
                <a16:creationId xmlns:a16="http://schemas.microsoft.com/office/drawing/2014/main" id="{7D92C6E7-0A93-E3DF-EEF8-DD149A84E8F6}"/>
              </a:ext>
            </a:extLst>
          </p:cNvPr>
          <p:cNvSpPr txBox="1"/>
          <p:nvPr/>
        </p:nvSpPr>
        <p:spPr>
          <a:xfrm>
            <a:off x="464820" y="1701731"/>
            <a:ext cx="6205728" cy="4308872"/>
          </a:xfrm>
          <a:prstGeom prst="rect">
            <a:avLst/>
          </a:prstGeom>
          <a:noFill/>
        </p:spPr>
        <p:txBody>
          <a:bodyPr wrap="square" lIns="91440" tIns="45720" rIns="91440" bIns="45720" rtlCol="0" anchor="t">
            <a:spAutoFit/>
          </a:bodyPr>
          <a:lstStyle/>
          <a:p>
            <a:pPr marL="457200" indent="-457200">
              <a:spcAft>
                <a:spcPts val="1200"/>
              </a:spcAft>
              <a:buFont typeface="Arial" panose="020B0604020202020204" pitchFamily="34" charset="0"/>
              <a:buChar char="•"/>
            </a:pPr>
            <a:r>
              <a:rPr lang="en-ID" sz="3200" b="1" dirty="0">
                <a:solidFill>
                  <a:srgbClr val="14678F"/>
                </a:solidFill>
                <a:latin typeface="+mj-lt"/>
                <a:cs typeface="Calibri Light"/>
              </a:rPr>
              <a:t>Why Policy Matters</a:t>
            </a:r>
          </a:p>
          <a:p>
            <a:pPr marL="457200" indent="-457200">
              <a:spcAft>
                <a:spcPts val="1200"/>
              </a:spcAft>
              <a:buFont typeface="Arial" panose="020B0604020202020204" pitchFamily="34" charset="0"/>
              <a:buChar char="•"/>
            </a:pPr>
            <a:r>
              <a:rPr lang="en-ID" sz="3200" b="1" dirty="0">
                <a:solidFill>
                  <a:srgbClr val="14678F"/>
                </a:solidFill>
                <a:latin typeface="+mj-lt"/>
                <a:cs typeface="Calibri Light"/>
              </a:rPr>
              <a:t>New Policies/Process for      SMS 2025</a:t>
            </a:r>
          </a:p>
          <a:p>
            <a:pPr marL="457200" indent="-457200">
              <a:spcAft>
                <a:spcPts val="1200"/>
              </a:spcAft>
              <a:buFont typeface="Arial" panose="020B0604020202020204" pitchFamily="34" charset="0"/>
              <a:buChar char="•"/>
            </a:pPr>
            <a:r>
              <a:rPr lang="en-ID" sz="3200" b="1" dirty="0">
                <a:solidFill>
                  <a:srgbClr val="14678F"/>
                </a:solidFill>
                <a:latin typeface="+mj-lt"/>
                <a:cs typeface="Calibri Light"/>
              </a:rPr>
              <a:t>Policy Refreshers</a:t>
            </a:r>
          </a:p>
          <a:p>
            <a:pPr marL="457200" indent="-457200">
              <a:spcAft>
                <a:spcPts val="1200"/>
              </a:spcAft>
              <a:buFont typeface="Arial" panose="020B0604020202020204" pitchFamily="34" charset="0"/>
              <a:buChar char="•"/>
            </a:pPr>
            <a:r>
              <a:rPr lang="en-ID" sz="3200" b="1" dirty="0">
                <a:solidFill>
                  <a:srgbClr val="14678F"/>
                </a:solidFill>
                <a:latin typeface="+mj-lt"/>
                <a:cs typeface="Calibri Light"/>
              </a:rPr>
              <a:t>Bumps in the Road</a:t>
            </a:r>
          </a:p>
          <a:p>
            <a:pPr marL="457200" indent="-457200">
              <a:spcAft>
                <a:spcPts val="1200"/>
              </a:spcAft>
              <a:buFont typeface="Arial" panose="020B0604020202020204" pitchFamily="34" charset="0"/>
              <a:buChar char="•"/>
            </a:pPr>
            <a:r>
              <a:rPr lang="en-ID" sz="3200" b="1" dirty="0">
                <a:solidFill>
                  <a:srgbClr val="14678F"/>
                </a:solidFill>
                <a:latin typeface="+mj-lt"/>
                <a:cs typeface="Calibri Light"/>
              </a:rPr>
              <a:t>Updates and Goings-On</a:t>
            </a:r>
          </a:p>
          <a:p>
            <a:pPr marL="457200" indent="-457200">
              <a:spcAft>
                <a:spcPts val="1200"/>
              </a:spcAft>
              <a:buFont typeface="Arial" panose="020B0604020202020204" pitchFamily="34" charset="0"/>
              <a:buChar char="•"/>
            </a:pPr>
            <a:r>
              <a:rPr lang="en-US" sz="3200" b="1" dirty="0">
                <a:solidFill>
                  <a:srgbClr val="14678F"/>
                </a:solidFill>
                <a:latin typeface="+mj-lt"/>
              </a:rPr>
              <a:t>Q&amp;A </a:t>
            </a:r>
          </a:p>
        </p:txBody>
      </p:sp>
      <p:sp>
        <p:nvSpPr>
          <p:cNvPr id="6" name="Title 1">
            <a:extLst>
              <a:ext uri="{FF2B5EF4-FFF2-40B4-BE49-F238E27FC236}">
                <a16:creationId xmlns:a16="http://schemas.microsoft.com/office/drawing/2014/main" id="{758EEB09-360A-7C1E-C6C1-C712E2950739}"/>
              </a:ext>
            </a:extLst>
          </p:cNvPr>
          <p:cNvSpPr txBox="1">
            <a:spLocks/>
          </p:cNvSpPr>
          <p:nvPr/>
        </p:nvSpPr>
        <p:spPr>
          <a:xfrm>
            <a:off x="464820" y="600878"/>
            <a:ext cx="12627864" cy="661889"/>
          </a:xfrm>
          <a:prstGeom prst="rect">
            <a:avLst/>
          </a:prstGeom>
        </p:spPr>
        <p:txBody>
          <a:bodyPr>
            <a:normAutofit lnSpcReduction="10000"/>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Agenda</a:t>
            </a:r>
          </a:p>
        </p:txBody>
      </p:sp>
      <p:sp>
        <p:nvSpPr>
          <p:cNvPr id="7" name="TextBox 6">
            <a:extLst>
              <a:ext uri="{FF2B5EF4-FFF2-40B4-BE49-F238E27FC236}">
                <a16:creationId xmlns:a16="http://schemas.microsoft.com/office/drawing/2014/main" id="{703B47BD-04AE-F85D-DD2D-4DA17DC8D02C}"/>
              </a:ext>
            </a:extLst>
          </p:cNvPr>
          <p:cNvSpPr txBox="1"/>
          <p:nvPr/>
        </p:nvSpPr>
        <p:spPr>
          <a:xfrm>
            <a:off x="7092881" y="6449568"/>
            <a:ext cx="5006962" cy="246221"/>
          </a:xfrm>
          <a:prstGeom prst="rect">
            <a:avLst/>
          </a:prstGeom>
          <a:noFill/>
        </p:spPr>
        <p:txBody>
          <a:bodyPr wrap="square" rtlCol="0">
            <a:spAutoFit/>
          </a:bodyPr>
          <a:lstStyle/>
          <a:p>
            <a:r>
              <a:rPr lang="en-US" sz="1000" dirty="0"/>
              <a:t>Reproduction of slides and data prohibited without permission from the NRMP</a:t>
            </a:r>
          </a:p>
        </p:txBody>
      </p:sp>
    </p:spTree>
    <p:extLst>
      <p:ext uri="{BB962C8B-B14F-4D97-AF65-F5344CB8AC3E}">
        <p14:creationId xmlns:p14="http://schemas.microsoft.com/office/powerpoint/2010/main" val="1514653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FFF7D-E2E9-5ADD-7610-62392B40AAAE}"/>
            </a:ext>
          </a:extLst>
        </p:cNvPr>
        <p:cNvGrpSpPr/>
        <p:nvPr/>
      </p:nvGrpSpPr>
      <p:grpSpPr>
        <a:xfrm>
          <a:off x="0" y="0"/>
          <a:ext cx="0" cy="0"/>
          <a:chOff x="0" y="0"/>
          <a:chExt cx="0" cy="0"/>
        </a:xfrm>
      </p:grpSpPr>
      <p:pic>
        <p:nvPicPr>
          <p:cNvPr id="4" name="Picture Placeholder 8" descr="Circle&#10;&#10;Description automatically generated">
            <a:extLst>
              <a:ext uri="{FF2B5EF4-FFF2-40B4-BE49-F238E27FC236}">
                <a16:creationId xmlns:a16="http://schemas.microsoft.com/office/drawing/2014/main" id="{11BFD18D-9C63-C3F8-2F19-7E7E652042B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4616" b="14616"/>
          <a:stretch/>
        </p:blipFill>
        <p:spPr>
          <a:xfrm>
            <a:off x="5653591" y="341152"/>
            <a:ext cx="6354973" cy="5055176"/>
          </a:xfrm>
        </p:spPr>
      </p:pic>
      <p:sp>
        <p:nvSpPr>
          <p:cNvPr id="5" name="TextBox 4">
            <a:extLst>
              <a:ext uri="{FF2B5EF4-FFF2-40B4-BE49-F238E27FC236}">
                <a16:creationId xmlns:a16="http://schemas.microsoft.com/office/drawing/2014/main" id="{BD77D76D-8C5F-12E9-B152-B0B9194827B9}"/>
              </a:ext>
            </a:extLst>
          </p:cNvPr>
          <p:cNvSpPr txBox="1"/>
          <p:nvPr/>
        </p:nvSpPr>
        <p:spPr>
          <a:xfrm>
            <a:off x="464740" y="1583997"/>
            <a:ext cx="6205728" cy="4308872"/>
          </a:xfrm>
          <a:prstGeom prst="rect">
            <a:avLst/>
          </a:prstGeom>
          <a:noFill/>
        </p:spPr>
        <p:txBody>
          <a:bodyPr wrap="square" lIns="91440" tIns="45720" rIns="91440" bIns="45720" rtlCol="0" anchor="t">
            <a:spAutoFit/>
          </a:bodyPr>
          <a:lstStyle/>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Why Policy Matters</a:t>
            </a:r>
          </a:p>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New Policies/Process for      SMS 2025</a:t>
            </a:r>
          </a:p>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Policy Refreshers</a:t>
            </a:r>
          </a:p>
          <a:p>
            <a:pPr marL="457200" indent="-457200">
              <a:spcAft>
                <a:spcPts val="1200"/>
              </a:spcAft>
              <a:buFont typeface="Arial" panose="020B0604020202020204" pitchFamily="34" charset="0"/>
              <a:buChar char="•"/>
            </a:pPr>
            <a:r>
              <a:rPr lang="en-ID" sz="3200" b="1" dirty="0">
                <a:solidFill>
                  <a:srgbClr val="146790"/>
                </a:solidFill>
                <a:latin typeface="+mj-lt"/>
                <a:cs typeface="Calibri Light"/>
              </a:rPr>
              <a:t>Bumps in the Road</a:t>
            </a:r>
          </a:p>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Updates and Goings-On</a:t>
            </a:r>
          </a:p>
          <a:p>
            <a:pPr marL="457200" indent="-457200">
              <a:spcAft>
                <a:spcPts val="1200"/>
              </a:spcAft>
              <a:buFont typeface="Arial" panose="020B0604020202020204" pitchFamily="34" charset="0"/>
              <a:buChar char="•"/>
            </a:pPr>
            <a:r>
              <a:rPr lang="en-US" sz="3200" b="1" dirty="0">
                <a:solidFill>
                  <a:schemeClr val="bg1">
                    <a:lumMod val="75000"/>
                  </a:schemeClr>
                </a:solidFill>
                <a:latin typeface="+mj-lt"/>
              </a:rPr>
              <a:t>Q&amp;A </a:t>
            </a:r>
          </a:p>
        </p:txBody>
      </p:sp>
      <p:sp>
        <p:nvSpPr>
          <p:cNvPr id="7" name="TextBox 6">
            <a:extLst>
              <a:ext uri="{FF2B5EF4-FFF2-40B4-BE49-F238E27FC236}">
                <a16:creationId xmlns:a16="http://schemas.microsoft.com/office/drawing/2014/main" id="{10933A01-E7EA-8635-018A-53E00F033C57}"/>
              </a:ext>
            </a:extLst>
          </p:cNvPr>
          <p:cNvSpPr txBox="1"/>
          <p:nvPr/>
        </p:nvSpPr>
        <p:spPr>
          <a:xfrm>
            <a:off x="7092881" y="6449568"/>
            <a:ext cx="5006962" cy="246221"/>
          </a:xfrm>
          <a:prstGeom prst="rect">
            <a:avLst/>
          </a:prstGeom>
          <a:noFill/>
        </p:spPr>
        <p:txBody>
          <a:bodyPr wrap="square" rtlCol="0">
            <a:spAutoFit/>
          </a:bodyPr>
          <a:lstStyle/>
          <a:p>
            <a:r>
              <a:rPr lang="en-US" sz="1000" dirty="0"/>
              <a:t>Reproduction of slides and data prohibited without permission from the NRMP</a:t>
            </a:r>
          </a:p>
        </p:txBody>
      </p:sp>
    </p:spTree>
    <p:extLst>
      <p:ext uri="{BB962C8B-B14F-4D97-AF65-F5344CB8AC3E}">
        <p14:creationId xmlns:p14="http://schemas.microsoft.com/office/powerpoint/2010/main" val="3495113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37A0810-0335-C84A-CFD2-B2EA8DA5C504}"/>
              </a:ext>
            </a:extLst>
          </p:cNvPr>
          <p:cNvSpPr txBox="1">
            <a:spLocks/>
          </p:cNvSpPr>
          <p:nvPr/>
        </p:nvSpPr>
        <p:spPr>
          <a:xfrm>
            <a:off x="2600408" y="1113102"/>
            <a:ext cx="8443644" cy="5334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9AA6B79-C05E-6D09-B05F-403E6B598D8C}"/>
              </a:ext>
            </a:extLst>
          </p:cNvPr>
          <p:cNvSpPr txBox="1"/>
          <p:nvPr/>
        </p:nvSpPr>
        <p:spPr>
          <a:xfrm>
            <a:off x="7396253" y="6575831"/>
            <a:ext cx="4795747"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12" name="TextBox 11">
            <a:extLst>
              <a:ext uri="{FF2B5EF4-FFF2-40B4-BE49-F238E27FC236}">
                <a16:creationId xmlns:a16="http://schemas.microsoft.com/office/drawing/2014/main" id="{D551CC85-C7C6-9D80-6689-6D59B9889E81}"/>
              </a:ext>
            </a:extLst>
          </p:cNvPr>
          <p:cNvSpPr txBox="1"/>
          <p:nvPr/>
        </p:nvSpPr>
        <p:spPr>
          <a:xfrm>
            <a:off x="592845" y="1372806"/>
            <a:ext cx="11299361" cy="5234766"/>
          </a:xfrm>
          <a:prstGeom prst="rect">
            <a:avLst/>
          </a:prstGeom>
          <a:noFill/>
        </p:spPr>
        <p:txBody>
          <a:bodyPr wrap="square" lIns="91440" tIns="45720" rIns="91440" bIns="45720" rtlCol="0" anchor="t">
            <a:spAutoFit/>
          </a:bodyPr>
          <a:lstStyle/>
          <a:p>
            <a:r>
              <a:rPr lang="en-US" sz="2600" b="1" dirty="0">
                <a:latin typeface="Arial" panose="020B0604020202020204" pitchFamily="34" charset="0"/>
                <a:cs typeface="Arial" panose="020B0604020202020204" pitchFamily="34" charset="0"/>
              </a:rPr>
              <a:t>Section 8.0 Binding Commitment</a:t>
            </a:r>
          </a:p>
          <a:p>
            <a:r>
              <a:rPr lang="en-US" sz="2400" b="0" i="1" dirty="0">
                <a:solidFill>
                  <a:schemeClr val="tx1"/>
                </a:solidFill>
                <a:latin typeface="Arial" panose="020B0604020202020204" pitchFamily="34" charset="0"/>
                <a:cs typeface="Arial" panose="020B0604020202020204" pitchFamily="34" charset="0"/>
              </a:rPr>
              <a:t>Upon conclusion of the applicable Fellowship Match, programs:</a:t>
            </a:r>
          </a:p>
          <a:p>
            <a:pPr>
              <a:spcAft>
                <a:spcPts val="600"/>
              </a:spcAft>
              <a:buClr>
                <a:schemeClr val="accent1"/>
              </a:buClr>
            </a:pPr>
            <a:r>
              <a:rPr lang="en-US" sz="2400" i="1" dirty="0">
                <a:latin typeface="Arial" panose="020B0604020202020204" pitchFamily="34" charset="0"/>
                <a:cs typeface="Arial" panose="020B0604020202020204" pitchFamily="34" charset="0"/>
              </a:rPr>
              <a:t>1. Are in binding commitment with an applicant and must offer an appointment as matched or offered.</a:t>
            </a:r>
          </a:p>
          <a:p>
            <a:pPr>
              <a:spcAft>
                <a:spcPts val="600"/>
              </a:spcAft>
              <a:buClr>
                <a:schemeClr val="accent1"/>
              </a:buClr>
            </a:pPr>
            <a:r>
              <a:rPr lang="en-US" sz="2400" i="1" dirty="0">
                <a:latin typeface="Arial" panose="020B0604020202020204" pitchFamily="34" charset="0"/>
                <a:cs typeface="Arial" panose="020B0604020202020204" pitchFamily="34" charset="0"/>
              </a:rPr>
              <a:t>2. Must begin training applicants on the start date specified in the appointment contract with the intent to complete the applicant’s training.</a:t>
            </a:r>
            <a:r>
              <a:rPr lang="en-US" sz="2400" i="1" dirty="0"/>
              <a:t> </a:t>
            </a:r>
          </a:p>
          <a:p>
            <a:pPr>
              <a:spcBef>
                <a:spcPts val="540"/>
              </a:spcBef>
            </a:pPr>
            <a:endParaRPr lang="en-US" sz="2200"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Applicant Match History </a:t>
            </a:r>
          </a:p>
          <a:p>
            <a:r>
              <a:rPr lang="en-US" sz="2400" dirty="0">
                <a:latin typeface="Arial" panose="020B0604020202020204" pitchFamily="34" charset="0"/>
                <a:cs typeface="Arial" panose="020B0604020202020204" pitchFamily="34" charset="0"/>
              </a:rPr>
              <a:t>Determine whether an applicant is eligible for appointment prior to offering interviews or has a waiver/violation history.</a:t>
            </a:r>
          </a:p>
          <a:p>
            <a:pPr marL="765810" lvl="2" indent="-308610">
              <a:spcAft>
                <a:spcPts val="600"/>
              </a:spcAft>
              <a:buFont typeface="Arial" panose="020B0604020202020204" pitchFamily="34" charset="0"/>
              <a:buChar char="•"/>
            </a:pPr>
            <a:r>
              <a:rPr lang="en-US" sz="2400" dirty="0">
                <a:solidFill>
                  <a:srgbClr val="146790"/>
                </a:solidFill>
                <a:latin typeface="Arial" panose="020B0604020202020204" pitchFamily="34" charset="0"/>
                <a:cs typeface="Arial" panose="020B0604020202020204" pitchFamily="34" charset="0"/>
              </a:rPr>
              <a:t>Available in the R3 system year-round.</a:t>
            </a:r>
          </a:p>
          <a:p>
            <a:pPr marL="765810" lvl="2" indent="-308610">
              <a:spcAft>
                <a:spcPts val="600"/>
              </a:spcAft>
              <a:buFont typeface="Arial" panose="020B0604020202020204" pitchFamily="34" charset="0"/>
              <a:buChar char="•"/>
            </a:pPr>
            <a:r>
              <a:rPr lang="en-US" sz="2400" dirty="0">
                <a:solidFill>
                  <a:srgbClr val="146790"/>
                </a:solidFill>
                <a:latin typeface="Arial" panose="020B0604020202020204" pitchFamily="34" charset="0"/>
                <a:cs typeface="Arial" panose="020B0604020202020204" pitchFamily="34" charset="0"/>
              </a:rPr>
              <a:t>Applicants with no prior NRMP activity will not appear in search results.</a:t>
            </a:r>
          </a:p>
          <a:p>
            <a:pPr marL="1127455" lvl="3" indent="-41148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3DD947E3-A523-8D07-B2DD-03145E3C9F78}"/>
              </a:ext>
            </a:extLst>
          </p:cNvPr>
          <p:cNvSpPr txBox="1">
            <a:spLocks/>
          </p:cNvSpPr>
          <p:nvPr/>
        </p:nvSpPr>
        <p:spPr>
          <a:xfrm>
            <a:off x="520021" y="571301"/>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Binding Commitment</a:t>
            </a:r>
          </a:p>
        </p:txBody>
      </p:sp>
    </p:spTree>
    <p:extLst>
      <p:ext uri="{BB962C8B-B14F-4D97-AF65-F5344CB8AC3E}">
        <p14:creationId xmlns:p14="http://schemas.microsoft.com/office/powerpoint/2010/main" val="7233438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A072E4C-D83B-E211-0D42-94D81E42AF7E}"/>
              </a:ext>
            </a:extLst>
          </p:cNvPr>
          <p:cNvSpPr txBox="1">
            <a:spLocks noChangeArrowheads="1"/>
          </p:cNvSpPr>
          <p:nvPr>
            <p:custDataLst>
              <p:tags r:id="rId1"/>
            </p:custDataLst>
          </p:nvPr>
        </p:nvSpPr>
        <p:spPr>
          <a:xfrm>
            <a:off x="520021" y="1374113"/>
            <a:ext cx="10503812" cy="3426487"/>
          </a:xfrm>
          <a:prstGeom prst="rect">
            <a:avLst/>
          </a:prstGeom>
        </p:spPr>
        <p:txBody>
          <a:bodyPr vert="horz" lIns="91383" tIns="45691" rIns="91383" bIns="45691"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22960">
              <a:lnSpc>
                <a:spcPct val="120000"/>
              </a:lnSpc>
              <a:spcBef>
                <a:spcPct val="0"/>
              </a:spcBef>
              <a:buClr>
                <a:srgbClr val="547A82"/>
              </a:buClr>
              <a:buNone/>
            </a:pPr>
            <a:r>
              <a:rPr lang="en-US" sz="3400" b="1" dirty="0">
                <a:latin typeface="Arial" panose="020B0604020202020204"/>
              </a:rPr>
              <a:t>Section 9.0 Waiver or Deferral of Match Results</a:t>
            </a:r>
            <a:br>
              <a:rPr lang="en-US" sz="2600" b="1" dirty="0">
                <a:solidFill>
                  <a:srgbClr val="14678F"/>
                </a:solidFill>
                <a:latin typeface="Arial" panose="020B0604020202020204"/>
              </a:rPr>
            </a:br>
            <a:endParaRPr lang="en-US" sz="3400" b="1" i="1" dirty="0">
              <a:solidFill>
                <a:srgbClr val="14678F"/>
              </a:solidFill>
              <a:latin typeface="Arial" panose="020B0604020202020204"/>
            </a:endParaRPr>
          </a:p>
          <a:p>
            <a:pPr marL="0" indent="0" defTabSz="822960">
              <a:lnSpc>
                <a:spcPct val="120000"/>
              </a:lnSpc>
              <a:spcBef>
                <a:spcPct val="0"/>
              </a:spcBef>
              <a:buNone/>
            </a:pPr>
            <a:r>
              <a:rPr lang="en-US" sz="3100" i="1" dirty="0">
                <a:solidFill>
                  <a:prstClr val="black"/>
                </a:solidFill>
                <a:latin typeface="Arial" panose="020B0604020202020204"/>
              </a:rPr>
              <a:t>“… Neither applicants nor programs may release each other from the binding Match commitment. A waiver or deferral of the binding commitment may be requested only from the NRMP. The NRMP has sole discretion to grant or deny a requested waiver or deferral. The terms of the Waiver and Deferral Policy, which can be found on the NRMP website, are incorporated herein and binding upon all Match participants..…”</a:t>
            </a:r>
          </a:p>
          <a:p>
            <a:pPr marL="0" indent="0" defTabSz="822960">
              <a:lnSpc>
                <a:spcPct val="78000"/>
              </a:lnSpc>
              <a:spcBef>
                <a:spcPct val="0"/>
              </a:spcBef>
              <a:buNone/>
            </a:pPr>
            <a:endParaRPr lang="en-US" sz="2798" dirty="0">
              <a:solidFill>
                <a:prstClr val="black"/>
              </a:solidFill>
              <a:latin typeface="Arial" panose="020B0604020202020204"/>
            </a:endParaRPr>
          </a:p>
          <a:p>
            <a:pPr marL="205740" indent="-205740" defTabSz="822960">
              <a:lnSpc>
                <a:spcPct val="78000"/>
              </a:lnSpc>
              <a:spcBef>
                <a:spcPts val="900"/>
              </a:spcBef>
            </a:pPr>
            <a:endParaRPr lang="en-US" sz="2397" i="1" dirty="0">
              <a:solidFill>
                <a:srgbClr val="FFFF66"/>
              </a:solidFill>
              <a:latin typeface="Arial" panose="020B0604020202020204"/>
            </a:endParaRPr>
          </a:p>
          <a:p>
            <a:pPr marL="205740" indent="-205740" defTabSz="822960">
              <a:lnSpc>
                <a:spcPct val="78000"/>
              </a:lnSpc>
              <a:spcBef>
                <a:spcPts val="900"/>
              </a:spcBef>
            </a:pPr>
            <a:endParaRPr lang="en-US" sz="2397" dirty="0">
              <a:solidFill>
                <a:srgbClr val="FFFF66"/>
              </a:solidFill>
              <a:latin typeface="Arial" panose="020B0604020202020204"/>
            </a:endParaRPr>
          </a:p>
        </p:txBody>
      </p:sp>
      <p:sp>
        <p:nvSpPr>
          <p:cNvPr id="5" name="TextBox 4">
            <a:extLst>
              <a:ext uri="{FF2B5EF4-FFF2-40B4-BE49-F238E27FC236}">
                <a16:creationId xmlns:a16="http://schemas.microsoft.com/office/drawing/2014/main" id="{37913DCC-C4D5-1B75-C442-F17E726CD25B}"/>
              </a:ext>
            </a:extLst>
          </p:cNvPr>
          <p:cNvSpPr txBox="1"/>
          <p:nvPr/>
        </p:nvSpPr>
        <p:spPr>
          <a:xfrm>
            <a:off x="7571232" y="6393465"/>
            <a:ext cx="4620768"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6" name="Title 1">
            <a:extLst>
              <a:ext uri="{FF2B5EF4-FFF2-40B4-BE49-F238E27FC236}">
                <a16:creationId xmlns:a16="http://schemas.microsoft.com/office/drawing/2014/main" id="{77D27A44-802D-F6D7-0FD5-6FC1AFCC64AB}"/>
              </a:ext>
            </a:extLst>
          </p:cNvPr>
          <p:cNvSpPr txBox="1">
            <a:spLocks/>
          </p:cNvSpPr>
          <p:nvPr/>
        </p:nvSpPr>
        <p:spPr>
          <a:xfrm>
            <a:off x="520021" y="571301"/>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Binding Commitment - Waivers</a:t>
            </a:r>
          </a:p>
        </p:txBody>
      </p:sp>
    </p:spTree>
    <p:extLst>
      <p:ext uri="{BB962C8B-B14F-4D97-AF65-F5344CB8AC3E}">
        <p14:creationId xmlns:p14="http://schemas.microsoft.com/office/powerpoint/2010/main" val="3527770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3F2C092B-CE4B-D3AE-0BBE-21D6C61354BD}"/>
              </a:ext>
            </a:extLst>
          </p:cNvPr>
          <p:cNvSpPr txBox="1">
            <a:spLocks noChangeArrowheads="1"/>
          </p:cNvSpPr>
          <p:nvPr>
            <p:custDataLst>
              <p:tags r:id="rId1"/>
            </p:custDataLst>
          </p:nvPr>
        </p:nvSpPr>
        <p:spPr>
          <a:xfrm>
            <a:off x="570846" y="1290549"/>
            <a:ext cx="10281638" cy="4852612"/>
          </a:xfrm>
          <a:prstGeom prst="rect">
            <a:avLst/>
          </a:prstGeom>
        </p:spPr>
        <p:txBody>
          <a:bodyPr vert="horz" lIns="91383" tIns="45691" rIns="91383" bIns="4569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22960">
              <a:lnSpc>
                <a:spcPct val="100000"/>
              </a:lnSpc>
              <a:spcBef>
                <a:spcPts val="0"/>
              </a:spcBef>
            </a:pPr>
            <a:r>
              <a:rPr lang="en-US" sz="2400" dirty="0">
                <a:solidFill>
                  <a:srgbClr val="000000"/>
                </a:solidFill>
                <a:latin typeface="Arial" panose="020B0604020202020204"/>
              </a:rPr>
              <a:t>If for any reason a matched applicant or program cannot or will not honor the binding commitment, a waiver or deferral must be requested from the NRMP. </a:t>
            </a:r>
          </a:p>
          <a:p>
            <a:pPr defTabSz="822960">
              <a:lnSpc>
                <a:spcPct val="100000"/>
              </a:lnSpc>
              <a:spcBef>
                <a:spcPts val="0"/>
              </a:spcBef>
              <a:buClr>
                <a:srgbClr val="547A82"/>
              </a:buClr>
            </a:pPr>
            <a:endParaRPr lang="en-US" sz="2400" dirty="0">
              <a:solidFill>
                <a:srgbClr val="000000"/>
              </a:solidFill>
              <a:latin typeface="Arial" panose="020B0604020202020204"/>
              <a:ea typeface="Calibri" panose="020F0502020204030204" pitchFamily="34" charset="0"/>
            </a:endParaRPr>
          </a:p>
          <a:p>
            <a:pPr defTabSz="822960">
              <a:lnSpc>
                <a:spcPct val="100000"/>
              </a:lnSpc>
              <a:spcBef>
                <a:spcPts val="0"/>
              </a:spcBef>
            </a:pPr>
            <a:r>
              <a:rPr lang="en-US" sz="2400" dirty="0">
                <a:solidFill>
                  <a:srgbClr val="000000"/>
                </a:solidFill>
                <a:latin typeface="Arial" panose="020B0604020202020204"/>
                <a:ea typeface="Calibri" panose="020F0502020204030204" pitchFamily="34" charset="0"/>
              </a:rPr>
              <a:t>A deferral is not a waiver; it is a one-year delayed start of training. A deferral must be agreed to by both parties. </a:t>
            </a:r>
          </a:p>
          <a:p>
            <a:pPr defTabSz="822960">
              <a:lnSpc>
                <a:spcPct val="100000"/>
              </a:lnSpc>
              <a:spcBef>
                <a:spcPts val="0"/>
              </a:spcBef>
              <a:buClr>
                <a:srgbClr val="547A82"/>
              </a:buClr>
            </a:pPr>
            <a:endParaRPr lang="en-US" sz="2400" dirty="0">
              <a:solidFill>
                <a:srgbClr val="000000"/>
              </a:solidFill>
              <a:latin typeface="Arial" panose="020B0604020202020204"/>
              <a:cs typeface="Calibri"/>
            </a:endParaRPr>
          </a:p>
          <a:p>
            <a:pPr defTabSz="822960">
              <a:lnSpc>
                <a:spcPct val="100000"/>
              </a:lnSpc>
              <a:spcBef>
                <a:spcPts val="0"/>
              </a:spcBef>
            </a:pPr>
            <a:r>
              <a:rPr lang="en-US" sz="2400" dirty="0">
                <a:solidFill>
                  <a:prstClr val="black"/>
                </a:solidFill>
                <a:latin typeface="Arial" panose="020B0604020202020204"/>
                <a:ea typeface="Calibri" panose="020F0502020204030204" pitchFamily="34" charset="0"/>
              </a:rPr>
              <a:t>Waivers or deferrals can be requested for the following:</a:t>
            </a:r>
            <a:endParaRPr lang="en-US" sz="2400" dirty="0">
              <a:solidFill>
                <a:prstClr val="black"/>
              </a:solidFill>
              <a:latin typeface="Arial" panose="020B0604020202020204"/>
              <a:ea typeface="Calibri" panose="020F0502020204030204" pitchFamily="34" charset="0"/>
              <a:cs typeface="Calibri"/>
            </a:endParaRPr>
          </a:p>
          <a:p>
            <a:pPr marL="822813" lvl="2" indent="-342900" defTabSz="822960">
              <a:lnSpc>
                <a:spcPct val="100000"/>
              </a:lnSpc>
              <a:spcBef>
                <a:spcPts val="0"/>
              </a:spcBef>
              <a:buFont typeface="Wingdings" panose="05000000000000000000" pitchFamily="2" charset="2"/>
              <a:buChar char="Ø"/>
            </a:pPr>
            <a:r>
              <a:rPr lang="en-US" sz="2200" b="1" dirty="0">
                <a:solidFill>
                  <a:srgbClr val="146790"/>
                </a:solidFill>
                <a:latin typeface="Arial" panose="020B0604020202020204"/>
                <a:ea typeface="Calibri" panose="020F0502020204030204" pitchFamily="34" charset="0"/>
              </a:rPr>
              <a:t>Unanticipated serious and extreme hardship</a:t>
            </a:r>
            <a:endParaRPr lang="en-US" sz="2200" b="1" dirty="0">
              <a:solidFill>
                <a:srgbClr val="146790"/>
              </a:solidFill>
              <a:latin typeface="Arial" panose="020B0604020202020204"/>
              <a:ea typeface="Calibri" panose="020F0502020204030204" pitchFamily="34" charset="0"/>
              <a:cs typeface="Calibri"/>
            </a:endParaRPr>
          </a:p>
          <a:p>
            <a:pPr marL="822813" lvl="2" indent="-342900" defTabSz="822960">
              <a:lnSpc>
                <a:spcPct val="100000"/>
              </a:lnSpc>
              <a:spcBef>
                <a:spcPts val="0"/>
              </a:spcBef>
              <a:buFont typeface="Wingdings" panose="05000000000000000000" pitchFamily="2" charset="2"/>
              <a:buChar char="Ø"/>
            </a:pPr>
            <a:r>
              <a:rPr lang="en-US" sz="2200" b="1" dirty="0">
                <a:solidFill>
                  <a:srgbClr val="146790"/>
                </a:solidFill>
                <a:latin typeface="Arial" panose="020B0604020202020204"/>
                <a:ea typeface="Calibri" panose="020F0502020204030204" pitchFamily="34" charset="0"/>
              </a:rPr>
              <a:t>Change of specialty (only for advanced position or a fellowship position) </a:t>
            </a:r>
            <a:endParaRPr lang="en-US" sz="2200" b="1" dirty="0">
              <a:solidFill>
                <a:srgbClr val="146790"/>
              </a:solidFill>
              <a:latin typeface="Arial" panose="020B0604020202020204"/>
              <a:ea typeface="Calibri" panose="020F0502020204030204" pitchFamily="34" charset="0"/>
              <a:cs typeface="Calibri"/>
            </a:endParaRPr>
          </a:p>
          <a:p>
            <a:pPr marL="822813" lvl="2" indent="-342900" defTabSz="822960">
              <a:lnSpc>
                <a:spcPct val="100000"/>
              </a:lnSpc>
              <a:spcBef>
                <a:spcPts val="0"/>
              </a:spcBef>
              <a:buFont typeface="Wingdings" panose="05000000000000000000" pitchFamily="2" charset="2"/>
              <a:buChar char="Ø"/>
            </a:pPr>
            <a:r>
              <a:rPr lang="en-US" sz="2200" b="1" dirty="0">
                <a:solidFill>
                  <a:srgbClr val="146790"/>
                </a:solidFill>
                <a:latin typeface="Arial" panose="020B0604020202020204"/>
                <a:ea typeface="Calibri" panose="020F0502020204030204" pitchFamily="34" charset="0"/>
              </a:rPr>
              <a:t>Ineligibility to begin training (delayed grad, incomplete PGY-1 year)</a:t>
            </a:r>
            <a:endParaRPr lang="en-US" sz="2200" b="1" dirty="0">
              <a:solidFill>
                <a:srgbClr val="146790"/>
              </a:solidFill>
              <a:latin typeface="Arial" panose="020B0604020202020204"/>
              <a:ea typeface="Calibri" panose="020F0502020204030204" pitchFamily="34" charset="0"/>
              <a:cs typeface="Calibri"/>
            </a:endParaRPr>
          </a:p>
          <a:p>
            <a:pPr marL="822813" lvl="2" indent="-342900" defTabSz="822960">
              <a:lnSpc>
                <a:spcPct val="100000"/>
              </a:lnSpc>
              <a:spcBef>
                <a:spcPts val="0"/>
              </a:spcBef>
              <a:buFont typeface="Wingdings" panose="05000000000000000000" pitchFamily="2" charset="2"/>
              <a:buChar char="Ø"/>
            </a:pPr>
            <a:r>
              <a:rPr lang="en-US" sz="2200" b="1" dirty="0">
                <a:solidFill>
                  <a:srgbClr val="146790"/>
                </a:solidFill>
                <a:latin typeface="Arial" panose="020B0604020202020204"/>
                <a:ea typeface="Calibri" panose="020F0502020204030204" pitchFamily="34" charset="0"/>
              </a:rPr>
              <a:t>Visa issues</a:t>
            </a:r>
            <a:endParaRPr lang="en-US" sz="2200" b="1" dirty="0">
              <a:solidFill>
                <a:srgbClr val="146790"/>
              </a:solidFill>
              <a:latin typeface="Arial" panose="020B0604020202020204"/>
              <a:ea typeface="Calibri" panose="020F0502020204030204" pitchFamily="34" charset="0"/>
              <a:cs typeface="Calibri"/>
            </a:endParaRPr>
          </a:p>
          <a:p>
            <a:pPr marL="0" indent="0" defTabSz="822960">
              <a:lnSpc>
                <a:spcPct val="110000"/>
              </a:lnSpc>
              <a:spcBef>
                <a:spcPts val="900"/>
              </a:spcBef>
              <a:spcAft>
                <a:spcPts val="599"/>
              </a:spcAft>
              <a:buClr>
                <a:srgbClr val="547A82"/>
              </a:buClr>
              <a:buNone/>
            </a:pPr>
            <a:endParaRPr lang="en-US" altLang="en-US" sz="1999" dirty="0">
              <a:solidFill>
                <a:prstClr val="black"/>
              </a:solidFill>
              <a:latin typeface="Arial" panose="020B0604020202020204"/>
            </a:endParaRPr>
          </a:p>
        </p:txBody>
      </p:sp>
      <p:sp>
        <p:nvSpPr>
          <p:cNvPr id="6" name="TextBox 5">
            <a:extLst>
              <a:ext uri="{FF2B5EF4-FFF2-40B4-BE49-F238E27FC236}">
                <a16:creationId xmlns:a16="http://schemas.microsoft.com/office/drawing/2014/main" id="{DF88B1C0-0831-F83B-3403-9B55D07B4222}"/>
              </a:ext>
            </a:extLst>
          </p:cNvPr>
          <p:cNvSpPr txBox="1"/>
          <p:nvPr/>
        </p:nvSpPr>
        <p:spPr>
          <a:xfrm>
            <a:off x="7315200" y="6391883"/>
            <a:ext cx="4730496"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2" name="Title 1">
            <a:extLst>
              <a:ext uri="{FF2B5EF4-FFF2-40B4-BE49-F238E27FC236}">
                <a16:creationId xmlns:a16="http://schemas.microsoft.com/office/drawing/2014/main" id="{A1584B0E-B4E8-366F-D921-183DEC4A1375}"/>
              </a:ext>
            </a:extLst>
          </p:cNvPr>
          <p:cNvSpPr txBox="1">
            <a:spLocks/>
          </p:cNvSpPr>
          <p:nvPr/>
        </p:nvSpPr>
        <p:spPr>
          <a:xfrm>
            <a:off x="520021" y="571301"/>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Waivers and Deferrals – Conditions</a:t>
            </a:r>
          </a:p>
        </p:txBody>
      </p:sp>
    </p:spTree>
    <p:extLst>
      <p:ext uri="{BB962C8B-B14F-4D97-AF65-F5344CB8AC3E}">
        <p14:creationId xmlns:p14="http://schemas.microsoft.com/office/powerpoint/2010/main" val="3503987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1A674BB1-7CDB-B8E3-164C-713947DC7EFC}"/>
              </a:ext>
            </a:extLst>
          </p:cNvPr>
          <p:cNvSpPr txBox="1">
            <a:spLocks noChangeArrowheads="1"/>
          </p:cNvSpPr>
          <p:nvPr/>
        </p:nvSpPr>
        <p:spPr>
          <a:xfrm>
            <a:off x="520022" y="1328633"/>
            <a:ext cx="10561062" cy="4494651"/>
          </a:xfrm>
          <a:prstGeom prst="rect">
            <a:avLst/>
          </a:prstGeom>
        </p:spPr>
        <p:txBody>
          <a:bodyPr vert="horz" lIns="91383" tIns="45691" rIns="91383" bIns="4569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22960">
              <a:lnSpc>
                <a:spcPct val="100000"/>
              </a:lnSpc>
              <a:spcBef>
                <a:spcPts val="0"/>
              </a:spcBef>
              <a:spcAft>
                <a:spcPts val="600"/>
              </a:spcAft>
            </a:pPr>
            <a:r>
              <a:rPr lang="en-US" sz="2400" dirty="0">
                <a:solidFill>
                  <a:prstClr val="black"/>
                </a:solidFill>
                <a:latin typeface="Arial" panose="020B0604020202020204"/>
                <a:cs typeface="Calibri"/>
              </a:rPr>
              <a:t>Applicant or Program submits a waiver or deferral request form to NRMP. </a:t>
            </a:r>
          </a:p>
          <a:p>
            <a:pPr marL="868680" lvl="1" indent="-457200" defTabSz="822960">
              <a:lnSpc>
                <a:spcPct val="100000"/>
              </a:lnSpc>
              <a:spcBef>
                <a:spcPts val="0"/>
              </a:spcBef>
              <a:spcAft>
                <a:spcPts val="600"/>
              </a:spcAft>
              <a:buClr>
                <a:srgbClr val="146790"/>
              </a:buClr>
              <a:buFont typeface="Wingdings" panose="05000000000000000000" pitchFamily="2" charset="2"/>
              <a:buChar char="Ø"/>
            </a:pPr>
            <a:r>
              <a:rPr lang="en-US" dirty="0">
                <a:solidFill>
                  <a:prstClr val="black"/>
                </a:solidFill>
                <a:latin typeface="Arial" panose="020B0604020202020204"/>
                <a:cs typeface="Calibri"/>
              </a:rPr>
              <a:t>Form can be found: </a:t>
            </a:r>
            <a:r>
              <a:rPr lang="en-US" dirty="0">
                <a:solidFill>
                  <a:prstClr val="black"/>
                </a:solidFill>
                <a:latin typeface="Arial" panose="020B0604020202020204"/>
                <a:cs typeface="Calibri"/>
                <a:hlinkClick r:id="rId3"/>
              </a:rPr>
              <a:t>www.nrmp.org/policy/waiver-request-forms/</a:t>
            </a:r>
            <a:endParaRPr lang="en-US" dirty="0">
              <a:solidFill>
                <a:prstClr val="black"/>
              </a:solidFill>
              <a:latin typeface="Arial" panose="020B0604020202020204"/>
              <a:cs typeface="Calibri"/>
            </a:endParaRPr>
          </a:p>
          <a:p>
            <a:pPr marL="868680" lvl="1" indent="-457200" defTabSz="822960">
              <a:lnSpc>
                <a:spcPct val="100000"/>
              </a:lnSpc>
              <a:spcBef>
                <a:spcPts val="0"/>
              </a:spcBef>
              <a:spcAft>
                <a:spcPts val="600"/>
              </a:spcAft>
              <a:buClr>
                <a:srgbClr val="146790"/>
              </a:buClr>
              <a:buFont typeface="Wingdings" panose="05000000000000000000" pitchFamily="2" charset="2"/>
              <a:buChar char="Ø"/>
            </a:pPr>
            <a:r>
              <a:rPr lang="en-US" dirty="0">
                <a:solidFill>
                  <a:prstClr val="black"/>
                </a:solidFill>
                <a:latin typeface="Arial" panose="020B0604020202020204"/>
                <a:cs typeface="Calibri"/>
              </a:rPr>
              <a:t>All parties must agree to deferral in order to process request</a:t>
            </a:r>
          </a:p>
          <a:p>
            <a:pPr marL="411480" lvl="1" indent="0" defTabSz="822960">
              <a:lnSpc>
                <a:spcPct val="100000"/>
              </a:lnSpc>
              <a:spcBef>
                <a:spcPts val="0"/>
              </a:spcBef>
              <a:spcAft>
                <a:spcPts val="600"/>
              </a:spcAft>
              <a:buClr>
                <a:srgbClr val="547A82"/>
              </a:buClr>
              <a:buNone/>
            </a:pPr>
            <a:endParaRPr lang="en-US" dirty="0">
              <a:solidFill>
                <a:prstClr val="black"/>
              </a:solidFill>
              <a:latin typeface="Arial" panose="020B0604020202020204"/>
              <a:cs typeface="Calibri"/>
            </a:endParaRPr>
          </a:p>
          <a:p>
            <a:pPr defTabSz="822960">
              <a:lnSpc>
                <a:spcPct val="100000"/>
              </a:lnSpc>
              <a:spcBef>
                <a:spcPts val="0"/>
              </a:spcBef>
              <a:spcAft>
                <a:spcPts val="600"/>
              </a:spcAft>
            </a:pPr>
            <a:r>
              <a:rPr lang="en-US" sz="2400" dirty="0">
                <a:solidFill>
                  <a:prstClr val="black"/>
                </a:solidFill>
                <a:latin typeface="Arial" panose="020B0604020202020204"/>
                <a:cs typeface="Calibri"/>
              </a:rPr>
              <a:t>Once the request is submitted, there can be no discussing, interviewing, offering, or accepting another option until NRMP has rendered a decision.</a:t>
            </a:r>
          </a:p>
          <a:p>
            <a:pPr marL="0" indent="0" defTabSz="822960">
              <a:lnSpc>
                <a:spcPct val="100000"/>
              </a:lnSpc>
              <a:spcBef>
                <a:spcPts val="0"/>
              </a:spcBef>
              <a:spcAft>
                <a:spcPts val="600"/>
              </a:spcAft>
              <a:buClr>
                <a:srgbClr val="547A82"/>
              </a:buClr>
              <a:buNone/>
            </a:pPr>
            <a:endParaRPr lang="en-US" sz="2400" dirty="0">
              <a:solidFill>
                <a:prstClr val="black"/>
              </a:solidFill>
              <a:latin typeface="Arial" panose="020B0604020202020204"/>
              <a:cs typeface="Calibri"/>
            </a:endParaRPr>
          </a:p>
          <a:p>
            <a:pPr defTabSz="822960">
              <a:lnSpc>
                <a:spcPct val="100000"/>
              </a:lnSpc>
              <a:spcBef>
                <a:spcPts val="0"/>
              </a:spcBef>
              <a:spcAft>
                <a:spcPts val="600"/>
              </a:spcAft>
            </a:pPr>
            <a:r>
              <a:rPr lang="en-US" sz="2400" dirty="0">
                <a:solidFill>
                  <a:prstClr val="black"/>
                </a:solidFill>
                <a:latin typeface="Arial" panose="020B0604020202020204"/>
                <a:cs typeface="Calibri"/>
              </a:rPr>
              <a:t>NRMP will send requests for statements to all relevant parties. Once all information is collected, the case is forwarded for review.</a:t>
            </a:r>
          </a:p>
          <a:p>
            <a:pPr defTabSz="822960">
              <a:lnSpc>
                <a:spcPct val="100000"/>
              </a:lnSpc>
              <a:spcBef>
                <a:spcPts val="0"/>
              </a:spcBef>
              <a:spcAft>
                <a:spcPts val="600"/>
              </a:spcAft>
            </a:pPr>
            <a:r>
              <a:rPr lang="en-US" sz="2400" dirty="0">
                <a:solidFill>
                  <a:prstClr val="black"/>
                </a:solidFill>
                <a:latin typeface="Arial" panose="020B0604020202020204"/>
                <a:cs typeface="Calibri"/>
              </a:rPr>
              <a:t>NRMP notifies all parties of the decision.</a:t>
            </a:r>
          </a:p>
          <a:p>
            <a:pPr marL="0" indent="0" defTabSz="822960">
              <a:lnSpc>
                <a:spcPct val="120000"/>
              </a:lnSpc>
              <a:spcBef>
                <a:spcPts val="900"/>
              </a:spcBef>
              <a:buClr>
                <a:srgbClr val="547A82"/>
              </a:buClr>
              <a:buNone/>
            </a:pPr>
            <a:endParaRPr lang="en-US" sz="2399" dirty="0">
              <a:solidFill>
                <a:prstClr val="black"/>
              </a:solidFill>
              <a:latin typeface="Arial" panose="020B0604020202020204"/>
              <a:cs typeface="Calibri"/>
            </a:endParaRPr>
          </a:p>
        </p:txBody>
      </p:sp>
      <p:sp>
        <p:nvSpPr>
          <p:cNvPr id="6" name="TextBox 5">
            <a:extLst>
              <a:ext uri="{FF2B5EF4-FFF2-40B4-BE49-F238E27FC236}">
                <a16:creationId xmlns:a16="http://schemas.microsoft.com/office/drawing/2014/main" id="{76BA445F-77F0-679E-6D91-E9D7E6744C41}"/>
              </a:ext>
            </a:extLst>
          </p:cNvPr>
          <p:cNvSpPr txBox="1"/>
          <p:nvPr/>
        </p:nvSpPr>
        <p:spPr>
          <a:xfrm>
            <a:off x="7453040" y="6425945"/>
            <a:ext cx="4629231"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2" name="Title 1">
            <a:extLst>
              <a:ext uri="{FF2B5EF4-FFF2-40B4-BE49-F238E27FC236}">
                <a16:creationId xmlns:a16="http://schemas.microsoft.com/office/drawing/2014/main" id="{41E539C4-15CE-B068-45C7-0380FCE31C66}"/>
              </a:ext>
            </a:extLst>
          </p:cNvPr>
          <p:cNvSpPr txBox="1">
            <a:spLocks/>
          </p:cNvSpPr>
          <p:nvPr/>
        </p:nvSpPr>
        <p:spPr>
          <a:xfrm>
            <a:off x="520021" y="571301"/>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Waivers and Deferrals – Process</a:t>
            </a:r>
          </a:p>
        </p:txBody>
      </p:sp>
    </p:spTree>
    <p:extLst>
      <p:ext uri="{BB962C8B-B14F-4D97-AF65-F5344CB8AC3E}">
        <p14:creationId xmlns:p14="http://schemas.microsoft.com/office/powerpoint/2010/main" val="3165364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7DA269-2DC3-5EBC-FC15-DACC42DB2683}"/>
              </a:ext>
            </a:extLst>
          </p:cNvPr>
          <p:cNvSpPr txBox="1">
            <a:spLocks noChangeArrowheads="1"/>
          </p:cNvSpPr>
          <p:nvPr>
            <p:custDataLst>
              <p:tags r:id="rId1"/>
            </p:custDataLst>
          </p:nvPr>
        </p:nvSpPr>
        <p:spPr>
          <a:xfrm>
            <a:off x="622765" y="1370822"/>
            <a:ext cx="10819267" cy="5368535"/>
          </a:xfrm>
          <a:prstGeom prst="rect">
            <a:avLst/>
          </a:prstGeom>
          <a:noFill/>
          <a:ln/>
        </p:spPr>
        <p:txBody>
          <a:bodyPr vert="horz" lIns="91383" tIns="45691" rIns="91383" bIns="456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822960">
              <a:spcBef>
                <a:spcPts val="450"/>
              </a:spcBef>
              <a:spcAft>
                <a:spcPts val="599"/>
              </a:spcAft>
              <a:buClr>
                <a:srgbClr val="547A82"/>
              </a:buClr>
              <a:buNone/>
            </a:pPr>
            <a:r>
              <a:rPr lang="en-US" sz="2399" b="1" i="1" dirty="0">
                <a:solidFill>
                  <a:srgbClr val="146790"/>
                </a:solidFill>
                <a:latin typeface="Arial" panose="020B0604020202020204"/>
              </a:rPr>
              <a:t>If a waiver is approved</a:t>
            </a:r>
            <a:r>
              <a:rPr lang="en-US" sz="2399" b="1" dirty="0">
                <a:solidFill>
                  <a:srgbClr val="146790"/>
                </a:solidFill>
                <a:latin typeface="Arial" panose="020B0604020202020204"/>
              </a:rPr>
              <a:t>:</a:t>
            </a:r>
          </a:p>
          <a:p>
            <a:pPr marL="0" lvl="1" indent="0" defTabSz="822960">
              <a:spcBef>
                <a:spcPts val="450"/>
              </a:spcBef>
              <a:spcAft>
                <a:spcPts val="599"/>
              </a:spcAft>
              <a:buClr>
                <a:srgbClr val="547A82"/>
              </a:buClr>
              <a:buNone/>
            </a:pPr>
            <a:r>
              <a:rPr lang="en-US" sz="2399" dirty="0">
                <a:solidFill>
                  <a:prstClr val="black"/>
                </a:solidFill>
                <a:latin typeface="Arial" panose="020B0604020202020204"/>
              </a:rPr>
              <a:t>The applicant may obtain another position or participate in future Matches and the program may begin to recruit for the position</a:t>
            </a:r>
            <a:br>
              <a:rPr lang="en-US" sz="2399" dirty="0">
                <a:solidFill>
                  <a:prstClr val="black"/>
                </a:solidFill>
                <a:latin typeface="Arial" panose="020B0604020202020204"/>
              </a:rPr>
            </a:br>
            <a:endParaRPr lang="en-US" sz="2399" dirty="0">
              <a:solidFill>
                <a:prstClr val="black"/>
              </a:solidFill>
              <a:latin typeface="Arial" panose="020B0604020202020204"/>
            </a:endParaRPr>
          </a:p>
          <a:p>
            <a:pPr marL="0" lvl="1" indent="0" defTabSz="822960">
              <a:spcBef>
                <a:spcPts val="450"/>
              </a:spcBef>
              <a:spcAft>
                <a:spcPts val="599"/>
              </a:spcAft>
              <a:buClr>
                <a:srgbClr val="547A82"/>
              </a:buClr>
              <a:buNone/>
            </a:pPr>
            <a:r>
              <a:rPr lang="en-US" sz="2399" b="1" i="1" dirty="0">
                <a:solidFill>
                  <a:srgbClr val="146790"/>
                </a:solidFill>
                <a:latin typeface="Arial" panose="020B0604020202020204"/>
              </a:rPr>
              <a:t>If a waiver is not approved</a:t>
            </a:r>
            <a:r>
              <a:rPr lang="en-US" sz="2399" b="1" dirty="0">
                <a:solidFill>
                  <a:srgbClr val="146790"/>
                </a:solidFill>
                <a:latin typeface="Arial" panose="020B0604020202020204"/>
              </a:rPr>
              <a:t>:</a:t>
            </a:r>
          </a:p>
          <a:p>
            <a:pPr marL="0" lvl="1" indent="0" defTabSz="822960">
              <a:spcBef>
                <a:spcPts val="450"/>
              </a:spcBef>
              <a:spcAft>
                <a:spcPts val="599"/>
              </a:spcAft>
              <a:buClr>
                <a:srgbClr val="547A82"/>
              </a:buClr>
              <a:buNone/>
            </a:pPr>
            <a:r>
              <a:rPr lang="en-US" sz="2399" dirty="0">
                <a:solidFill>
                  <a:prstClr val="black"/>
                </a:solidFill>
                <a:latin typeface="Arial" panose="020B0604020202020204"/>
              </a:rPr>
              <a:t>Both the applicant and program are expected to honor the binding commitment</a:t>
            </a:r>
            <a:br>
              <a:rPr lang="en-US" sz="2399" dirty="0">
                <a:solidFill>
                  <a:prstClr val="black"/>
                </a:solidFill>
                <a:latin typeface="Arial" panose="020B0604020202020204"/>
              </a:rPr>
            </a:br>
            <a:endParaRPr lang="en-US" sz="2400" b="1" i="1" u="sng" dirty="0">
              <a:solidFill>
                <a:srgbClr val="146790"/>
              </a:solidFill>
            </a:endParaRPr>
          </a:p>
          <a:p>
            <a:pPr marL="0" indent="0" defTabSz="822960">
              <a:lnSpc>
                <a:spcPct val="110000"/>
              </a:lnSpc>
              <a:spcBef>
                <a:spcPts val="900"/>
              </a:spcBef>
              <a:spcAft>
                <a:spcPts val="599"/>
              </a:spcAft>
              <a:buClr>
                <a:srgbClr val="547A82"/>
              </a:buClr>
              <a:buNone/>
            </a:pPr>
            <a:r>
              <a:rPr lang="en-US" sz="2400" b="1" i="1" dirty="0">
                <a:solidFill>
                  <a:srgbClr val="146790"/>
                </a:solidFill>
              </a:rPr>
              <a:t>Reconsideration of Initial Waiver Decision</a:t>
            </a:r>
            <a:r>
              <a:rPr lang="en-US" sz="2400" b="1" dirty="0">
                <a:solidFill>
                  <a:srgbClr val="146790"/>
                </a:solidFill>
              </a:rPr>
              <a:t>:</a:t>
            </a:r>
          </a:p>
          <a:p>
            <a:pPr marL="118872" indent="0" defTabSz="822960">
              <a:lnSpc>
                <a:spcPct val="110000"/>
              </a:lnSpc>
              <a:spcBef>
                <a:spcPts val="900"/>
              </a:spcBef>
              <a:spcAft>
                <a:spcPts val="599"/>
              </a:spcAft>
              <a:buClr>
                <a:srgbClr val="547A82"/>
              </a:buClr>
              <a:buNone/>
            </a:pPr>
            <a:r>
              <a:rPr lang="en-US" sz="2400" dirty="0">
                <a:latin typeface="Arial" panose="020B0604020202020204"/>
              </a:rPr>
              <a:t>If either party disagrees with the waiver decision, and the party meets the criteria for reconsideration, they may request reconsideration.</a:t>
            </a:r>
          </a:p>
          <a:p>
            <a:pPr marL="456908" lvl="1" indent="0" defTabSz="822960">
              <a:spcBef>
                <a:spcPts val="450"/>
              </a:spcBef>
              <a:spcAft>
                <a:spcPts val="599"/>
              </a:spcAft>
              <a:buClr>
                <a:srgbClr val="E25B00"/>
              </a:buClr>
              <a:buNone/>
            </a:pPr>
            <a:endParaRPr lang="en-US" sz="2399" dirty="0">
              <a:solidFill>
                <a:prstClr val="black"/>
              </a:solidFill>
              <a:latin typeface="Arial" panose="020B0604020202020204"/>
            </a:endParaRPr>
          </a:p>
          <a:p>
            <a:pPr marL="456908" lvl="1" indent="0" defTabSz="822960">
              <a:spcBef>
                <a:spcPts val="450"/>
              </a:spcBef>
              <a:spcAft>
                <a:spcPts val="599"/>
              </a:spcAft>
              <a:buClr>
                <a:srgbClr val="E25B00"/>
              </a:buClr>
              <a:buNone/>
            </a:pPr>
            <a:endParaRPr lang="en-US" sz="2399" dirty="0">
              <a:solidFill>
                <a:prstClr val="black"/>
              </a:solidFill>
              <a:latin typeface="Arial" panose="020B0604020202020204"/>
            </a:endParaRPr>
          </a:p>
        </p:txBody>
      </p:sp>
      <p:sp>
        <p:nvSpPr>
          <p:cNvPr id="5" name="TextBox 4">
            <a:extLst>
              <a:ext uri="{FF2B5EF4-FFF2-40B4-BE49-F238E27FC236}">
                <a16:creationId xmlns:a16="http://schemas.microsoft.com/office/drawing/2014/main" id="{CAEAE8D5-750F-EF5E-091E-5D65F5286E7D}"/>
              </a:ext>
            </a:extLst>
          </p:cNvPr>
          <p:cNvSpPr txBox="1"/>
          <p:nvPr/>
        </p:nvSpPr>
        <p:spPr>
          <a:xfrm>
            <a:off x="7232599" y="6493136"/>
            <a:ext cx="4779264"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6" name="Title 1">
            <a:extLst>
              <a:ext uri="{FF2B5EF4-FFF2-40B4-BE49-F238E27FC236}">
                <a16:creationId xmlns:a16="http://schemas.microsoft.com/office/drawing/2014/main" id="{B2430CFD-4FE8-58C4-9450-1076B7A84E8A}"/>
              </a:ext>
            </a:extLst>
          </p:cNvPr>
          <p:cNvSpPr txBox="1">
            <a:spLocks/>
          </p:cNvSpPr>
          <p:nvPr/>
        </p:nvSpPr>
        <p:spPr>
          <a:xfrm>
            <a:off x="520021" y="571301"/>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Waivers and Deferrals – Outcome</a:t>
            </a:r>
          </a:p>
        </p:txBody>
      </p:sp>
    </p:spTree>
    <p:extLst>
      <p:ext uri="{BB962C8B-B14F-4D97-AF65-F5344CB8AC3E}">
        <p14:creationId xmlns:p14="http://schemas.microsoft.com/office/powerpoint/2010/main" val="3004447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C53F809-738D-C3E9-7816-A67715ACD268}"/>
              </a:ext>
            </a:extLst>
          </p:cNvPr>
          <p:cNvSpPr txBox="1">
            <a:spLocks noChangeArrowheads="1"/>
          </p:cNvSpPr>
          <p:nvPr>
            <p:custDataLst>
              <p:tags r:id="rId1"/>
            </p:custDataLst>
          </p:nvPr>
        </p:nvSpPr>
        <p:spPr>
          <a:xfrm>
            <a:off x="625643" y="1378858"/>
            <a:ext cx="10434316" cy="4907841"/>
          </a:xfrm>
          <a:prstGeom prst="rect">
            <a:avLst/>
          </a:prstGeom>
        </p:spPr>
        <p:txBody>
          <a:bodyPr vert="horz" lIns="91383" tIns="45691" rIns="91383" bIns="456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22960">
              <a:spcBef>
                <a:spcPts val="900"/>
              </a:spcBef>
              <a:spcAft>
                <a:spcPts val="599"/>
              </a:spcAft>
            </a:pPr>
            <a:r>
              <a:rPr lang="en-US" altLang="en-US" sz="2400" dirty="0">
                <a:solidFill>
                  <a:prstClr val="black"/>
                </a:solidFill>
                <a:latin typeface="Arial" panose="020B0604020202020204"/>
              </a:rPr>
              <a:t>Programs cannot release applicants from a binding commitment. Only the NRMP has that authority.</a:t>
            </a:r>
          </a:p>
          <a:p>
            <a:pPr defTabSz="822960">
              <a:spcBef>
                <a:spcPts val="900"/>
              </a:spcBef>
              <a:spcAft>
                <a:spcPts val="599"/>
              </a:spcAft>
            </a:pPr>
            <a:r>
              <a:rPr lang="en-US" altLang="en-US" sz="2400" dirty="0">
                <a:solidFill>
                  <a:prstClr val="black"/>
                </a:solidFill>
                <a:latin typeface="Arial" panose="020B0604020202020204"/>
              </a:rPr>
              <a:t>Programs cannot discuss, interview for, or offer a matched position to another applicant until a waiver has been granted by the NRMP.</a:t>
            </a:r>
          </a:p>
          <a:p>
            <a:pPr defTabSz="822960">
              <a:spcBef>
                <a:spcPts val="900"/>
              </a:spcBef>
              <a:spcAft>
                <a:spcPts val="599"/>
              </a:spcAft>
            </a:pPr>
            <a:r>
              <a:rPr lang="en-US" altLang="en-US" sz="2400" dirty="0">
                <a:solidFill>
                  <a:prstClr val="black"/>
                </a:solidFill>
                <a:latin typeface="Arial" panose="020B0604020202020204"/>
              </a:rPr>
              <a:t>Programs cannot discuss, interview for, or offer a position to an applicant who has a concurrent year match commitment and has not obtained a waiver from the NRMP.</a:t>
            </a:r>
          </a:p>
          <a:p>
            <a:pPr defTabSz="822960">
              <a:spcBef>
                <a:spcPts val="900"/>
              </a:spcBef>
              <a:spcAft>
                <a:spcPts val="599"/>
              </a:spcAft>
            </a:pPr>
            <a:r>
              <a:rPr lang="en-US" altLang="en-US" sz="2400" dirty="0">
                <a:solidFill>
                  <a:prstClr val="black"/>
                </a:solidFill>
                <a:latin typeface="Arial" panose="020B0604020202020204"/>
              </a:rPr>
              <a:t>Reconsideration can be requested if a waiver is denied.</a:t>
            </a:r>
          </a:p>
          <a:p>
            <a:pPr marL="205740" indent="-205740" defTabSz="822960">
              <a:lnSpc>
                <a:spcPct val="100000"/>
              </a:lnSpc>
              <a:spcBef>
                <a:spcPts val="0"/>
              </a:spcBef>
              <a:buClr>
                <a:srgbClr val="547A82"/>
              </a:buClr>
              <a:buFont typeface="Wingdings" panose="05000000000000000000" pitchFamily="2" charset="2"/>
              <a:buChar char="§"/>
            </a:pPr>
            <a:endParaRPr lang="en-US" altLang="en-US" sz="2400" b="1" dirty="0">
              <a:solidFill>
                <a:srgbClr val="3E826E">
                  <a:lumMod val="50000"/>
                </a:srgbClr>
              </a:solidFill>
              <a:latin typeface="Arial" panose="020B0604020202020204"/>
            </a:endParaRPr>
          </a:p>
          <a:p>
            <a:pPr marL="0" indent="0" defTabSz="822960">
              <a:lnSpc>
                <a:spcPct val="100000"/>
              </a:lnSpc>
              <a:spcBef>
                <a:spcPts val="0"/>
              </a:spcBef>
              <a:buClr>
                <a:srgbClr val="547A82"/>
              </a:buClr>
              <a:buNone/>
            </a:pPr>
            <a:r>
              <a:rPr lang="en-US" altLang="en-US" sz="2400" b="1" i="1" dirty="0">
                <a:solidFill>
                  <a:srgbClr val="146790"/>
                </a:solidFill>
                <a:latin typeface="Arial" panose="020B0604020202020204"/>
              </a:rPr>
              <a:t>The NRMP’s goal is to treat similarly situated applicants and programs in like manner.</a:t>
            </a:r>
          </a:p>
          <a:p>
            <a:pPr marL="205740" indent="-205740" defTabSz="822960">
              <a:lnSpc>
                <a:spcPct val="78000"/>
              </a:lnSpc>
              <a:spcBef>
                <a:spcPts val="900"/>
              </a:spcBef>
            </a:pPr>
            <a:endParaRPr lang="en-US" altLang="en-US" sz="2397" i="1" dirty="0">
              <a:solidFill>
                <a:srgbClr val="FFFF66"/>
              </a:solidFill>
              <a:latin typeface="Arial" panose="020B0604020202020204"/>
            </a:endParaRPr>
          </a:p>
          <a:p>
            <a:pPr marL="205740" indent="-205740" defTabSz="822960">
              <a:lnSpc>
                <a:spcPct val="78000"/>
              </a:lnSpc>
              <a:spcBef>
                <a:spcPts val="900"/>
              </a:spcBef>
            </a:pPr>
            <a:endParaRPr lang="en-US" altLang="en-US" sz="2397" dirty="0">
              <a:solidFill>
                <a:srgbClr val="FFFF66"/>
              </a:solidFill>
              <a:latin typeface="Arial" panose="020B0604020202020204"/>
            </a:endParaRPr>
          </a:p>
        </p:txBody>
      </p:sp>
      <p:sp>
        <p:nvSpPr>
          <p:cNvPr id="5" name="TextBox 4">
            <a:extLst>
              <a:ext uri="{FF2B5EF4-FFF2-40B4-BE49-F238E27FC236}">
                <a16:creationId xmlns:a16="http://schemas.microsoft.com/office/drawing/2014/main" id="{F1CD4BE6-A730-BC7A-F59F-B667A17FE57E}"/>
              </a:ext>
            </a:extLst>
          </p:cNvPr>
          <p:cNvSpPr txBox="1"/>
          <p:nvPr/>
        </p:nvSpPr>
        <p:spPr>
          <a:xfrm>
            <a:off x="7266432" y="6381828"/>
            <a:ext cx="4925568"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6" name="Title 1">
            <a:extLst>
              <a:ext uri="{FF2B5EF4-FFF2-40B4-BE49-F238E27FC236}">
                <a16:creationId xmlns:a16="http://schemas.microsoft.com/office/drawing/2014/main" id="{DDB515A5-F271-EB1C-DA09-2832F056034B}"/>
              </a:ext>
            </a:extLst>
          </p:cNvPr>
          <p:cNvSpPr txBox="1">
            <a:spLocks/>
          </p:cNvSpPr>
          <p:nvPr/>
        </p:nvSpPr>
        <p:spPr>
          <a:xfrm>
            <a:off x="520021" y="571301"/>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Waivers and Deferrals – Key Takeaways</a:t>
            </a:r>
          </a:p>
        </p:txBody>
      </p:sp>
    </p:spTree>
    <p:extLst>
      <p:ext uri="{BB962C8B-B14F-4D97-AF65-F5344CB8AC3E}">
        <p14:creationId xmlns:p14="http://schemas.microsoft.com/office/powerpoint/2010/main" val="4061101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A072E4C-D83B-E211-0D42-94D81E42AF7E}"/>
              </a:ext>
            </a:extLst>
          </p:cNvPr>
          <p:cNvSpPr txBox="1">
            <a:spLocks noChangeArrowheads="1"/>
          </p:cNvSpPr>
          <p:nvPr>
            <p:custDataLst>
              <p:tags r:id="rId1"/>
            </p:custDataLst>
          </p:nvPr>
        </p:nvSpPr>
        <p:spPr>
          <a:xfrm>
            <a:off x="680676" y="1375458"/>
            <a:ext cx="7187977" cy="525259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8000"/>
              </a:lnSpc>
              <a:spcBef>
                <a:spcPct val="0"/>
              </a:spcBef>
              <a:spcAft>
                <a:spcPts val="0"/>
              </a:spcAft>
              <a:buClr>
                <a:srgbClr val="547A82"/>
              </a:buClr>
              <a:buSzTx/>
              <a:buFont typeface="Arial" panose="020B0604020202020204" pitchFamily="34" charset="0"/>
              <a:buNone/>
              <a:tabLst/>
              <a:defRPr/>
            </a:pPr>
            <a:r>
              <a:rPr kumimoji="0" lang="en-US" sz="2600" b="1" u="none" strike="noStrike" kern="1200" cap="none" spc="0" normalizeH="0" baseline="0" noProof="0" dirty="0">
                <a:ln>
                  <a:noFill/>
                </a:ln>
                <a:effectLst/>
                <a:uLnTx/>
                <a:uFillTx/>
                <a:latin typeface="Arial" panose="020B0604020202020204" pitchFamily="34" charset="0"/>
                <a:cs typeface="Arial" panose="020B0604020202020204" pitchFamily="34" charset="0"/>
              </a:rPr>
              <a:t>Section 11.0 Violations</a:t>
            </a:r>
          </a:p>
          <a:p>
            <a:pPr marL="0" marR="0" lvl="0" indent="0" algn="l" defTabSz="914400" rtl="0" eaLnBrk="1" fontAlgn="auto" latinLnBrk="0" hangingPunct="1">
              <a:lnSpc>
                <a:spcPct val="78000"/>
              </a:lnSpc>
              <a:spcBef>
                <a:spcPct val="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78000"/>
              </a:lnSpc>
              <a:spcBef>
                <a:spcPct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Programs are expected to conduct their affairs in an ethical, professional, and responsible manner.</a:t>
            </a:r>
          </a:p>
          <a:p>
            <a:pPr marL="0" marR="0" lvl="0" indent="0" algn="l" defTabSz="914400" rtl="0" eaLnBrk="1" fontAlgn="auto" latinLnBrk="0" hangingPunct="1">
              <a:lnSpc>
                <a:spcPct val="78000"/>
              </a:lnSpc>
              <a:spcBef>
                <a:spcPct val="0"/>
              </a:spcBef>
              <a:spcAft>
                <a:spcPts val="0"/>
              </a:spcAft>
              <a:buClrTx/>
              <a:buSzTx/>
              <a:buNone/>
              <a:tabLst/>
              <a:defRPr/>
            </a:pPr>
            <a:endParaRPr kumimoji="0" lang="en-US"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a:cs typeface="Arial" panose="020B0604020202020204" pitchFamily="34" charset="0"/>
              </a:rPr>
              <a:t>At its discretion, the NRMP is </a:t>
            </a:r>
            <a:r>
              <a:rPr lang="en-US" sz="2400" i="1" dirty="0">
                <a:solidFill>
                  <a:prstClr val="black"/>
                </a:solidFill>
                <a:latin typeface="Arial" panose="020B0604020202020204" pitchFamily="34" charset="0"/>
                <a:ea typeface="Calibri" panose="020F0502020204030204"/>
                <a:cs typeface="Arial" panose="020B0604020202020204" pitchFamily="34" charset="0"/>
              </a:rPr>
              <a:t>authorized to </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a:cs typeface="Arial" panose="020B0604020202020204" pitchFamily="34" charset="0"/>
              </a:rPr>
              <a:t>investigate alleged violations for reasons including but not limited to: </a:t>
            </a:r>
            <a:endParaRPr lang="en-US" sz="2400" i="1" dirty="0">
              <a:solidFill>
                <a:prstClr val="black"/>
              </a:solidFill>
              <a:latin typeface="Arial" panose="020B0604020202020204" pitchFamily="34" charset="0"/>
              <a:cs typeface="Arial" panose="020B0604020202020204" pitchFamily="34" charset="0"/>
            </a:endParaRPr>
          </a:p>
          <a:p>
            <a:pPr>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a:cs typeface="Arial" panose="020B0604020202020204" pitchFamily="34" charset="0"/>
              </a:rPr>
              <a:t>Failure to provide complete, timely, and accurate information during the interview, and the matching processes;</a:t>
            </a:r>
          </a:p>
          <a:p>
            <a:pPr>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a:cs typeface="Arial" panose="020B0604020202020204" pitchFamily="34" charset="0"/>
              </a:rPr>
              <a:t>Failure to engage in ethical and/or professionally responsible behavior; </a:t>
            </a:r>
          </a:p>
          <a:p>
            <a:pPr>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a:cs typeface="Arial" panose="020B0604020202020204" pitchFamily="34" charset="0"/>
              </a:rPr>
              <a:t>Attempts to subvert or circumvent eligibility requirements</a:t>
            </a:r>
            <a:r>
              <a:rPr lang="en-US" sz="2400" i="1" dirty="0">
                <a:solidFill>
                  <a:prstClr val="black"/>
                </a:solidFill>
                <a:latin typeface="Arial" panose="020B0604020202020204" pitchFamily="34" charset="0"/>
                <a:ea typeface="Calibri" panose="020F0502020204030204"/>
                <a:cs typeface="Arial" panose="020B0604020202020204" pitchFamily="34" charset="0"/>
              </a:rPr>
              <a:t> or </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a:cs typeface="Arial" panose="020B0604020202020204" pitchFamily="34" charset="0"/>
              </a:rPr>
              <a:t>the matching process, and improper communication."</a:t>
            </a:r>
            <a:endParaRPr kumimoji="0" lang="en-US"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78000"/>
              </a:lnSpc>
              <a:spcBef>
                <a:spcPts val="1000"/>
              </a:spcBef>
              <a:spcAft>
                <a:spcPts val="0"/>
              </a:spcAft>
              <a:buClrTx/>
              <a:buSzTx/>
              <a:buFont typeface="Arial" panose="020B0604020202020204" pitchFamily="34" charset="0"/>
              <a:buChar char="•"/>
              <a:tabLst/>
              <a:defRPr/>
            </a:pPr>
            <a:endParaRPr kumimoji="0" lang="en-US" sz="2398" b="0" i="1" u="none" strike="noStrike" kern="1200" cap="none" spc="0" normalizeH="0" baseline="0" noProof="0" dirty="0">
              <a:ln>
                <a:noFill/>
              </a:ln>
              <a:solidFill>
                <a:srgbClr val="FFFF66"/>
              </a:solidFill>
              <a:effectLst/>
              <a:uLnTx/>
              <a:uFillTx/>
              <a:latin typeface="Calibri" panose="020F0502020204030204"/>
              <a:ea typeface="+mn-ea"/>
              <a:cs typeface="Calibri"/>
            </a:endParaRPr>
          </a:p>
          <a:p>
            <a:pPr marL="228600" marR="0" lvl="0" indent="-228600" algn="l" defTabSz="914400" rtl="0" eaLnBrk="1" fontAlgn="auto" latinLnBrk="0" hangingPunct="1">
              <a:lnSpc>
                <a:spcPct val="78000"/>
              </a:lnSpc>
              <a:spcBef>
                <a:spcPts val="1000"/>
              </a:spcBef>
              <a:spcAft>
                <a:spcPts val="0"/>
              </a:spcAft>
              <a:buClrTx/>
              <a:buSzTx/>
              <a:buFont typeface="Arial" panose="020B0604020202020204" pitchFamily="34" charset="0"/>
              <a:buChar char="•"/>
              <a:tabLst/>
              <a:defRPr/>
            </a:pPr>
            <a:endParaRPr kumimoji="0" lang="en-US" sz="2398" b="0" i="0" u="none" strike="noStrike" kern="1200" cap="none" spc="0" normalizeH="0" baseline="0" noProof="0" dirty="0">
              <a:ln>
                <a:noFill/>
              </a:ln>
              <a:solidFill>
                <a:srgbClr val="FFFF66"/>
              </a:solidFill>
              <a:effectLst/>
              <a:uLnTx/>
              <a:uFillTx/>
              <a:latin typeface="Calibri" panose="020F0502020204030204"/>
              <a:ea typeface="+mn-ea"/>
              <a:cs typeface="Calibri" panose="020F0502020204030204"/>
            </a:endParaRPr>
          </a:p>
        </p:txBody>
      </p:sp>
      <p:sp>
        <p:nvSpPr>
          <p:cNvPr id="5" name="TextBox 4">
            <a:extLst>
              <a:ext uri="{FF2B5EF4-FFF2-40B4-BE49-F238E27FC236}">
                <a16:creationId xmlns:a16="http://schemas.microsoft.com/office/drawing/2014/main" id="{4DE8B435-98C1-144E-B219-D8FB758DD859}"/>
              </a:ext>
            </a:extLst>
          </p:cNvPr>
          <p:cNvSpPr txBox="1"/>
          <p:nvPr/>
        </p:nvSpPr>
        <p:spPr>
          <a:xfrm>
            <a:off x="7327392" y="6381828"/>
            <a:ext cx="4864608"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3" name="Title 1">
            <a:extLst>
              <a:ext uri="{FF2B5EF4-FFF2-40B4-BE49-F238E27FC236}">
                <a16:creationId xmlns:a16="http://schemas.microsoft.com/office/drawing/2014/main" id="{33E93C02-BF56-1D57-BF81-6537EA18B5B3}"/>
              </a:ext>
            </a:extLst>
          </p:cNvPr>
          <p:cNvSpPr txBox="1">
            <a:spLocks/>
          </p:cNvSpPr>
          <p:nvPr/>
        </p:nvSpPr>
        <p:spPr>
          <a:xfrm>
            <a:off x="520021" y="571301"/>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Violations of Match Policy</a:t>
            </a:r>
          </a:p>
        </p:txBody>
      </p:sp>
      <p:pic>
        <p:nvPicPr>
          <p:cNvPr id="7" name="Picture 6">
            <a:extLst>
              <a:ext uri="{FF2B5EF4-FFF2-40B4-BE49-F238E27FC236}">
                <a16:creationId xmlns:a16="http://schemas.microsoft.com/office/drawing/2014/main" id="{BB62F43E-FACB-0B2B-F38D-47A768D17D31}"/>
              </a:ext>
            </a:extLst>
          </p:cNvPr>
          <p:cNvPicPr>
            <a:picLocks noChangeAspect="1"/>
          </p:cNvPicPr>
          <p:nvPr/>
        </p:nvPicPr>
        <p:blipFill>
          <a:blip r:embed="rId4"/>
          <a:stretch>
            <a:fillRect/>
          </a:stretch>
        </p:blipFill>
        <p:spPr>
          <a:xfrm>
            <a:off x="8556090" y="3429000"/>
            <a:ext cx="2690927" cy="2690927"/>
          </a:xfrm>
          <a:prstGeom prst="rect">
            <a:avLst/>
          </a:prstGeom>
          <a:effectLst>
            <a:glow rad="127000">
              <a:srgbClr val="3E826E"/>
            </a:glow>
          </a:effectLst>
        </p:spPr>
      </p:pic>
      <p:sp>
        <p:nvSpPr>
          <p:cNvPr id="9" name="TextBox 8">
            <a:extLst>
              <a:ext uri="{FF2B5EF4-FFF2-40B4-BE49-F238E27FC236}">
                <a16:creationId xmlns:a16="http://schemas.microsoft.com/office/drawing/2014/main" id="{0FF2223B-59CF-0002-C274-CC7841436AF2}"/>
              </a:ext>
            </a:extLst>
          </p:cNvPr>
          <p:cNvSpPr txBox="1"/>
          <p:nvPr/>
        </p:nvSpPr>
        <p:spPr>
          <a:xfrm>
            <a:off x="8855308" y="2966762"/>
            <a:ext cx="2092493" cy="295466"/>
          </a:xfrm>
          <a:prstGeom prst="rect">
            <a:avLst/>
          </a:prstGeom>
          <a:noFill/>
        </p:spPr>
        <p:txBody>
          <a:bodyPr wrap="square" lIns="0" tIns="0" rIns="0" bIns="0" rtlCol="0">
            <a:spAutoFit/>
          </a:bodyPr>
          <a:lstStyle/>
          <a:p>
            <a:pPr algn="l">
              <a:lnSpc>
                <a:spcPct val="96000"/>
              </a:lnSpc>
            </a:pPr>
            <a:r>
              <a:rPr lang="en-US" sz="2000" b="1" dirty="0">
                <a:solidFill>
                  <a:srgbClr val="146790"/>
                </a:solidFill>
              </a:rPr>
              <a:t>Violations Policy</a:t>
            </a:r>
          </a:p>
        </p:txBody>
      </p:sp>
    </p:spTree>
    <p:extLst>
      <p:ext uri="{BB962C8B-B14F-4D97-AF65-F5344CB8AC3E}">
        <p14:creationId xmlns:p14="http://schemas.microsoft.com/office/powerpoint/2010/main" val="28074709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1A674BB1-7CDB-B8E3-164C-713947DC7EFC}"/>
              </a:ext>
            </a:extLst>
          </p:cNvPr>
          <p:cNvSpPr txBox="1">
            <a:spLocks noChangeArrowheads="1"/>
          </p:cNvSpPr>
          <p:nvPr/>
        </p:nvSpPr>
        <p:spPr>
          <a:xfrm>
            <a:off x="611898" y="1406183"/>
            <a:ext cx="10968204" cy="5451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Alleged violation reported to NRMP.</a:t>
            </a:r>
          </a:p>
          <a:p>
            <a:pPr marL="0" indent="-457200">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NRMP reviews the alleged violation to determine if an investigation is 	warranted. If so:</a:t>
            </a:r>
          </a:p>
          <a:p>
            <a:pPr marL="914400" lvl="2" indent="-457200">
              <a:buClr>
                <a:srgbClr val="146790"/>
              </a:buClr>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Information requested by NRMP from all relevant parties</a:t>
            </a:r>
          </a:p>
          <a:p>
            <a:pPr marL="914400" lvl="2" indent="-457200">
              <a:buClr>
                <a:srgbClr val="146790"/>
              </a:buClr>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Preliminary Report prepared and reviewed by parties</a:t>
            </a:r>
          </a:p>
          <a:p>
            <a:pPr marL="914400" lvl="2" indent="-457200">
              <a:buClr>
                <a:srgbClr val="146790"/>
              </a:buClr>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Case file and draft Panel Report prepared </a:t>
            </a:r>
          </a:p>
          <a:p>
            <a:pPr marL="0" indent="-457200">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Case file forwarded to members of Policy Review Committee for 	adjudication.</a:t>
            </a:r>
          </a:p>
          <a:p>
            <a:pPr marL="0" indent="-457200">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 violation confirmed:</a:t>
            </a:r>
          </a:p>
          <a:p>
            <a:pPr marL="914400" lvl="2" indent="-457200">
              <a:buClr>
                <a:srgbClr val="146790"/>
              </a:buClr>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Review Panel Report issued to subject of investigation</a:t>
            </a:r>
          </a:p>
          <a:p>
            <a:pPr marL="914400" lvl="2" indent="-457200">
              <a:buClr>
                <a:srgbClr val="146790"/>
              </a:buClr>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Arbitration consideration period extended to subject</a:t>
            </a:r>
          </a:p>
          <a:p>
            <a:pPr marL="0" indent="-457200">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Final Report distributed.</a:t>
            </a:r>
          </a:p>
          <a:p>
            <a:pPr marL="228600" marR="0" lvl="0" indent="-228600" algn="ctr" defTabSz="914400" rtl="0" eaLnBrk="1" fontAlgn="auto" latinLnBrk="0" hangingPunct="1">
              <a:lnSpc>
                <a:spcPct val="78000"/>
              </a:lnSpc>
              <a:spcBef>
                <a:spcPts val="1000"/>
              </a:spcBef>
              <a:spcAft>
                <a:spcPts val="0"/>
              </a:spcAft>
              <a:buClrTx/>
              <a:buSzTx/>
              <a:buFont typeface="Arial" panose="020B0604020202020204" pitchFamily="34" charset="0"/>
              <a:buChar char="•"/>
              <a:tabLst/>
              <a:defRPr/>
            </a:pPr>
            <a:endParaRPr kumimoji="0" lang="en-US" sz="2597" b="0"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2855C12-602A-C733-17B9-93A949A4DF18}"/>
              </a:ext>
            </a:extLst>
          </p:cNvPr>
          <p:cNvSpPr txBox="1"/>
          <p:nvPr/>
        </p:nvSpPr>
        <p:spPr>
          <a:xfrm>
            <a:off x="7388352" y="6381828"/>
            <a:ext cx="4803648"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3" name="Title 1">
            <a:extLst>
              <a:ext uri="{FF2B5EF4-FFF2-40B4-BE49-F238E27FC236}">
                <a16:creationId xmlns:a16="http://schemas.microsoft.com/office/drawing/2014/main" id="{8E43544E-1C2B-CF15-BDCE-A7A4C2DA4DFC}"/>
              </a:ext>
            </a:extLst>
          </p:cNvPr>
          <p:cNvSpPr txBox="1">
            <a:spLocks/>
          </p:cNvSpPr>
          <p:nvPr/>
        </p:nvSpPr>
        <p:spPr>
          <a:xfrm>
            <a:off x="520021" y="571301"/>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Violations – Process</a:t>
            </a:r>
          </a:p>
        </p:txBody>
      </p:sp>
    </p:spTree>
    <p:extLst>
      <p:ext uri="{BB962C8B-B14F-4D97-AF65-F5344CB8AC3E}">
        <p14:creationId xmlns:p14="http://schemas.microsoft.com/office/powerpoint/2010/main" val="85315134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DDD16D8-4837-7A5D-45DD-5474A6DC5E5B}"/>
              </a:ext>
            </a:extLst>
          </p:cNvPr>
          <p:cNvSpPr txBox="1">
            <a:spLocks noChangeArrowheads="1"/>
          </p:cNvSpPr>
          <p:nvPr/>
        </p:nvSpPr>
        <p:spPr>
          <a:xfrm>
            <a:off x="697832" y="1285902"/>
            <a:ext cx="10960768" cy="5000797"/>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
                <a:srgbClr val="547A82"/>
              </a:buClr>
              <a:buSzTx/>
              <a:buNone/>
              <a:tabLst/>
              <a:defRPr/>
            </a:pPr>
            <a:r>
              <a:rPr lang="en-US" sz="7400" dirty="0">
                <a:solidFill>
                  <a:prstClr val="black"/>
                </a:solidFill>
                <a:latin typeface="Arial" panose="020B0604020202020204" pitchFamily="34" charset="0"/>
                <a:cs typeface="Arial" panose="020B0604020202020204" pitchFamily="34" charset="0"/>
              </a:rPr>
              <a:t>The NRMP is authorized to send copies of the Final Disposition for a confirmed violation to a range of parties, included but not limited to</a:t>
            </a:r>
          </a:p>
          <a:p>
            <a:pPr marL="0" marR="0" lvl="0" indent="0" algn="l" defTabSz="914400" rtl="0" eaLnBrk="1" fontAlgn="auto" latinLnBrk="0" hangingPunct="1">
              <a:lnSpc>
                <a:spcPct val="110000"/>
              </a:lnSpc>
              <a:spcBef>
                <a:spcPts val="1000"/>
              </a:spcBef>
              <a:spcAft>
                <a:spcPts val="0"/>
              </a:spcAft>
              <a:buClr>
                <a:srgbClr val="547A82"/>
              </a:buClr>
              <a:buSzTx/>
              <a:buNone/>
              <a:tabLst/>
              <a:defRPr/>
            </a:pPr>
            <a:endParaRPr lang="en-US" sz="7400" dirty="0">
              <a:solidFill>
                <a:prstClr val="black"/>
              </a:solidFill>
              <a:latin typeface="Arial" panose="020B0604020202020204" pitchFamily="34" charset="0"/>
              <a:cs typeface="Arial" panose="020B0604020202020204" pitchFamily="34" charset="0"/>
            </a:endParaRPr>
          </a:p>
          <a:p>
            <a:pPr>
              <a:lnSpc>
                <a:spcPct val="110000"/>
              </a:lnSpc>
              <a:defRPr/>
            </a:pPr>
            <a:r>
              <a:rPr kumimoji="0" lang="en-US" sz="7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NRMP institutional official for transmittal to the institution’s graduate medical education committee </a:t>
            </a:r>
          </a:p>
          <a:p>
            <a:pPr marR="0" lvl="0" algn="l" defTabSz="914400" rtl="0" eaLnBrk="1" fontAlgn="auto" latinLnBrk="0" hangingPunct="1">
              <a:lnSpc>
                <a:spcPct val="110000"/>
              </a:lnSpc>
              <a:spcBef>
                <a:spcPts val="1000"/>
              </a:spcBef>
              <a:spcAft>
                <a:spcPts val="0"/>
              </a:spcAft>
              <a:buSzTx/>
              <a:tabLst/>
              <a:defRPr/>
            </a:pPr>
            <a:r>
              <a:rPr kumimoji="0" lang="en-US" sz="7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chair of the institution’s graduate medical education committee</a:t>
            </a:r>
          </a:p>
          <a:p>
            <a:pPr marR="0" lvl="0" algn="l" defTabSz="914400" rtl="0" eaLnBrk="1" fontAlgn="auto" latinLnBrk="0" hangingPunct="1">
              <a:lnSpc>
                <a:spcPct val="110000"/>
              </a:lnSpc>
              <a:spcBef>
                <a:spcPts val="1000"/>
              </a:spcBef>
              <a:spcAft>
                <a:spcPts val="0"/>
              </a:spcAft>
              <a:buSzTx/>
              <a:tabLst/>
              <a:defRPr/>
            </a:pPr>
            <a:r>
              <a:rPr kumimoji="0" lang="en-US" sz="7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ACGME for distribution to the respective Review Committee (RC)</a:t>
            </a:r>
          </a:p>
          <a:p>
            <a:pPr marR="0" lvl="0" algn="l" defTabSz="914400" rtl="0" eaLnBrk="1" fontAlgn="auto" latinLnBrk="0" hangingPunct="1">
              <a:lnSpc>
                <a:spcPct val="110000"/>
              </a:lnSpc>
              <a:spcBef>
                <a:spcPts val="1000"/>
              </a:spcBef>
              <a:spcAft>
                <a:spcPts val="0"/>
              </a:spcAft>
              <a:buSzTx/>
              <a:tabLst/>
              <a:defRPr/>
            </a:pPr>
            <a:r>
              <a:rPr kumimoji="0" lang="en-US" sz="7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respective specialty program director association</a:t>
            </a:r>
          </a:p>
          <a:p>
            <a:pPr marR="0" lvl="0" algn="l" defTabSz="914400" rtl="0" eaLnBrk="1" fontAlgn="auto" latinLnBrk="0" hangingPunct="1">
              <a:lnSpc>
                <a:spcPct val="110000"/>
              </a:lnSpc>
              <a:spcBef>
                <a:spcPts val="1000"/>
              </a:spcBef>
              <a:spcAft>
                <a:spcPts val="0"/>
              </a:spcAft>
              <a:buSzTx/>
              <a:tabLst/>
              <a:defRPr/>
            </a:pPr>
            <a:r>
              <a:rPr kumimoji="0" lang="en-US" sz="7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party who originally reported the violation </a:t>
            </a:r>
          </a:p>
          <a:p>
            <a:pPr marR="0" lvl="0" algn="l" defTabSz="914400" rtl="0" eaLnBrk="1" fontAlgn="auto" latinLnBrk="0" hangingPunct="1">
              <a:lnSpc>
                <a:spcPct val="110000"/>
              </a:lnSpc>
              <a:spcBef>
                <a:spcPts val="1000"/>
              </a:spcBef>
              <a:spcAft>
                <a:spcPts val="0"/>
              </a:spcAft>
              <a:buSzTx/>
              <a:tabLst/>
              <a:defRPr/>
            </a:pPr>
            <a:r>
              <a:rPr kumimoji="0" lang="en-US" sz="7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Any federal or state regulatory agency or private accreditation entity that may have enforcement authority over the matter</a:t>
            </a:r>
            <a:endParaRPr kumimoji="0" lang="en-US" sz="1998"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3243134-FA17-180A-81EE-BC559D5C56AF}"/>
              </a:ext>
            </a:extLst>
          </p:cNvPr>
          <p:cNvSpPr txBox="1"/>
          <p:nvPr/>
        </p:nvSpPr>
        <p:spPr>
          <a:xfrm>
            <a:off x="7095744" y="6381828"/>
            <a:ext cx="5096256"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3" name="Title 1">
            <a:extLst>
              <a:ext uri="{FF2B5EF4-FFF2-40B4-BE49-F238E27FC236}">
                <a16:creationId xmlns:a16="http://schemas.microsoft.com/office/drawing/2014/main" id="{5E6F9078-45D8-A1AE-5B22-C1B6BD331C47}"/>
              </a:ext>
            </a:extLst>
          </p:cNvPr>
          <p:cNvSpPr txBox="1">
            <a:spLocks/>
          </p:cNvSpPr>
          <p:nvPr/>
        </p:nvSpPr>
        <p:spPr>
          <a:xfrm>
            <a:off x="520021" y="571301"/>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Violations – Notification</a:t>
            </a:r>
          </a:p>
        </p:txBody>
      </p:sp>
    </p:spTree>
    <p:extLst>
      <p:ext uri="{BB962C8B-B14F-4D97-AF65-F5344CB8AC3E}">
        <p14:creationId xmlns:p14="http://schemas.microsoft.com/office/powerpoint/2010/main" val="3726993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58661-F805-8791-83ED-C4933ED9575E}"/>
              </a:ext>
            </a:extLst>
          </p:cNvPr>
          <p:cNvSpPr txBox="1">
            <a:spLocks/>
          </p:cNvSpPr>
          <p:nvPr/>
        </p:nvSpPr>
        <p:spPr>
          <a:xfrm>
            <a:off x="471055" y="47252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8089"/>
                </a:solidFill>
                <a:latin typeface="+mn-lt"/>
              </a:rPr>
              <a:t>NRMP Policy</a:t>
            </a:r>
          </a:p>
        </p:txBody>
      </p:sp>
      <p:sp>
        <p:nvSpPr>
          <p:cNvPr id="5" name="TextBox 4">
            <a:extLst>
              <a:ext uri="{FF2B5EF4-FFF2-40B4-BE49-F238E27FC236}">
                <a16:creationId xmlns:a16="http://schemas.microsoft.com/office/drawing/2014/main" id="{4C1BE09A-798A-38AC-37F8-94317D2F3DD8}"/>
              </a:ext>
            </a:extLst>
          </p:cNvPr>
          <p:cNvSpPr txBox="1"/>
          <p:nvPr/>
        </p:nvSpPr>
        <p:spPr>
          <a:xfrm>
            <a:off x="7624564" y="6460848"/>
            <a:ext cx="4679725" cy="221649"/>
          </a:xfrm>
          <a:prstGeom prst="rect">
            <a:avLst/>
          </a:prstGeom>
          <a:noFill/>
        </p:spPr>
        <p:txBody>
          <a:bodyPr wrap="square" rtlCol="0">
            <a:spAutoFit/>
          </a:bodyPr>
          <a:lstStyle/>
          <a:p>
            <a:r>
              <a:rPr lang="en-US" sz="1000" dirty="0"/>
              <a:t>Reproduction of slides and data prohibited without permission from the NRMP</a:t>
            </a:r>
          </a:p>
        </p:txBody>
      </p:sp>
      <p:graphicFrame>
        <p:nvGraphicFramePr>
          <p:cNvPr id="3" name="Diagram 2">
            <a:extLst>
              <a:ext uri="{FF2B5EF4-FFF2-40B4-BE49-F238E27FC236}">
                <a16:creationId xmlns:a16="http://schemas.microsoft.com/office/drawing/2014/main" id="{8E6B3E2C-CD3D-DFAA-6375-14EA7E135B63}"/>
              </a:ext>
            </a:extLst>
          </p:cNvPr>
          <p:cNvGraphicFramePr/>
          <p:nvPr>
            <p:extLst>
              <p:ext uri="{D42A27DB-BD31-4B8C-83A1-F6EECF244321}">
                <p14:modId xmlns:p14="http://schemas.microsoft.com/office/powerpoint/2010/main" val="660817607"/>
              </p:ext>
            </p:extLst>
          </p:nvPr>
        </p:nvGraphicFramePr>
        <p:xfrm>
          <a:off x="905163" y="286327"/>
          <a:ext cx="10515600" cy="6099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341F08C-4A1F-06C4-2D11-59987019EEB8}"/>
              </a:ext>
            </a:extLst>
          </p:cNvPr>
          <p:cNvSpPr txBox="1"/>
          <p:nvPr/>
        </p:nvSpPr>
        <p:spPr>
          <a:xfrm>
            <a:off x="1226959" y="5002012"/>
            <a:ext cx="3454769" cy="1569660"/>
          </a:xfrm>
          <a:prstGeom prst="rect">
            <a:avLst/>
          </a:prstGeom>
          <a:noFill/>
        </p:spPr>
        <p:txBody>
          <a:bodyPr wrap="square" rtlCol="0">
            <a:spAutoFit/>
          </a:bodyPr>
          <a:lstStyle/>
          <a:p>
            <a:pPr algn="ctr"/>
            <a:r>
              <a:rPr lang="en-US" sz="3200" b="1" dirty="0">
                <a:solidFill>
                  <a:srgbClr val="14678F"/>
                </a:solidFill>
              </a:rPr>
              <a:t>Central to processing a Match</a:t>
            </a:r>
          </a:p>
        </p:txBody>
      </p:sp>
    </p:spTree>
    <p:extLst>
      <p:ext uri="{BB962C8B-B14F-4D97-AF65-F5344CB8AC3E}">
        <p14:creationId xmlns:p14="http://schemas.microsoft.com/office/powerpoint/2010/main" val="693715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B7A32-26D4-9564-E354-E1C55BC4795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C1CFD9B-8FF3-C848-186F-658B224E9C8A}"/>
              </a:ext>
            </a:extLst>
          </p:cNvPr>
          <p:cNvSpPr txBox="1">
            <a:spLocks noChangeArrowheads="1"/>
          </p:cNvSpPr>
          <p:nvPr/>
        </p:nvSpPr>
        <p:spPr>
          <a:xfrm>
            <a:off x="520021" y="1468468"/>
            <a:ext cx="10758543" cy="5263820"/>
          </a:xfrm>
          <a:prstGeom prst="rect">
            <a:avLst/>
          </a:prstGeom>
        </p:spPr>
        <p:txBody>
          <a:bodyPr vert="horz" lIns="91383" tIns="45691" rIns="91383" bIns="456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22960">
              <a:spcBef>
                <a:spcPts val="900"/>
              </a:spcBef>
              <a:buClr>
                <a:srgbClr val="547A82"/>
              </a:buClr>
              <a:buNone/>
            </a:pPr>
            <a:endParaRPr lang="en-US" sz="2400" dirty="0">
              <a:solidFill>
                <a:prstClr val="black"/>
              </a:solidFill>
              <a:latin typeface="Arial" panose="020B0604020202020204"/>
            </a:endParaRPr>
          </a:p>
        </p:txBody>
      </p:sp>
      <p:sp>
        <p:nvSpPr>
          <p:cNvPr id="5" name="TextBox 4">
            <a:extLst>
              <a:ext uri="{FF2B5EF4-FFF2-40B4-BE49-F238E27FC236}">
                <a16:creationId xmlns:a16="http://schemas.microsoft.com/office/drawing/2014/main" id="{804BBC61-D9A1-457D-D8EE-1642D32726BA}"/>
              </a:ext>
            </a:extLst>
          </p:cNvPr>
          <p:cNvSpPr txBox="1"/>
          <p:nvPr/>
        </p:nvSpPr>
        <p:spPr>
          <a:xfrm>
            <a:off x="7437120" y="6450034"/>
            <a:ext cx="4754880"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6" name="Title 1">
            <a:extLst>
              <a:ext uri="{FF2B5EF4-FFF2-40B4-BE49-F238E27FC236}">
                <a16:creationId xmlns:a16="http://schemas.microsoft.com/office/drawing/2014/main" id="{6AA54F7E-F6BD-E6A3-DA14-C5D2ED892809}"/>
              </a:ext>
            </a:extLst>
          </p:cNvPr>
          <p:cNvSpPr txBox="1">
            <a:spLocks/>
          </p:cNvSpPr>
          <p:nvPr/>
        </p:nvSpPr>
        <p:spPr>
          <a:xfrm>
            <a:off x="520021" y="571301"/>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Policy Resources</a:t>
            </a:r>
          </a:p>
        </p:txBody>
      </p:sp>
      <p:pic>
        <p:nvPicPr>
          <p:cNvPr id="4" name="Picture 3">
            <a:extLst>
              <a:ext uri="{FF2B5EF4-FFF2-40B4-BE49-F238E27FC236}">
                <a16:creationId xmlns:a16="http://schemas.microsoft.com/office/drawing/2014/main" id="{BE991FBC-C357-7FCA-7183-70BC0D4F19A3}"/>
              </a:ext>
            </a:extLst>
          </p:cNvPr>
          <p:cNvPicPr>
            <a:picLocks noChangeAspect="1"/>
          </p:cNvPicPr>
          <p:nvPr/>
        </p:nvPicPr>
        <p:blipFill>
          <a:blip r:embed="rId3"/>
          <a:stretch>
            <a:fillRect/>
          </a:stretch>
        </p:blipFill>
        <p:spPr>
          <a:xfrm>
            <a:off x="386873" y="1431905"/>
            <a:ext cx="3571516" cy="2234237"/>
          </a:xfrm>
          <a:prstGeom prst="rect">
            <a:avLst/>
          </a:prstGeom>
          <a:effectLst>
            <a:glow rad="127000">
              <a:srgbClr val="3E826E"/>
            </a:glow>
          </a:effectLst>
        </p:spPr>
      </p:pic>
      <p:pic>
        <p:nvPicPr>
          <p:cNvPr id="8" name="Picture 7">
            <a:extLst>
              <a:ext uri="{FF2B5EF4-FFF2-40B4-BE49-F238E27FC236}">
                <a16:creationId xmlns:a16="http://schemas.microsoft.com/office/drawing/2014/main" id="{2A2BF4E7-130C-312C-956E-1EA31B615FD5}"/>
              </a:ext>
            </a:extLst>
          </p:cNvPr>
          <p:cNvPicPr>
            <a:picLocks noChangeAspect="1"/>
          </p:cNvPicPr>
          <p:nvPr/>
        </p:nvPicPr>
        <p:blipFill>
          <a:blip r:embed="rId4"/>
          <a:stretch>
            <a:fillRect/>
          </a:stretch>
        </p:blipFill>
        <p:spPr>
          <a:xfrm>
            <a:off x="8233613" y="834072"/>
            <a:ext cx="3348742" cy="2491736"/>
          </a:xfrm>
          <a:prstGeom prst="rect">
            <a:avLst/>
          </a:prstGeom>
          <a:effectLst>
            <a:glow rad="127000">
              <a:srgbClr val="3E826E"/>
            </a:glow>
          </a:effectLst>
        </p:spPr>
      </p:pic>
      <p:pic>
        <p:nvPicPr>
          <p:cNvPr id="10" name="Picture 9">
            <a:extLst>
              <a:ext uri="{FF2B5EF4-FFF2-40B4-BE49-F238E27FC236}">
                <a16:creationId xmlns:a16="http://schemas.microsoft.com/office/drawing/2014/main" id="{425C2B58-C8E2-B0C8-F7AE-E953066293D5}"/>
              </a:ext>
            </a:extLst>
          </p:cNvPr>
          <p:cNvPicPr>
            <a:picLocks noChangeAspect="1"/>
          </p:cNvPicPr>
          <p:nvPr/>
        </p:nvPicPr>
        <p:blipFill>
          <a:blip r:embed="rId5"/>
          <a:stretch>
            <a:fillRect/>
          </a:stretch>
        </p:blipFill>
        <p:spPr>
          <a:xfrm>
            <a:off x="6875798" y="3909529"/>
            <a:ext cx="3780940" cy="2239038"/>
          </a:xfrm>
          <a:prstGeom prst="rect">
            <a:avLst/>
          </a:prstGeom>
          <a:effectLst>
            <a:glow rad="127000">
              <a:srgbClr val="3E826E"/>
            </a:glow>
          </a:effectLst>
        </p:spPr>
      </p:pic>
      <p:pic>
        <p:nvPicPr>
          <p:cNvPr id="12" name="Picture 11">
            <a:extLst>
              <a:ext uri="{FF2B5EF4-FFF2-40B4-BE49-F238E27FC236}">
                <a16:creationId xmlns:a16="http://schemas.microsoft.com/office/drawing/2014/main" id="{2B160EF3-ECE5-F581-92A2-643483A3BD54}"/>
              </a:ext>
            </a:extLst>
          </p:cNvPr>
          <p:cNvPicPr>
            <a:picLocks noChangeAspect="1"/>
          </p:cNvPicPr>
          <p:nvPr/>
        </p:nvPicPr>
        <p:blipFill>
          <a:blip r:embed="rId6"/>
          <a:stretch>
            <a:fillRect/>
          </a:stretch>
        </p:blipFill>
        <p:spPr>
          <a:xfrm>
            <a:off x="1118893" y="4100378"/>
            <a:ext cx="3780940" cy="2491736"/>
          </a:xfrm>
          <a:prstGeom prst="rect">
            <a:avLst/>
          </a:prstGeom>
          <a:effectLst>
            <a:glow rad="127000">
              <a:srgbClr val="3E826E"/>
            </a:glow>
          </a:effectLst>
        </p:spPr>
      </p:pic>
      <p:sp>
        <p:nvSpPr>
          <p:cNvPr id="13" name="TextBox 12">
            <a:extLst>
              <a:ext uri="{FF2B5EF4-FFF2-40B4-BE49-F238E27FC236}">
                <a16:creationId xmlns:a16="http://schemas.microsoft.com/office/drawing/2014/main" id="{B37CA0C3-3FE2-1E5C-A7B3-98E849E46E96}"/>
              </a:ext>
            </a:extLst>
          </p:cNvPr>
          <p:cNvSpPr txBox="1"/>
          <p:nvPr/>
        </p:nvSpPr>
        <p:spPr>
          <a:xfrm>
            <a:off x="4154101" y="2403038"/>
            <a:ext cx="1294600" cy="709168"/>
          </a:xfrm>
          <a:prstGeom prst="rect">
            <a:avLst/>
          </a:prstGeom>
          <a:noFill/>
        </p:spPr>
        <p:txBody>
          <a:bodyPr wrap="square" lIns="0" tIns="0" rIns="0" bIns="0" rtlCol="0">
            <a:spAutoFit/>
          </a:bodyPr>
          <a:lstStyle/>
          <a:p>
            <a:pPr algn="ctr">
              <a:lnSpc>
                <a:spcPct val="96000"/>
              </a:lnSpc>
            </a:pPr>
            <a:r>
              <a:rPr lang="en-US" sz="2400" dirty="0">
                <a:solidFill>
                  <a:srgbClr val="146790"/>
                </a:solidFill>
              </a:rPr>
              <a:t>Policy Videos</a:t>
            </a:r>
          </a:p>
        </p:txBody>
      </p:sp>
      <p:sp>
        <p:nvSpPr>
          <p:cNvPr id="14" name="TextBox 13">
            <a:extLst>
              <a:ext uri="{FF2B5EF4-FFF2-40B4-BE49-F238E27FC236}">
                <a16:creationId xmlns:a16="http://schemas.microsoft.com/office/drawing/2014/main" id="{FAEC0B54-1A48-EDC0-D0C7-99FD74A8EE93}"/>
              </a:ext>
            </a:extLst>
          </p:cNvPr>
          <p:cNvSpPr txBox="1"/>
          <p:nvPr/>
        </p:nvSpPr>
        <p:spPr>
          <a:xfrm>
            <a:off x="5955172" y="1725356"/>
            <a:ext cx="2086440" cy="709168"/>
          </a:xfrm>
          <a:prstGeom prst="rect">
            <a:avLst/>
          </a:prstGeom>
          <a:noFill/>
        </p:spPr>
        <p:txBody>
          <a:bodyPr wrap="square" lIns="0" tIns="0" rIns="0" bIns="0" rtlCol="0">
            <a:spAutoFit/>
          </a:bodyPr>
          <a:lstStyle/>
          <a:p>
            <a:pPr algn="ctr">
              <a:lnSpc>
                <a:spcPct val="96000"/>
              </a:lnSpc>
            </a:pPr>
            <a:r>
              <a:rPr lang="en-US" sz="2400" dirty="0">
                <a:solidFill>
                  <a:srgbClr val="146790"/>
                </a:solidFill>
              </a:rPr>
              <a:t>Monthly “Policy Corner” Tips</a:t>
            </a:r>
          </a:p>
        </p:txBody>
      </p:sp>
      <p:sp>
        <p:nvSpPr>
          <p:cNvPr id="15" name="TextBox 14">
            <a:extLst>
              <a:ext uri="{FF2B5EF4-FFF2-40B4-BE49-F238E27FC236}">
                <a16:creationId xmlns:a16="http://schemas.microsoft.com/office/drawing/2014/main" id="{32B43E21-5B64-E784-078B-AE9B1526359B}"/>
              </a:ext>
            </a:extLst>
          </p:cNvPr>
          <p:cNvSpPr txBox="1"/>
          <p:nvPr/>
        </p:nvSpPr>
        <p:spPr>
          <a:xfrm>
            <a:off x="5032981" y="4846013"/>
            <a:ext cx="1294600" cy="709168"/>
          </a:xfrm>
          <a:prstGeom prst="rect">
            <a:avLst/>
          </a:prstGeom>
          <a:noFill/>
        </p:spPr>
        <p:txBody>
          <a:bodyPr wrap="square" lIns="0" tIns="0" rIns="0" bIns="0" rtlCol="0">
            <a:spAutoFit/>
          </a:bodyPr>
          <a:lstStyle/>
          <a:p>
            <a:pPr algn="ctr">
              <a:lnSpc>
                <a:spcPct val="96000"/>
              </a:lnSpc>
            </a:pPr>
            <a:r>
              <a:rPr lang="en-US" sz="2400" dirty="0">
                <a:solidFill>
                  <a:srgbClr val="146790"/>
                </a:solidFill>
              </a:rPr>
              <a:t>Codes of Conduct</a:t>
            </a:r>
          </a:p>
        </p:txBody>
      </p:sp>
      <p:sp>
        <p:nvSpPr>
          <p:cNvPr id="16" name="TextBox 15">
            <a:extLst>
              <a:ext uri="{FF2B5EF4-FFF2-40B4-BE49-F238E27FC236}">
                <a16:creationId xmlns:a16="http://schemas.microsoft.com/office/drawing/2014/main" id="{F2E49D52-6219-364B-D2DC-71B4E78ACBD3}"/>
              </a:ext>
            </a:extLst>
          </p:cNvPr>
          <p:cNvSpPr txBox="1"/>
          <p:nvPr/>
        </p:nvSpPr>
        <p:spPr>
          <a:xfrm>
            <a:off x="10869540" y="5022007"/>
            <a:ext cx="865742" cy="354584"/>
          </a:xfrm>
          <a:prstGeom prst="rect">
            <a:avLst/>
          </a:prstGeom>
          <a:noFill/>
        </p:spPr>
        <p:txBody>
          <a:bodyPr wrap="square" lIns="0" tIns="0" rIns="0" bIns="0" rtlCol="0">
            <a:spAutoFit/>
          </a:bodyPr>
          <a:lstStyle/>
          <a:p>
            <a:pPr algn="l">
              <a:lnSpc>
                <a:spcPct val="96000"/>
              </a:lnSpc>
            </a:pPr>
            <a:r>
              <a:rPr lang="en-US" sz="2400" dirty="0">
                <a:solidFill>
                  <a:srgbClr val="146790"/>
                </a:solidFill>
              </a:rPr>
              <a:t>FAQs</a:t>
            </a:r>
          </a:p>
        </p:txBody>
      </p:sp>
    </p:spTree>
    <p:extLst>
      <p:ext uri="{BB962C8B-B14F-4D97-AF65-F5344CB8AC3E}">
        <p14:creationId xmlns:p14="http://schemas.microsoft.com/office/powerpoint/2010/main" val="483824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6EAAA-BBE4-598D-D836-C9C0BC0E5ECB}"/>
            </a:ext>
          </a:extLst>
        </p:cNvPr>
        <p:cNvGrpSpPr/>
        <p:nvPr/>
      </p:nvGrpSpPr>
      <p:grpSpPr>
        <a:xfrm>
          <a:off x="0" y="0"/>
          <a:ext cx="0" cy="0"/>
          <a:chOff x="0" y="0"/>
          <a:chExt cx="0" cy="0"/>
        </a:xfrm>
      </p:grpSpPr>
      <p:pic>
        <p:nvPicPr>
          <p:cNvPr id="4" name="Picture Placeholder 8" descr="Circle&#10;&#10;Description automatically generated">
            <a:extLst>
              <a:ext uri="{FF2B5EF4-FFF2-40B4-BE49-F238E27FC236}">
                <a16:creationId xmlns:a16="http://schemas.microsoft.com/office/drawing/2014/main" id="{59097C58-EB61-B22A-2105-C82D383BF62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4616" b="14616"/>
          <a:stretch/>
        </p:blipFill>
        <p:spPr>
          <a:xfrm>
            <a:off x="5653591" y="341152"/>
            <a:ext cx="6354973" cy="5055176"/>
          </a:xfrm>
        </p:spPr>
      </p:pic>
      <p:sp>
        <p:nvSpPr>
          <p:cNvPr id="5" name="TextBox 4">
            <a:extLst>
              <a:ext uri="{FF2B5EF4-FFF2-40B4-BE49-F238E27FC236}">
                <a16:creationId xmlns:a16="http://schemas.microsoft.com/office/drawing/2014/main" id="{80D5BF63-83A6-9AD1-BD2A-81C93E0F3968}"/>
              </a:ext>
            </a:extLst>
          </p:cNvPr>
          <p:cNvSpPr txBox="1"/>
          <p:nvPr/>
        </p:nvSpPr>
        <p:spPr>
          <a:xfrm>
            <a:off x="464820" y="1583997"/>
            <a:ext cx="6205728" cy="4308872"/>
          </a:xfrm>
          <a:prstGeom prst="rect">
            <a:avLst/>
          </a:prstGeom>
          <a:noFill/>
        </p:spPr>
        <p:txBody>
          <a:bodyPr wrap="square" lIns="91440" tIns="45720" rIns="91440" bIns="45720" rtlCol="0" anchor="t">
            <a:spAutoFit/>
          </a:bodyPr>
          <a:lstStyle/>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Why Policy Matters</a:t>
            </a:r>
          </a:p>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New Policies/Process for      SMS 2025</a:t>
            </a:r>
          </a:p>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Policy Refreshers</a:t>
            </a:r>
          </a:p>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Bumps in the Road</a:t>
            </a:r>
          </a:p>
          <a:p>
            <a:pPr marL="457200" indent="-457200">
              <a:spcAft>
                <a:spcPts val="1200"/>
              </a:spcAft>
              <a:buFont typeface="Arial" panose="020B0604020202020204" pitchFamily="34" charset="0"/>
              <a:buChar char="•"/>
            </a:pPr>
            <a:r>
              <a:rPr lang="en-ID" sz="3200" b="1" dirty="0">
                <a:solidFill>
                  <a:srgbClr val="146790"/>
                </a:solidFill>
                <a:latin typeface="+mj-lt"/>
                <a:cs typeface="Calibri Light"/>
              </a:rPr>
              <a:t>Updates and Goings-On</a:t>
            </a:r>
          </a:p>
          <a:p>
            <a:pPr marL="457200" indent="-457200">
              <a:spcAft>
                <a:spcPts val="1200"/>
              </a:spcAft>
              <a:buFont typeface="Arial" panose="020B0604020202020204" pitchFamily="34" charset="0"/>
              <a:buChar char="•"/>
            </a:pPr>
            <a:r>
              <a:rPr lang="en-US" sz="3200" b="1" dirty="0">
                <a:solidFill>
                  <a:schemeClr val="bg1">
                    <a:lumMod val="75000"/>
                  </a:schemeClr>
                </a:solidFill>
                <a:latin typeface="+mj-lt"/>
              </a:rPr>
              <a:t>Q&amp;A </a:t>
            </a:r>
          </a:p>
        </p:txBody>
      </p:sp>
      <p:sp>
        <p:nvSpPr>
          <p:cNvPr id="6" name="Title 1">
            <a:extLst>
              <a:ext uri="{FF2B5EF4-FFF2-40B4-BE49-F238E27FC236}">
                <a16:creationId xmlns:a16="http://schemas.microsoft.com/office/drawing/2014/main" id="{3671F6F0-56C3-F1A6-0E5A-D368C03C7470}"/>
              </a:ext>
            </a:extLst>
          </p:cNvPr>
          <p:cNvSpPr txBox="1">
            <a:spLocks/>
          </p:cNvSpPr>
          <p:nvPr/>
        </p:nvSpPr>
        <p:spPr>
          <a:xfrm>
            <a:off x="464820" y="600878"/>
            <a:ext cx="12627864" cy="661889"/>
          </a:xfrm>
          <a:prstGeom prst="rect">
            <a:avLst/>
          </a:prstGeom>
        </p:spPr>
        <p:txBody>
          <a:bodyPr>
            <a:normAutofit lnSpcReduction="10000"/>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endParaRPr lang="en-US" sz="4400" dirty="0">
              <a:solidFill>
                <a:srgbClr val="008089"/>
              </a:solidFill>
            </a:endParaRPr>
          </a:p>
        </p:txBody>
      </p:sp>
      <p:sp>
        <p:nvSpPr>
          <p:cNvPr id="7" name="TextBox 6">
            <a:extLst>
              <a:ext uri="{FF2B5EF4-FFF2-40B4-BE49-F238E27FC236}">
                <a16:creationId xmlns:a16="http://schemas.microsoft.com/office/drawing/2014/main" id="{B1486412-28CF-4D3F-FEA2-CC2EAA5C1186}"/>
              </a:ext>
            </a:extLst>
          </p:cNvPr>
          <p:cNvSpPr txBox="1"/>
          <p:nvPr/>
        </p:nvSpPr>
        <p:spPr>
          <a:xfrm>
            <a:off x="7092881" y="6449568"/>
            <a:ext cx="5006962" cy="246221"/>
          </a:xfrm>
          <a:prstGeom prst="rect">
            <a:avLst/>
          </a:prstGeom>
          <a:noFill/>
        </p:spPr>
        <p:txBody>
          <a:bodyPr wrap="square" rtlCol="0">
            <a:spAutoFit/>
          </a:bodyPr>
          <a:lstStyle/>
          <a:p>
            <a:r>
              <a:rPr lang="en-US" sz="1000" dirty="0"/>
              <a:t>Reproduction of slides and data prohibited without permission from the NRMP</a:t>
            </a:r>
          </a:p>
        </p:txBody>
      </p:sp>
    </p:spTree>
    <p:extLst>
      <p:ext uri="{BB962C8B-B14F-4D97-AF65-F5344CB8AC3E}">
        <p14:creationId xmlns:p14="http://schemas.microsoft.com/office/powerpoint/2010/main" val="3353266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7A80500-8837-520F-194F-94C49434D53F}"/>
              </a:ext>
            </a:extLst>
          </p:cNvPr>
          <p:cNvSpPr txBox="1">
            <a:spLocks/>
          </p:cNvSpPr>
          <p:nvPr/>
        </p:nvSpPr>
        <p:spPr>
          <a:xfrm>
            <a:off x="520021" y="571301"/>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Match Fees</a:t>
            </a:r>
          </a:p>
        </p:txBody>
      </p:sp>
      <p:sp>
        <p:nvSpPr>
          <p:cNvPr id="10" name="TextBox 9">
            <a:extLst>
              <a:ext uri="{FF2B5EF4-FFF2-40B4-BE49-F238E27FC236}">
                <a16:creationId xmlns:a16="http://schemas.microsoft.com/office/drawing/2014/main" id="{3E94BC78-EA9B-90F2-8F27-095FC8561FAC}"/>
              </a:ext>
            </a:extLst>
          </p:cNvPr>
          <p:cNvSpPr txBox="1"/>
          <p:nvPr/>
        </p:nvSpPr>
        <p:spPr>
          <a:xfrm>
            <a:off x="613609" y="1361752"/>
            <a:ext cx="11165307" cy="7729360"/>
          </a:xfrm>
          <a:prstGeom prst="rect">
            <a:avLst/>
          </a:prstGeom>
          <a:noFill/>
        </p:spPr>
        <p:txBody>
          <a:bodyPr wrap="square" lIns="0" tIns="0" rIns="0" bIns="0" rtlCol="0">
            <a:spAutoFit/>
          </a:bodyPr>
          <a:lstStyle/>
          <a:p>
            <a:pPr algn="l">
              <a:lnSpc>
                <a:spcPct val="96000"/>
              </a:lnSpc>
            </a:pPr>
            <a:r>
              <a:rPr lang="en-US" sz="2400" i="1" dirty="0"/>
              <a:t>Changes to Fellowship Match fees will roll out in 2025 and continue through 2027: </a:t>
            </a:r>
          </a:p>
          <a:p>
            <a:pPr algn="l">
              <a:lnSpc>
                <a:spcPct val="96000"/>
              </a:lnSpc>
            </a:pPr>
            <a:endParaRPr lang="en-US" sz="2400" dirty="0"/>
          </a:p>
          <a:p>
            <a:pPr algn="l">
              <a:lnSpc>
                <a:spcPct val="96000"/>
              </a:lnSpc>
            </a:pPr>
            <a:r>
              <a:rPr lang="en-US" sz="2200" b="1" u="sng" dirty="0"/>
              <a:t>2025</a:t>
            </a:r>
            <a:r>
              <a:rPr lang="en-US" sz="2200" b="1" dirty="0"/>
              <a:t> </a:t>
            </a:r>
            <a:r>
              <a:rPr lang="en-US" sz="2200" kern="100" dirty="0">
                <a:effectLst/>
                <a:latin typeface="Arial" panose="020B0604020202020204" pitchFamily="34" charset="0"/>
                <a:ea typeface="Aptos" panose="020B0004020202020204" pitchFamily="34" charset="0"/>
                <a:cs typeface="Times New Roman" panose="02020603050405020304" pitchFamily="18" charset="0"/>
              </a:rPr>
              <a:t>Fellowship Matches</a:t>
            </a:r>
            <a:r>
              <a:rPr lang="en-US" sz="2200" i="1" kern="100" dirty="0">
                <a:effectLst/>
                <a:latin typeface="Arial" panose="020B0604020202020204" pitchFamily="34" charset="0"/>
                <a:ea typeface="Aptos" panose="020B0004020202020204" pitchFamily="34" charset="0"/>
                <a:cs typeface="Times New Roman" panose="02020603050405020304" pitchFamily="18" charset="0"/>
              </a:rPr>
              <a:t> </a:t>
            </a:r>
            <a:r>
              <a:rPr lang="en-US" sz="2200" b="1" i="1" kern="100" dirty="0">
                <a:solidFill>
                  <a:srgbClr val="146790"/>
                </a:solidFill>
                <a:effectLst/>
                <a:latin typeface="Arial" panose="020B0604020202020204" pitchFamily="34" charset="0"/>
                <a:ea typeface="Aptos" panose="020B0004020202020204" pitchFamily="34" charset="0"/>
                <a:cs typeface="Times New Roman" panose="02020603050405020304" pitchFamily="18" charset="0"/>
              </a:rPr>
              <a:t>opening after June 30, 2025</a:t>
            </a:r>
            <a:r>
              <a:rPr lang="en-US" sz="2200" i="1" kern="100" dirty="0">
                <a:effectLst/>
                <a:latin typeface="Arial" panose="020B0604020202020204" pitchFamily="34" charset="0"/>
                <a:ea typeface="Aptos" panose="020B0004020202020204" pitchFamily="34" charset="0"/>
                <a:cs typeface="Times New Roman" panose="02020603050405020304" pitchFamily="18" charset="0"/>
              </a:rPr>
              <a:t>, </a:t>
            </a:r>
            <a:r>
              <a:rPr lang="en-US" sz="2200" kern="100" dirty="0">
                <a:effectLst/>
                <a:latin typeface="Arial" panose="020B0604020202020204" pitchFamily="34" charset="0"/>
                <a:ea typeface="Aptos" panose="020B0004020202020204" pitchFamily="34" charset="0"/>
                <a:cs typeface="Times New Roman" panose="02020603050405020304" pitchFamily="18" charset="0"/>
              </a:rPr>
              <a:t>the new fees will be: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07000"/>
              </a:lnSpc>
              <a:spcAft>
                <a:spcPts val="800"/>
              </a:spcAft>
              <a:buFont typeface="Arial" panose="020B0604020202020204" pitchFamily="34" charset="0"/>
              <a:buChar char="•"/>
            </a:pPr>
            <a:r>
              <a:rPr lang="en-US" sz="2200" kern="100" dirty="0">
                <a:effectLst/>
                <a:latin typeface="Arial" panose="020B0604020202020204" pitchFamily="34" charset="0"/>
                <a:ea typeface="Aptos" panose="020B0004020202020204" pitchFamily="34" charset="0"/>
                <a:cs typeface="Times New Roman" panose="02020603050405020304" pitchFamily="18" charset="0"/>
              </a:rPr>
              <a:t>Institution Registration Fee: 		$300 per Match</a:t>
            </a:r>
            <a:endParaRPr lang="en-US" sz="2200" kern="100" dirty="0">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07000"/>
              </a:lnSpc>
              <a:spcAft>
                <a:spcPts val="800"/>
              </a:spcAft>
              <a:buFont typeface="Arial" panose="020B0604020202020204" pitchFamily="34" charset="0"/>
              <a:buChar char="•"/>
            </a:pPr>
            <a:r>
              <a:rPr lang="en-US" sz="2200" kern="100" dirty="0">
                <a:effectLst/>
                <a:latin typeface="Arial" panose="020B0604020202020204" pitchFamily="34" charset="0"/>
                <a:ea typeface="Aptos" panose="020B0004020202020204" pitchFamily="34" charset="0"/>
                <a:cs typeface="Times New Roman" panose="02020603050405020304" pitchFamily="18" charset="0"/>
              </a:rPr>
              <a:t>Program Registration Fee: 		$100 per program track </a:t>
            </a:r>
          </a:p>
          <a:p>
            <a:pPr marL="342900" marR="0" indent="-342900">
              <a:lnSpc>
                <a:spcPct val="107000"/>
              </a:lnSpc>
              <a:spcAft>
                <a:spcPts val="800"/>
              </a:spcAft>
              <a:buFont typeface="Arial" panose="020B0604020202020204" pitchFamily="34" charset="0"/>
              <a:buChar char="•"/>
            </a:pPr>
            <a:r>
              <a:rPr lang="en-US" sz="2200" kern="100" dirty="0">
                <a:effectLst/>
                <a:latin typeface="Arial" panose="020B0604020202020204" pitchFamily="34" charset="0"/>
                <a:ea typeface="Aptos" panose="020B0004020202020204" pitchFamily="34" charset="0"/>
                <a:cs typeface="Times New Roman" panose="02020603050405020304" pitchFamily="18" charset="0"/>
              </a:rPr>
              <a:t>Per Applicant Matched to Program Fee: 	$75 per applicant</a:t>
            </a:r>
          </a:p>
          <a:p>
            <a:pPr marL="0" marR="0">
              <a:lnSpc>
                <a:spcPct val="107000"/>
              </a:lnSpc>
              <a:spcAft>
                <a:spcPts val="800"/>
              </a:spcAft>
            </a:pPr>
            <a:r>
              <a:rPr lang="en-US" sz="2200" b="1" u="sng" kern="100" dirty="0">
                <a:effectLst/>
                <a:latin typeface="Arial" panose="020B0604020202020204" pitchFamily="34" charset="0"/>
                <a:ea typeface="Aptos" panose="020B0004020202020204" pitchFamily="34" charset="0"/>
                <a:cs typeface="Times New Roman" panose="02020603050405020304" pitchFamily="18" charset="0"/>
              </a:rPr>
              <a:t>2026</a:t>
            </a:r>
            <a:r>
              <a:rPr lang="en-US" sz="2200" b="1" kern="100" dirty="0">
                <a:effectLst/>
                <a:latin typeface="Arial" panose="020B0604020202020204" pitchFamily="34" charset="0"/>
                <a:ea typeface="Aptos" panose="020B0004020202020204" pitchFamily="34" charset="0"/>
                <a:cs typeface="Times New Roman" panose="02020603050405020304" pitchFamily="18" charset="0"/>
              </a:rPr>
              <a:t> </a:t>
            </a:r>
            <a:r>
              <a:rPr lang="en-US" sz="2200" kern="100" dirty="0">
                <a:effectLst/>
                <a:latin typeface="Arial" panose="020B0604020202020204" pitchFamily="34" charset="0"/>
                <a:ea typeface="Aptos" panose="020B0004020202020204" pitchFamily="34" charset="0"/>
                <a:cs typeface="Times New Roman" panose="02020603050405020304" pitchFamily="18" charset="0"/>
              </a:rPr>
              <a:t>Fellowship Matches </a:t>
            </a:r>
            <a:r>
              <a:rPr lang="en-US" sz="2200" b="1" i="1" kern="100" dirty="0">
                <a:solidFill>
                  <a:srgbClr val="146790"/>
                </a:solidFill>
                <a:effectLst/>
                <a:latin typeface="Arial" panose="020B0604020202020204" pitchFamily="34" charset="0"/>
                <a:ea typeface="Aptos" panose="020B0004020202020204" pitchFamily="34" charset="0"/>
                <a:cs typeface="Times New Roman" panose="02020603050405020304" pitchFamily="18" charset="0"/>
              </a:rPr>
              <a:t>opening after Jan 1, 2026</a:t>
            </a:r>
            <a:r>
              <a:rPr lang="en-US" sz="2200" kern="100" dirty="0">
                <a:effectLst/>
                <a:latin typeface="Arial" panose="020B0604020202020204" pitchFamily="34" charset="0"/>
                <a:ea typeface="Aptos" panose="020B0004020202020204" pitchFamily="34" charset="0"/>
                <a:cs typeface="Times New Roman" panose="02020603050405020304" pitchFamily="18" charset="0"/>
              </a:rPr>
              <a:t>, the “Per Applicant Matched to a Program Fee” will transition to a “Certified Positions Fee.” Institutions will be invoiced based on each programs’ certified positions in a Match rather than each applicant successfully matched to a program.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200" b="1" u="sng" kern="100" dirty="0">
                <a:effectLst/>
                <a:latin typeface="Arial" panose="020B0604020202020204" pitchFamily="34" charset="0"/>
                <a:ea typeface="Aptos" panose="020B0004020202020204" pitchFamily="34" charset="0"/>
                <a:cs typeface="Times New Roman" panose="02020603050405020304" pitchFamily="18" charset="0"/>
              </a:rPr>
              <a:t>2027</a:t>
            </a:r>
            <a:r>
              <a:rPr lang="en-US" sz="2200" b="1" kern="100" dirty="0">
                <a:effectLst/>
                <a:latin typeface="Arial" panose="020B0604020202020204" pitchFamily="34" charset="0"/>
                <a:ea typeface="Aptos" panose="020B0004020202020204" pitchFamily="34" charset="0"/>
                <a:cs typeface="Times New Roman" panose="02020603050405020304" pitchFamily="18" charset="0"/>
              </a:rPr>
              <a:t> </a:t>
            </a:r>
            <a:r>
              <a:rPr lang="en-US" sz="2200" kern="100" dirty="0">
                <a:effectLst/>
                <a:latin typeface="Arial" panose="020B0604020202020204" pitchFamily="34" charset="0"/>
                <a:ea typeface="Aptos" panose="020B0004020202020204" pitchFamily="34" charset="0"/>
                <a:cs typeface="Times New Roman" panose="02020603050405020304" pitchFamily="18" charset="0"/>
              </a:rPr>
              <a:t>Fellowship Matches</a:t>
            </a:r>
            <a:r>
              <a:rPr lang="en-US" sz="2200" b="1" kern="100" dirty="0">
                <a:effectLst/>
                <a:latin typeface="Arial" panose="020B0604020202020204" pitchFamily="34" charset="0"/>
                <a:ea typeface="Aptos" panose="020B0004020202020204" pitchFamily="34" charset="0"/>
                <a:cs typeface="Times New Roman" panose="02020603050405020304" pitchFamily="18" charset="0"/>
              </a:rPr>
              <a:t> </a:t>
            </a:r>
            <a:r>
              <a:rPr lang="en-US" sz="2200" b="1" i="1" kern="100" dirty="0">
                <a:solidFill>
                  <a:srgbClr val="146790"/>
                </a:solidFill>
                <a:effectLst/>
                <a:latin typeface="Arial" panose="020B0604020202020204" pitchFamily="34" charset="0"/>
                <a:ea typeface="Aptos" panose="020B0004020202020204" pitchFamily="34" charset="0"/>
                <a:cs typeface="Times New Roman" panose="02020603050405020304" pitchFamily="18" charset="0"/>
              </a:rPr>
              <a:t>opening after Jan 1, 2027</a:t>
            </a:r>
            <a:r>
              <a:rPr lang="en-US" sz="2200" i="1" kern="100" dirty="0">
                <a:effectLst/>
                <a:latin typeface="Arial" panose="020B0604020202020204" pitchFamily="34" charset="0"/>
                <a:ea typeface="Aptos" panose="020B0004020202020204" pitchFamily="34" charset="0"/>
                <a:cs typeface="Times New Roman" panose="02020603050405020304" pitchFamily="18" charset="0"/>
              </a:rPr>
              <a:t>, </a:t>
            </a:r>
            <a:r>
              <a:rPr lang="en-US" sz="2200" kern="100" dirty="0">
                <a:effectLst/>
                <a:latin typeface="Arial" panose="020B0604020202020204" pitchFamily="34" charset="0"/>
                <a:ea typeface="Aptos" panose="020B0004020202020204" pitchFamily="34" charset="0"/>
                <a:cs typeface="Times New Roman" panose="02020603050405020304" pitchFamily="18" charset="0"/>
              </a:rPr>
              <a:t>the “Certified Positions Fee” will increase from $75 to $85 per certified position. Institution and Program Registration Fees will remain the same.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R="0">
              <a:lnSpc>
                <a:spcPct val="107000"/>
              </a:lnSpc>
              <a:spcAft>
                <a:spcPts val="800"/>
              </a:spcAf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96000"/>
              </a:lnSpc>
            </a:pPr>
            <a:endParaRPr lang="en-US" sz="2400" dirty="0"/>
          </a:p>
          <a:p>
            <a:pPr algn="l">
              <a:lnSpc>
                <a:spcPct val="96000"/>
              </a:lnSpc>
            </a:pPr>
            <a:endParaRPr lang="en-US" sz="2400" dirty="0"/>
          </a:p>
          <a:p>
            <a:pPr algn="l">
              <a:lnSpc>
                <a:spcPct val="96000"/>
              </a:lnSpc>
            </a:pPr>
            <a:endParaRPr lang="en-US" sz="2400" dirty="0"/>
          </a:p>
          <a:p>
            <a:pPr algn="l">
              <a:lnSpc>
                <a:spcPct val="96000"/>
              </a:lnSpc>
            </a:pPr>
            <a:endParaRPr lang="en-US" sz="2400" dirty="0"/>
          </a:p>
          <a:p>
            <a:pPr algn="l">
              <a:lnSpc>
                <a:spcPct val="96000"/>
              </a:lnSpc>
            </a:pPr>
            <a:endParaRPr lang="en-US" sz="2400" dirty="0"/>
          </a:p>
          <a:p>
            <a:pPr algn="l">
              <a:lnSpc>
                <a:spcPct val="96000"/>
              </a:lnSpc>
            </a:pPr>
            <a:endParaRPr lang="en-US" sz="2400" dirty="0"/>
          </a:p>
        </p:txBody>
      </p:sp>
      <p:sp>
        <p:nvSpPr>
          <p:cNvPr id="12" name="TextBox 11">
            <a:extLst>
              <a:ext uri="{FF2B5EF4-FFF2-40B4-BE49-F238E27FC236}">
                <a16:creationId xmlns:a16="http://schemas.microsoft.com/office/drawing/2014/main" id="{7F070C6B-6473-EF95-992F-D47A6F18F8F0}"/>
              </a:ext>
            </a:extLst>
          </p:cNvPr>
          <p:cNvSpPr txBox="1"/>
          <p:nvPr/>
        </p:nvSpPr>
        <p:spPr>
          <a:xfrm>
            <a:off x="7092881" y="6611779"/>
            <a:ext cx="5006962" cy="246221"/>
          </a:xfrm>
          <a:prstGeom prst="rect">
            <a:avLst/>
          </a:prstGeom>
          <a:noFill/>
        </p:spPr>
        <p:txBody>
          <a:bodyPr wrap="square" rtlCol="0">
            <a:spAutoFit/>
          </a:bodyPr>
          <a:lstStyle/>
          <a:p>
            <a:r>
              <a:rPr lang="en-US" sz="1000" dirty="0"/>
              <a:t>Reproduction of slides and data prohibited without permission from the NRMP</a:t>
            </a:r>
          </a:p>
        </p:txBody>
      </p:sp>
    </p:spTree>
    <p:extLst>
      <p:ext uri="{BB962C8B-B14F-4D97-AF65-F5344CB8AC3E}">
        <p14:creationId xmlns:p14="http://schemas.microsoft.com/office/powerpoint/2010/main" val="2425280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D87F5-0ED3-3DC9-7A46-CF1992DC4C17}"/>
            </a:ext>
          </a:extLst>
        </p:cNvPr>
        <p:cNvGrpSpPr/>
        <p:nvPr/>
      </p:nvGrpSpPr>
      <p:grpSpPr>
        <a:xfrm>
          <a:off x="0" y="0"/>
          <a:ext cx="0" cy="0"/>
          <a:chOff x="0" y="0"/>
          <a:chExt cx="0" cy="0"/>
        </a:xfrm>
      </p:grpSpPr>
      <p:pic>
        <p:nvPicPr>
          <p:cNvPr id="2" name="Picture 1" descr="A table with numbers and text&#10;&#10;Description automatically generated">
            <a:extLst>
              <a:ext uri="{FF2B5EF4-FFF2-40B4-BE49-F238E27FC236}">
                <a16:creationId xmlns:a16="http://schemas.microsoft.com/office/drawing/2014/main" id="{D81C3EB5-3D94-997A-10B0-D9888ADC4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17" y="1514419"/>
            <a:ext cx="10808963" cy="4260737"/>
          </a:xfrm>
          <a:prstGeom prst="rect">
            <a:avLst/>
          </a:prstGeom>
        </p:spPr>
      </p:pic>
      <p:sp>
        <p:nvSpPr>
          <p:cNvPr id="6" name="Title 1">
            <a:extLst>
              <a:ext uri="{FF2B5EF4-FFF2-40B4-BE49-F238E27FC236}">
                <a16:creationId xmlns:a16="http://schemas.microsoft.com/office/drawing/2014/main" id="{5E1E3997-FA7C-5634-6C1B-5874E402E568}"/>
              </a:ext>
            </a:extLst>
          </p:cNvPr>
          <p:cNvSpPr txBox="1">
            <a:spLocks/>
          </p:cNvSpPr>
          <p:nvPr/>
        </p:nvSpPr>
        <p:spPr>
          <a:xfrm>
            <a:off x="520021" y="571301"/>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Match Fees</a:t>
            </a:r>
          </a:p>
        </p:txBody>
      </p:sp>
      <p:sp>
        <p:nvSpPr>
          <p:cNvPr id="8" name="TextBox 7">
            <a:extLst>
              <a:ext uri="{FF2B5EF4-FFF2-40B4-BE49-F238E27FC236}">
                <a16:creationId xmlns:a16="http://schemas.microsoft.com/office/drawing/2014/main" id="{41E4D8D3-33EC-8D7A-78FC-2C07AFC3395C}"/>
              </a:ext>
            </a:extLst>
          </p:cNvPr>
          <p:cNvSpPr txBox="1"/>
          <p:nvPr/>
        </p:nvSpPr>
        <p:spPr>
          <a:xfrm>
            <a:off x="2164816" y="5898441"/>
            <a:ext cx="7862366" cy="446917"/>
          </a:xfrm>
          <a:prstGeom prst="rect">
            <a:avLst/>
          </a:prstGeom>
          <a:noFill/>
        </p:spPr>
        <p:txBody>
          <a:bodyPr wrap="square">
            <a:spAutoFit/>
          </a:bodyPr>
          <a:lstStyle/>
          <a:p>
            <a:pPr algn="l">
              <a:lnSpc>
                <a:spcPct val="96000"/>
              </a:lnSpc>
            </a:pPr>
            <a:r>
              <a:rPr lang="en-US" sz="2400" b="1" i="1" dirty="0">
                <a:solidFill>
                  <a:srgbClr val="146790"/>
                </a:solidFill>
              </a:rPr>
              <a:t>First increase in institution/program fees since 2018</a:t>
            </a:r>
          </a:p>
        </p:txBody>
      </p:sp>
      <p:sp>
        <p:nvSpPr>
          <p:cNvPr id="10" name="TextBox 9">
            <a:extLst>
              <a:ext uri="{FF2B5EF4-FFF2-40B4-BE49-F238E27FC236}">
                <a16:creationId xmlns:a16="http://schemas.microsoft.com/office/drawing/2014/main" id="{0399A980-21D9-2B25-8D64-BCE3DD306028}"/>
              </a:ext>
            </a:extLst>
          </p:cNvPr>
          <p:cNvSpPr txBox="1"/>
          <p:nvPr/>
        </p:nvSpPr>
        <p:spPr>
          <a:xfrm>
            <a:off x="7092881" y="6449568"/>
            <a:ext cx="5006962" cy="246221"/>
          </a:xfrm>
          <a:prstGeom prst="rect">
            <a:avLst/>
          </a:prstGeom>
          <a:noFill/>
        </p:spPr>
        <p:txBody>
          <a:bodyPr wrap="square" rtlCol="0">
            <a:spAutoFit/>
          </a:bodyPr>
          <a:lstStyle/>
          <a:p>
            <a:r>
              <a:rPr lang="en-US" sz="1000" dirty="0"/>
              <a:t>Reproduction of slides and data prohibited without permission from the NRMP</a:t>
            </a:r>
          </a:p>
        </p:txBody>
      </p:sp>
    </p:spTree>
    <p:extLst>
      <p:ext uri="{BB962C8B-B14F-4D97-AF65-F5344CB8AC3E}">
        <p14:creationId xmlns:p14="http://schemas.microsoft.com/office/powerpoint/2010/main" val="3482168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9938-33CD-961F-C8D6-5C2055511F68}"/>
              </a:ext>
            </a:extLst>
          </p:cNvPr>
          <p:cNvSpPr>
            <a:spLocks noGrp="1"/>
          </p:cNvSpPr>
          <p:nvPr>
            <p:ph type="title"/>
          </p:nvPr>
        </p:nvSpPr>
        <p:spPr/>
        <p:txBody>
          <a:bodyPr>
            <a:normAutofit/>
          </a:bodyPr>
          <a:lstStyle/>
          <a:p>
            <a:r>
              <a:rPr lang="en-US" sz="3960" dirty="0">
                <a:solidFill>
                  <a:srgbClr val="008089"/>
                </a:solidFill>
              </a:rPr>
              <a:t>Vetting of Trainees for the Veterans Affairs (VA)</a:t>
            </a:r>
          </a:p>
        </p:txBody>
      </p:sp>
      <p:pic>
        <p:nvPicPr>
          <p:cNvPr id="10" name="Content Placeholder 9">
            <a:extLst>
              <a:ext uri="{FF2B5EF4-FFF2-40B4-BE49-F238E27FC236}">
                <a16:creationId xmlns:a16="http://schemas.microsoft.com/office/drawing/2014/main" id="{C20749BD-03FF-0E84-FF7D-78CBA282F68F}"/>
              </a:ext>
            </a:extLst>
          </p:cNvPr>
          <p:cNvPicPr>
            <a:picLocks noGrp="1" noChangeAspect="1"/>
          </p:cNvPicPr>
          <p:nvPr>
            <p:ph idx="1"/>
          </p:nvPr>
        </p:nvPicPr>
        <p:blipFill>
          <a:blip r:embed="rId3"/>
          <a:stretch>
            <a:fillRect/>
          </a:stretch>
        </p:blipFill>
        <p:spPr>
          <a:xfrm>
            <a:off x="411737" y="1477407"/>
            <a:ext cx="6025158" cy="5095271"/>
          </a:xfrm>
          <a:ln w="19050">
            <a:solidFill>
              <a:srgbClr val="3E826E"/>
            </a:solidFill>
          </a:ln>
        </p:spPr>
      </p:pic>
      <p:sp>
        <p:nvSpPr>
          <p:cNvPr id="3" name="TextBox 2">
            <a:extLst>
              <a:ext uri="{FF2B5EF4-FFF2-40B4-BE49-F238E27FC236}">
                <a16:creationId xmlns:a16="http://schemas.microsoft.com/office/drawing/2014/main" id="{7609178D-7326-214E-6D57-4D11BAD73CAB}"/>
              </a:ext>
            </a:extLst>
          </p:cNvPr>
          <p:cNvSpPr txBox="1"/>
          <p:nvPr/>
        </p:nvSpPr>
        <p:spPr>
          <a:xfrm>
            <a:off x="7002377" y="2074926"/>
            <a:ext cx="4451685" cy="3545586"/>
          </a:xfrm>
          <a:prstGeom prst="rect">
            <a:avLst/>
          </a:prstGeom>
          <a:noFill/>
        </p:spPr>
        <p:txBody>
          <a:bodyPr wrap="square" lIns="0" tIns="0" rIns="0" bIns="0" rtlCol="0">
            <a:spAutoFit/>
          </a:bodyPr>
          <a:lstStyle/>
          <a:p>
            <a:pPr algn="l">
              <a:lnSpc>
                <a:spcPct val="96000"/>
              </a:lnSpc>
            </a:pPr>
            <a:r>
              <a:rPr lang="en-US" sz="2000" b="0" i="1" dirty="0">
                <a:solidFill>
                  <a:srgbClr val="000000"/>
                </a:solidFill>
                <a:effectLst/>
              </a:rPr>
              <a:t>The Department of Veterans Affairs is enhancing its security posture by strengthening credential and vetting practices per Federal guidelines. </a:t>
            </a:r>
          </a:p>
          <a:p>
            <a:pPr algn="l">
              <a:lnSpc>
                <a:spcPct val="96000"/>
              </a:lnSpc>
            </a:pPr>
            <a:endParaRPr lang="en-US" sz="2000" i="1" dirty="0">
              <a:solidFill>
                <a:srgbClr val="000000"/>
              </a:solidFill>
            </a:endParaRPr>
          </a:p>
          <a:p>
            <a:pPr algn="l">
              <a:lnSpc>
                <a:spcPct val="96000"/>
              </a:lnSpc>
            </a:pPr>
            <a:endParaRPr lang="en-US" sz="2000" i="1" dirty="0">
              <a:solidFill>
                <a:srgbClr val="000000"/>
              </a:solidFill>
            </a:endParaRPr>
          </a:p>
          <a:p>
            <a:pPr algn="l">
              <a:lnSpc>
                <a:spcPct val="96000"/>
              </a:lnSpc>
            </a:pPr>
            <a:r>
              <a:rPr lang="en-US" sz="2000" b="0" i="1" dirty="0">
                <a:solidFill>
                  <a:srgbClr val="000000"/>
                </a:solidFill>
                <a:effectLst/>
              </a:rPr>
              <a:t>In addition to the fingerprint and law enforcement Special Agreement Check (SAC), which will still be required, Health Professions Trainees will be subject to additional suitability checks that vary based on citizenship status. </a:t>
            </a:r>
            <a:endParaRPr lang="en-US" sz="2000" i="1" dirty="0"/>
          </a:p>
        </p:txBody>
      </p:sp>
      <p:sp>
        <p:nvSpPr>
          <p:cNvPr id="4" name="TextBox 3">
            <a:extLst>
              <a:ext uri="{FF2B5EF4-FFF2-40B4-BE49-F238E27FC236}">
                <a16:creationId xmlns:a16="http://schemas.microsoft.com/office/drawing/2014/main" id="{86CFC1AA-802A-8FF6-0652-E0A88377E19F}"/>
              </a:ext>
            </a:extLst>
          </p:cNvPr>
          <p:cNvSpPr txBox="1"/>
          <p:nvPr/>
        </p:nvSpPr>
        <p:spPr>
          <a:xfrm>
            <a:off x="7092881" y="6449568"/>
            <a:ext cx="5006962" cy="246221"/>
          </a:xfrm>
          <a:prstGeom prst="rect">
            <a:avLst/>
          </a:prstGeom>
          <a:noFill/>
        </p:spPr>
        <p:txBody>
          <a:bodyPr wrap="square" rtlCol="0">
            <a:spAutoFit/>
          </a:bodyPr>
          <a:lstStyle/>
          <a:p>
            <a:r>
              <a:rPr lang="en-US" sz="1000" dirty="0"/>
              <a:t>Reproduction of slides and data prohibited without permission from the NRMP</a:t>
            </a:r>
          </a:p>
        </p:txBody>
      </p:sp>
    </p:spTree>
    <p:extLst>
      <p:ext uri="{BB962C8B-B14F-4D97-AF65-F5344CB8AC3E}">
        <p14:creationId xmlns:p14="http://schemas.microsoft.com/office/powerpoint/2010/main" val="131791465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6D07E4-5058-2A65-A80F-77DF27A011CB}"/>
              </a:ext>
            </a:extLst>
          </p:cNvPr>
          <p:cNvSpPr>
            <a:spLocks noGrp="1"/>
          </p:cNvSpPr>
          <p:nvPr>
            <p:ph type="title"/>
          </p:nvPr>
        </p:nvSpPr>
        <p:spPr/>
        <p:txBody>
          <a:bodyPr/>
          <a:lstStyle/>
          <a:p>
            <a:r>
              <a:rPr lang="en-US" dirty="0">
                <a:solidFill>
                  <a:srgbClr val="008089"/>
                </a:solidFill>
              </a:rPr>
              <a:t>VA Screening</a:t>
            </a:r>
          </a:p>
        </p:txBody>
      </p:sp>
      <p:sp>
        <p:nvSpPr>
          <p:cNvPr id="5" name="Slide Number Placeholder 4">
            <a:extLst>
              <a:ext uri="{FF2B5EF4-FFF2-40B4-BE49-F238E27FC236}">
                <a16:creationId xmlns:a16="http://schemas.microsoft.com/office/drawing/2014/main" id="{38900BFD-2DD3-DD76-5525-3ACF2E132E69}"/>
              </a:ext>
            </a:extLst>
          </p:cNvPr>
          <p:cNvSpPr>
            <a:spLocks noGrp="1"/>
          </p:cNvSpPr>
          <p:nvPr>
            <p:ph type="sldNum" sz="quarter" idx="12"/>
          </p:nvPr>
        </p:nvSpPr>
        <p:spPr/>
        <p:txBody>
          <a:bodyPr/>
          <a:lstStyle/>
          <a:p>
            <a:fld id="{5C708988-3FD8-46D1-B954-7D2F1ACD93EE}" type="slidenum">
              <a:rPr lang="en-US" smtClean="0"/>
              <a:t>35</a:t>
            </a:fld>
            <a:endParaRPr lang="en-US"/>
          </a:p>
        </p:txBody>
      </p:sp>
      <p:pic>
        <p:nvPicPr>
          <p:cNvPr id="7" name="Picture 6">
            <a:extLst>
              <a:ext uri="{FF2B5EF4-FFF2-40B4-BE49-F238E27FC236}">
                <a16:creationId xmlns:a16="http://schemas.microsoft.com/office/drawing/2014/main" id="{C0A13C07-7957-D0B5-0788-FCFDF534CF78}"/>
              </a:ext>
            </a:extLst>
          </p:cNvPr>
          <p:cNvPicPr>
            <a:picLocks noChangeAspect="1"/>
          </p:cNvPicPr>
          <p:nvPr/>
        </p:nvPicPr>
        <p:blipFill>
          <a:blip r:embed="rId3"/>
          <a:stretch>
            <a:fillRect/>
          </a:stretch>
        </p:blipFill>
        <p:spPr>
          <a:xfrm>
            <a:off x="4765903" y="768538"/>
            <a:ext cx="6745731" cy="5560072"/>
          </a:xfrm>
          <a:prstGeom prst="rect">
            <a:avLst/>
          </a:prstGeom>
          <a:ln w="19050">
            <a:solidFill>
              <a:srgbClr val="3E826E"/>
            </a:solidFill>
          </a:ln>
        </p:spPr>
      </p:pic>
      <p:pic>
        <p:nvPicPr>
          <p:cNvPr id="9" name="Picture 8">
            <a:extLst>
              <a:ext uri="{FF2B5EF4-FFF2-40B4-BE49-F238E27FC236}">
                <a16:creationId xmlns:a16="http://schemas.microsoft.com/office/drawing/2014/main" id="{24912DC8-8106-66EB-4A93-91470F548ABA}"/>
              </a:ext>
            </a:extLst>
          </p:cNvPr>
          <p:cNvPicPr>
            <a:picLocks noChangeAspect="1"/>
          </p:cNvPicPr>
          <p:nvPr/>
        </p:nvPicPr>
        <p:blipFill>
          <a:blip r:embed="rId4"/>
          <a:stretch>
            <a:fillRect/>
          </a:stretch>
        </p:blipFill>
        <p:spPr>
          <a:xfrm>
            <a:off x="796748" y="4019217"/>
            <a:ext cx="2553461" cy="2553461"/>
          </a:xfrm>
          <a:prstGeom prst="rect">
            <a:avLst/>
          </a:prstGeom>
          <a:effectLst>
            <a:glow rad="127000">
              <a:srgbClr val="3E826E"/>
            </a:glow>
          </a:effectLst>
        </p:spPr>
      </p:pic>
      <p:sp>
        <p:nvSpPr>
          <p:cNvPr id="11" name="TextBox 10">
            <a:extLst>
              <a:ext uri="{FF2B5EF4-FFF2-40B4-BE49-F238E27FC236}">
                <a16:creationId xmlns:a16="http://schemas.microsoft.com/office/drawing/2014/main" id="{9600485B-AF3C-2B0B-50AB-8B978F992DEF}"/>
              </a:ext>
            </a:extLst>
          </p:cNvPr>
          <p:cNvSpPr txBox="1"/>
          <p:nvPr/>
        </p:nvSpPr>
        <p:spPr>
          <a:xfrm>
            <a:off x="7092881" y="6449568"/>
            <a:ext cx="5006962" cy="246221"/>
          </a:xfrm>
          <a:prstGeom prst="rect">
            <a:avLst/>
          </a:prstGeom>
          <a:noFill/>
        </p:spPr>
        <p:txBody>
          <a:bodyPr wrap="square" rtlCol="0">
            <a:spAutoFit/>
          </a:bodyPr>
          <a:lstStyle/>
          <a:p>
            <a:r>
              <a:rPr lang="en-US" sz="1000" dirty="0"/>
              <a:t>Reproduction of slides and data prohibited without permission from the NRMP</a:t>
            </a:r>
          </a:p>
        </p:txBody>
      </p:sp>
      <p:pic>
        <p:nvPicPr>
          <p:cNvPr id="13" name="Picture 12">
            <a:extLst>
              <a:ext uri="{FF2B5EF4-FFF2-40B4-BE49-F238E27FC236}">
                <a16:creationId xmlns:a16="http://schemas.microsoft.com/office/drawing/2014/main" id="{6A4D248C-CEE0-97FD-3D22-3F1873DE68C1}"/>
              </a:ext>
            </a:extLst>
          </p:cNvPr>
          <p:cNvPicPr>
            <a:picLocks noChangeAspect="1"/>
          </p:cNvPicPr>
          <p:nvPr/>
        </p:nvPicPr>
        <p:blipFill>
          <a:blip r:embed="rId5"/>
          <a:stretch>
            <a:fillRect/>
          </a:stretch>
        </p:blipFill>
        <p:spPr>
          <a:xfrm>
            <a:off x="4139317" y="2791173"/>
            <a:ext cx="5005641" cy="3416657"/>
          </a:xfrm>
          <a:prstGeom prst="rect">
            <a:avLst/>
          </a:prstGeom>
          <a:ln w="19050">
            <a:solidFill>
              <a:srgbClr val="3E826E"/>
            </a:solidFill>
          </a:ln>
        </p:spPr>
      </p:pic>
    </p:spTree>
    <p:extLst>
      <p:ext uri="{BB962C8B-B14F-4D97-AF65-F5344CB8AC3E}">
        <p14:creationId xmlns:p14="http://schemas.microsoft.com/office/powerpoint/2010/main" val="1487719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015F4-7282-18C1-E58E-BE3E6D4BC8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13D1D6-2135-88BC-5DA6-6C12DFA02A02}"/>
              </a:ext>
            </a:extLst>
          </p:cNvPr>
          <p:cNvSpPr>
            <a:spLocks noGrp="1"/>
          </p:cNvSpPr>
          <p:nvPr>
            <p:ph type="title"/>
          </p:nvPr>
        </p:nvSpPr>
        <p:spPr>
          <a:xfrm>
            <a:off x="409907" y="445634"/>
            <a:ext cx="11372185" cy="595700"/>
          </a:xfrm>
        </p:spPr>
        <p:txBody>
          <a:bodyPr/>
          <a:lstStyle/>
          <a:p>
            <a:r>
              <a:rPr lang="en-US" dirty="0">
                <a:solidFill>
                  <a:srgbClr val="008089"/>
                </a:solidFill>
              </a:rPr>
              <a:t>New Look for Policy!</a:t>
            </a:r>
          </a:p>
        </p:txBody>
      </p:sp>
      <p:pic>
        <p:nvPicPr>
          <p:cNvPr id="3" name="Picture 2">
            <a:extLst>
              <a:ext uri="{FF2B5EF4-FFF2-40B4-BE49-F238E27FC236}">
                <a16:creationId xmlns:a16="http://schemas.microsoft.com/office/drawing/2014/main" id="{43169BFC-71D5-6D76-B5A6-6B6E6F1899E2}"/>
              </a:ext>
            </a:extLst>
          </p:cNvPr>
          <p:cNvPicPr>
            <a:picLocks noChangeAspect="1"/>
          </p:cNvPicPr>
          <p:nvPr/>
        </p:nvPicPr>
        <p:blipFill>
          <a:blip r:embed="rId3"/>
          <a:stretch>
            <a:fillRect/>
          </a:stretch>
        </p:blipFill>
        <p:spPr>
          <a:xfrm>
            <a:off x="3729789" y="1114466"/>
            <a:ext cx="5500738" cy="5464785"/>
          </a:xfrm>
          <a:prstGeom prst="rect">
            <a:avLst/>
          </a:prstGeom>
          <a:ln w="19050">
            <a:solidFill>
              <a:srgbClr val="3E826E"/>
            </a:solidFill>
          </a:ln>
        </p:spPr>
      </p:pic>
      <p:sp>
        <p:nvSpPr>
          <p:cNvPr id="8" name="TextBox 7">
            <a:extLst>
              <a:ext uri="{FF2B5EF4-FFF2-40B4-BE49-F238E27FC236}">
                <a16:creationId xmlns:a16="http://schemas.microsoft.com/office/drawing/2014/main" id="{671E3752-8DDE-8EDC-9D16-213311024329}"/>
              </a:ext>
            </a:extLst>
          </p:cNvPr>
          <p:cNvSpPr txBox="1"/>
          <p:nvPr/>
        </p:nvSpPr>
        <p:spPr>
          <a:xfrm>
            <a:off x="188495" y="4156428"/>
            <a:ext cx="3352799" cy="679545"/>
          </a:xfrm>
          <a:prstGeom prst="rect">
            <a:avLst/>
          </a:prstGeom>
          <a:noFill/>
        </p:spPr>
        <p:txBody>
          <a:bodyPr wrap="square" lIns="0" tIns="0" rIns="0" bIns="0" rtlCol="0">
            <a:spAutoFit/>
          </a:bodyPr>
          <a:lstStyle/>
          <a:p>
            <a:pPr algn="ctr">
              <a:lnSpc>
                <a:spcPct val="96000"/>
              </a:lnSpc>
            </a:pPr>
            <a:r>
              <a:rPr lang="en-US" sz="2300" dirty="0"/>
              <a:t>Left filter option to quickly identify topics of interest</a:t>
            </a:r>
          </a:p>
        </p:txBody>
      </p:sp>
      <p:sp>
        <p:nvSpPr>
          <p:cNvPr id="9" name="TextBox 8">
            <a:extLst>
              <a:ext uri="{FF2B5EF4-FFF2-40B4-BE49-F238E27FC236}">
                <a16:creationId xmlns:a16="http://schemas.microsoft.com/office/drawing/2014/main" id="{B8BFB7F3-E606-AD29-AE99-A4F4AC59A804}"/>
              </a:ext>
            </a:extLst>
          </p:cNvPr>
          <p:cNvSpPr txBox="1"/>
          <p:nvPr/>
        </p:nvSpPr>
        <p:spPr>
          <a:xfrm>
            <a:off x="0" y="5515498"/>
            <a:ext cx="3352799" cy="1019318"/>
          </a:xfrm>
          <a:prstGeom prst="rect">
            <a:avLst/>
          </a:prstGeom>
          <a:noFill/>
        </p:spPr>
        <p:txBody>
          <a:bodyPr wrap="square" lIns="0" tIns="0" rIns="0" bIns="0" rtlCol="0">
            <a:spAutoFit/>
          </a:bodyPr>
          <a:lstStyle/>
          <a:p>
            <a:pPr algn="ctr">
              <a:lnSpc>
                <a:spcPct val="96000"/>
              </a:lnSpc>
            </a:pPr>
            <a:r>
              <a:rPr lang="en-US" sz="2300" dirty="0"/>
              <a:t>Targeted headers to reflect the range of NRMP data offerings</a:t>
            </a:r>
          </a:p>
        </p:txBody>
      </p:sp>
      <p:sp>
        <p:nvSpPr>
          <p:cNvPr id="10" name="TextBox 9">
            <a:extLst>
              <a:ext uri="{FF2B5EF4-FFF2-40B4-BE49-F238E27FC236}">
                <a16:creationId xmlns:a16="http://schemas.microsoft.com/office/drawing/2014/main" id="{3EF7523F-8866-D3AB-1122-4245F27827A7}"/>
              </a:ext>
            </a:extLst>
          </p:cNvPr>
          <p:cNvSpPr txBox="1"/>
          <p:nvPr/>
        </p:nvSpPr>
        <p:spPr>
          <a:xfrm>
            <a:off x="9318759" y="2487768"/>
            <a:ext cx="2873241" cy="1359090"/>
          </a:xfrm>
          <a:prstGeom prst="rect">
            <a:avLst/>
          </a:prstGeom>
          <a:noFill/>
        </p:spPr>
        <p:txBody>
          <a:bodyPr wrap="square" lIns="0" tIns="0" rIns="0" bIns="0" rtlCol="0">
            <a:spAutoFit/>
          </a:bodyPr>
          <a:lstStyle/>
          <a:p>
            <a:pPr algn="ctr">
              <a:lnSpc>
                <a:spcPct val="96000"/>
              </a:lnSpc>
            </a:pPr>
            <a:r>
              <a:rPr lang="en-US" sz="2300" dirty="0"/>
              <a:t>Curated content to engage in timely education and outreach</a:t>
            </a:r>
          </a:p>
        </p:txBody>
      </p:sp>
      <p:sp>
        <p:nvSpPr>
          <p:cNvPr id="11" name="TextBox 10">
            <a:extLst>
              <a:ext uri="{FF2B5EF4-FFF2-40B4-BE49-F238E27FC236}">
                <a16:creationId xmlns:a16="http://schemas.microsoft.com/office/drawing/2014/main" id="{A0FD2C53-BD78-81D0-8194-AB472CADE56F}"/>
              </a:ext>
            </a:extLst>
          </p:cNvPr>
          <p:cNvSpPr txBox="1"/>
          <p:nvPr/>
        </p:nvSpPr>
        <p:spPr>
          <a:xfrm>
            <a:off x="7185038" y="6579251"/>
            <a:ext cx="5006962" cy="246221"/>
          </a:xfrm>
          <a:prstGeom prst="rect">
            <a:avLst/>
          </a:prstGeom>
          <a:noFill/>
        </p:spPr>
        <p:txBody>
          <a:bodyPr wrap="square" rtlCol="0">
            <a:spAutoFit/>
          </a:bodyPr>
          <a:lstStyle/>
          <a:p>
            <a:r>
              <a:rPr lang="en-US" sz="1000" dirty="0"/>
              <a:t>Reproduction of slides and data prohibited without permission from the NRMP</a:t>
            </a:r>
          </a:p>
        </p:txBody>
      </p:sp>
      <p:cxnSp>
        <p:nvCxnSpPr>
          <p:cNvPr id="13" name="Straight Arrow Connector 12">
            <a:extLst>
              <a:ext uri="{FF2B5EF4-FFF2-40B4-BE49-F238E27FC236}">
                <a16:creationId xmlns:a16="http://schemas.microsoft.com/office/drawing/2014/main" id="{16BD1EF2-5878-636A-7760-CFC40D25B65E}"/>
              </a:ext>
            </a:extLst>
          </p:cNvPr>
          <p:cNvCxnSpPr/>
          <p:nvPr/>
        </p:nvCxnSpPr>
        <p:spPr>
          <a:xfrm flipH="1">
            <a:off x="9444789" y="3693695"/>
            <a:ext cx="673769" cy="31441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11020BA-1832-B363-0BA6-26F62D24EC1A}"/>
              </a:ext>
            </a:extLst>
          </p:cNvPr>
          <p:cNvCxnSpPr/>
          <p:nvPr/>
        </p:nvCxnSpPr>
        <p:spPr>
          <a:xfrm>
            <a:off x="2768967" y="4914051"/>
            <a:ext cx="716402" cy="42657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BFDCB5B-299E-2FA0-57E0-45656D2E9286}"/>
              </a:ext>
            </a:extLst>
          </p:cNvPr>
          <p:cNvCxnSpPr>
            <a:cxnSpLocks/>
          </p:cNvCxnSpPr>
          <p:nvPr/>
        </p:nvCxnSpPr>
        <p:spPr>
          <a:xfrm>
            <a:off x="3127168" y="6047374"/>
            <a:ext cx="423629"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65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6B5ACA-434C-40B2-3C2D-746728CA40F0}"/>
              </a:ext>
            </a:extLst>
          </p:cNvPr>
          <p:cNvSpPr txBox="1"/>
          <p:nvPr/>
        </p:nvSpPr>
        <p:spPr>
          <a:xfrm>
            <a:off x="7315200" y="6391883"/>
            <a:ext cx="4730496" cy="246221"/>
          </a:xfrm>
          <a:prstGeom prst="rect">
            <a:avLst/>
          </a:prstGeom>
          <a:noFill/>
        </p:spPr>
        <p:txBody>
          <a:bodyPr wrap="square" rtlCol="0">
            <a:spAutoFit/>
          </a:bodyPr>
          <a:lstStyle/>
          <a:p>
            <a:r>
              <a:rPr lang="en-US" sz="1000" dirty="0"/>
              <a:t>Reproduction of slides and data prohibited without permission from the NRMP</a:t>
            </a:r>
          </a:p>
        </p:txBody>
      </p:sp>
      <p:pic>
        <p:nvPicPr>
          <p:cNvPr id="9" name="Content Placeholder 6" descr="Question mark boxes">
            <a:extLst>
              <a:ext uri="{FF2B5EF4-FFF2-40B4-BE49-F238E27FC236}">
                <a16:creationId xmlns:a16="http://schemas.microsoft.com/office/drawing/2014/main" id="{DF7F8A37-E51B-CE1B-B8D3-59AEE688E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547" y="1680940"/>
            <a:ext cx="7145337" cy="4019400"/>
          </a:xfrm>
          <a:prstGeom prst="rect">
            <a:avLst/>
          </a:prstGeom>
        </p:spPr>
      </p:pic>
      <p:sp>
        <p:nvSpPr>
          <p:cNvPr id="10" name="Google Shape;9113;p30">
            <a:extLst>
              <a:ext uri="{FF2B5EF4-FFF2-40B4-BE49-F238E27FC236}">
                <a16:creationId xmlns:a16="http://schemas.microsoft.com/office/drawing/2014/main" id="{D316F36C-17DC-C3A6-A9D5-DAB94BAB0FFA}"/>
              </a:ext>
            </a:extLst>
          </p:cNvPr>
          <p:cNvSpPr txBox="1">
            <a:spLocks/>
          </p:cNvSpPr>
          <p:nvPr/>
        </p:nvSpPr>
        <p:spPr>
          <a:xfrm>
            <a:off x="3108547" y="727155"/>
            <a:ext cx="7596187" cy="608013"/>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dirty="0">
                <a:solidFill>
                  <a:srgbClr val="14678F"/>
                </a:solidFill>
                <a:latin typeface="Bebas Neue" panose="020B0606020202050201" pitchFamily="34" charset="0"/>
                <a:ea typeface="Lato" panose="020F0502020204030203" pitchFamily="34" charset="0"/>
                <a:cs typeface="Lato" panose="020F0502020204030203" pitchFamily="34" charset="0"/>
              </a:rPr>
              <a:t>Questions?</a:t>
            </a:r>
          </a:p>
        </p:txBody>
      </p:sp>
      <p:sp>
        <p:nvSpPr>
          <p:cNvPr id="11" name="Rectangle 10">
            <a:extLst>
              <a:ext uri="{FF2B5EF4-FFF2-40B4-BE49-F238E27FC236}">
                <a16:creationId xmlns:a16="http://schemas.microsoft.com/office/drawing/2014/main" id="{A4FA7A29-880A-C4F4-ECC0-1B5C6F92E4E2}"/>
              </a:ext>
            </a:extLst>
          </p:cNvPr>
          <p:cNvSpPr/>
          <p:nvPr/>
        </p:nvSpPr>
        <p:spPr>
          <a:xfrm>
            <a:off x="1769285" y="0"/>
            <a:ext cx="461851" cy="6858000"/>
          </a:xfrm>
          <a:prstGeom prst="rect">
            <a:avLst/>
          </a:prstGeom>
          <a:solidFill>
            <a:srgbClr val="547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25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with idea concept">
            <a:extLst>
              <a:ext uri="{FF2B5EF4-FFF2-40B4-BE49-F238E27FC236}">
                <a16:creationId xmlns:a16="http://schemas.microsoft.com/office/drawing/2014/main" id="{6711B58A-16D4-70B5-4CD3-4E6E1C2F4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66" y="2330129"/>
            <a:ext cx="4849526" cy="3233017"/>
          </a:xfrm>
          <a:prstGeom prst="rect">
            <a:avLst/>
          </a:prstGeom>
          <a:effectLst>
            <a:glow rad="127000">
              <a:srgbClr val="3E826E"/>
            </a:glow>
          </a:effectLst>
        </p:spPr>
      </p:pic>
      <p:sp>
        <p:nvSpPr>
          <p:cNvPr id="2" name="Google Shape;9113;p30">
            <a:extLst>
              <a:ext uri="{FF2B5EF4-FFF2-40B4-BE49-F238E27FC236}">
                <a16:creationId xmlns:a16="http://schemas.microsoft.com/office/drawing/2014/main" id="{93A7FC79-9BB5-DB1B-73B9-957131F50DD9}"/>
              </a:ext>
            </a:extLst>
          </p:cNvPr>
          <p:cNvSpPr txBox="1">
            <a:spLocks/>
          </p:cNvSpPr>
          <p:nvPr/>
        </p:nvSpPr>
        <p:spPr>
          <a:xfrm>
            <a:off x="2166874" y="1392148"/>
            <a:ext cx="2897110" cy="608013"/>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5400" dirty="0">
                <a:solidFill>
                  <a:srgbClr val="14678F"/>
                </a:solidFill>
                <a:latin typeface="Bebas Neue" panose="020B0606020202050201" pitchFamily="34" charset="0"/>
                <a:ea typeface="Lato" panose="020F0502020204030203" pitchFamily="34" charset="0"/>
                <a:cs typeface="Lato" panose="020F0502020204030203" pitchFamily="34" charset="0"/>
              </a:rPr>
              <a:t>THANK YOU!</a:t>
            </a:r>
          </a:p>
        </p:txBody>
      </p:sp>
      <p:sp>
        <p:nvSpPr>
          <p:cNvPr id="13" name="TextBox 12">
            <a:extLst>
              <a:ext uri="{FF2B5EF4-FFF2-40B4-BE49-F238E27FC236}">
                <a16:creationId xmlns:a16="http://schemas.microsoft.com/office/drawing/2014/main" id="{7C4EF4CA-4C1F-701F-3E53-CF3A19FB3E18}"/>
              </a:ext>
            </a:extLst>
          </p:cNvPr>
          <p:cNvSpPr txBox="1"/>
          <p:nvPr/>
        </p:nvSpPr>
        <p:spPr>
          <a:xfrm>
            <a:off x="7168896" y="6451803"/>
            <a:ext cx="4923723"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15" name="Title 3">
            <a:extLst>
              <a:ext uri="{FF2B5EF4-FFF2-40B4-BE49-F238E27FC236}">
                <a16:creationId xmlns:a16="http://schemas.microsoft.com/office/drawing/2014/main" id="{AE1CC4EB-FD0D-9C7B-DE3A-C3B2A4824195}"/>
              </a:ext>
            </a:extLst>
          </p:cNvPr>
          <p:cNvSpPr txBox="1">
            <a:spLocks/>
          </p:cNvSpPr>
          <p:nvPr/>
        </p:nvSpPr>
        <p:spPr>
          <a:xfrm>
            <a:off x="6299050" y="1846050"/>
            <a:ext cx="527588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dirty="0">
                <a:latin typeface="Bebas Neue" panose="020B0606020202050201" pitchFamily="34" charset="0"/>
                <a:ea typeface="+mn-ea"/>
                <a:cs typeface="Poppins" panose="00000500000000000000" pitchFamily="2" charset="0"/>
              </a:rPr>
              <a:t>CONNECT WITH US</a:t>
            </a:r>
          </a:p>
        </p:txBody>
      </p:sp>
      <p:grpSp>
        <p:nvGrpSpPr>
          <p:cNvPr id="16" name="Group 15">
            <a:extLst>
              <a:ext uri="{FF2B5EF4-FFF2-40B4-BE49-F238E27FC236}">
                <a16:creationId xmlns:a16="http://schemas.microsoft.com/office/drawing/2014/main" id="{0B85A47F-240C-635C-442D-2B82F6E8DF3B}"/>
              </a:ext>
            </a:extLst>
          </p:cNvPr>
          <p:cNvGrpSpPr/>
          <p:nvPr/>
        </p:nvGrpSpPr>
        <p:grpSpPr>
          <a:xfrm>
            <a:off x="6603750" y="2551353"/>
            <a:ext cx="365760" cy="365760"/>
            <a:chOff x="2584450" y="2836863"/>
            <a:chExt cx="1192213" cy="1173163"/>
          </a:xfrm>
          <a:solidFill>
            <a:srgbClr val="14678F"/>
          </a:solidFill>
        </p:grpSpPr>
        <p:sp>
          <p:nvSpPr>
            <p:cNvPr id="17" name="Freeform 235">
              <a:extLst>
                <a:ext uri="{FF2B5EF4-FFF2-40B4-BE49-F238E27FC236}">
                  <a16:creationId xmlns:a16="http://schemas.microsoft.com/office/drawing/2014/main" id="{5766AE9C-D12B-7A88-0AB3-566AFC5191B8}"/>
                </a:ext>
              </a:extLst>
            </p:cNvPr>
            <p:cNvSpPr>
              <a:spLocks noEditPoints="1"/>
            </p:cNvSpPr>
            <p:nvPr/>
          </p:nvSpPr>
          <p:spPr bwMode="auto">
            <a:xfrm>
              <a:off x="2584450" y="2836863"/>
              <a:ext cx="1192213" cy="1173163"/>
            </a:xfrm>
            <a:custGeom>
              <a:avLst/>
              <a:gdLst>
                <a:gd name="T0" fmla="*/ 0 w 436"/>
                <a:gd name="T1" fmla="*/ 427 h 429"/>
                <a:gd name="T2" fmla="*/ 10 w 436"/>
                <a:gd name="T3" fmla="*/ 406 h 429"/>
                <a:gd name="T4" fmla="*/ 90 w 436"/>
                <a:gd name="T5" fmla="*/ 243 h 429"/>
                <a:gd name="T6" fmla="*/ 98 w 436"/>
                <a:gd name="T7" fmla="*/ 237 h 429"/>
                <a:gd name="T8" fmla="*/ 126 w 436"/>
                <a:gd name="T9" fmla="*/ 238 h 429"/>
                <a:gd name="T10" fmla="*/ 130 w 436"/>
                <a:gd name="T11" fmla="*/ 237 h 429"/>
                <a:gd name="T12" fmla="*/ 129 w 436"/>
                <a:gd name="T13" fmla="*/ 233 h 429"/>
                <a:gd name="T14" fmla="*/ 101 w 436"/>
                <a:gd name="T15" fmla="*/ 174 h 429"/>
                <a:gd name="T16" fmla="*/ 103 w 436"/>
                <a:gd name="T17" fmla="*/ 81 h 429"/>
                <a:gd name="T18" fmla="*/ 198 w 436"/>
                <a:gd name="T19" fmla="*/ 6 h 429"/>
                <a:gd name="T20" fmla="*/ 294 w 436"/>
                <a:gd name="T21" fmla="*/ 31 h 429"/>
                <a:gd name="T22" fmla="*/ 339 w 436"/>
                <a:gd name="T23" fmla="*/ 109 h 429"/>
                <a:gd name="T24" fmla="*/ 329 w 436"/>
                <a:gd name="T25" fmla="*/ 188 h 429"/>
                <a:gd name="T26" fmla="*/ 306 w 436"/>
                <a:gd name="T27" fmla="*/ 233 h 429"/>
                <a:gd name="T28" fmla="*/ 305 w 436"/>
                <a:gd name="T29" fmla="*/ 237 h 429"/>
                <a:gd name="T30" fmla="*/ 309 w 436"/>
                <a:gd name="T31" fmla="*/ 238 h 429"/>
                <a:gd name="T32" fmla="*/ 338 w 436"/>
                <a:gd name="T33" fmla="*/ 238 h 429"/>
                <a:gd name="T34" fmla="*/ 345 w 436"/>
                <a:gd name="T35" fmla="*/ 242 h 429"/>
                <a:gd name="T36" fmla="*/ 434 w 436"/>
                <a:gd name="T37" fmla="*/ 424 h 429"/>
                <a:gd name="T38" fmla="*/ 430 w 436"/>
                <a:gd name="T39" fmla="*/ 429 h 429"/>
                <a:gd name="T40" fmla="*/ 237 w 436"/>
                <a:gd name="T41" fmla="*/ 429 h 429"/>
                <a:gd name="T42" fmla="*/ 6 w 436"/>
                <a:gd name="T43" fmla="*/ 429 h 429"/>
                <a:gd name="T44" fmla="*/ 0 w 436"/>
                <a:gd name="T45" fmla="*/ 428 h 429"/>
                <a:gd name="T46" fmla="*/ 0 w 436"/>
                <a:gd name="T47" fmla="*/ 427 h 429"/>
                <a:gd name="T48" fmla="*/ 315 w 436"/>
                <a:gd name="T49" fmla="*/ 120 h 429"/>
                <a:gd name="T50" fmla="*/ 300 w 436"/>
                <a:gd name="T51" fmla="*/ 75 h 429"/>
                <a:gd name="T52" fmla="*/ 205 w 436"/>
                <a:gd name="T53" fmla="*/ 31 h 429"/>
                <a:gd name="T54" fmla="*/ 142 w 436"/>
                <a:gd name="T55" fmla="*/ 66 h 429"/>
                <a:gd name="T56" fmla="*/ 120 w 436"/>
                <a:gd name="T57" fmla="*/ 123 h 429"/>
                <a:gd name="T58" fmla="*/ 137 w 436"/>
                <a:gd name="T59" fmla="*/ 195 h 429"/>
                <a:gd name="T60" fmla="*/ 215 w 436"/>
                <a:gd name="T61" fmla="*/ 297 h 429"/>
                <a:gd name="T62" fmla="*/ 220 w 436"/>
                <a:gd name="T63" fmla="*/ 297 h 429"/>
                <a:gd name="T64" fmla="*/ 239 w 436"/>
                <a:gd name="T65" fmla="*/ 278 h 429"/>
                <a:gd name="T66" fmla="*/ 292 w 436"/>
                <a:gd name="T67" fmla="*/ 207 h 429"/>
                <a:gd name="T68" fmla="*/ 315 w 436"/>
                <a:gd name="T69" fmla="*/ 12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6" h="429">
                  <a:moveTo>
                    <a:pt x="0" y="427"/>
                  </a:moveTo>
                  <a:cubicBezTo>
                    <a:pt x="3" y="420"/>
                    <a:pt x="7" y="413"/>
                    <a:pt x="10" y="406"/>
                  </a:cubicBezTo>
                  <a:cubicBezTo>
                    <a:pt x="37" y="351"/>
                    <a:pt x="63" y="297"/>
                    <a:pt x="90" y="243"/>
                  </a:cubicBezTo>
                  <a:cubicBezTo>
                    <a:pt x="92" y="239"/>
                    <a:pt x="94" y="237"/>
                    <a:pt x="98" y="237"/>
                  </a:cubicBezTo>
                  <a:cubicBezTo>
                    <a:pt x="108" y="238"/>
                    <a:pt x="117" y="238"/>
                    <a:pt x="126" y="238"/>
                  </a:cubicBezTo>
                  <a:cubicBezTo>
                    <a:pt x="128" y="238"/>
                    <a:pt x="130" y="238"/>
                    <a:pt x="130" y="237"/>
                  </a:cubicBezTo>
                  <a:cubicBezTo>
                    <a:pt x="131" y="236"/>
                    <a:pt x="130" y="234"/>
                    <a:pt x="129" y="233"/>
                  </a:cubicBezTo>
                  <a:cubicBezTo>
                    <a:pt x="117" y="215"/>
                    <a:pt x="108" y="195"/>
                    <a:pt x="101" y="174"/>
                  </a:cubicBezTo>
                  <a:cubicBezTo>
                    <a:pt x="92" y="143"/>
                    <a:pt x="90" y="112"/>
                    <a:pt x="103" y="81"/>
                  </a:cubicBezTo>
                  <a:cubicBezTo>
                    <a:pt x="121" y="40"/>
                    <a:pt x="153" y="14"/>
                    <a:pt x="198" y="6"/>
                  </a:cubicBezTo>
                  <a:cubicBezTo>
                    <a:pt x="233" y="0"/>
                    <a:pt x="266" y="9"/>
                    <a:pt x="294" y="31"/>
                  </a:cubicBezTo>
                  <a:cubicBezTo>
                    <a:pt x="319" y="51"/>
                    <a:pt x="334" y="77"/>
                    <a:pt x="339" y="109"/>
                  </a:cubicBezTo>
                  <a:cubicBezTo>
                    <a:pt x="344" y="136"/>
                    <a:pt x="338" y="162"/>
                    <a:pt x="329" y="188"/>
                  </a:cubicBezTo>
                  <a:cubicBezTo>
                    <a:pt x="323" y="204"/>
                    <a:pt x="315" y="219"/>
                    <a:pt x="306" y="233"/>
                  </a:cubicBezTo>
                  <a:cubicBezTo>
                    <a:pt x="305" y="234"/>
                    <a:pt x="304" y="236"/>
                    <a:pt x="305" y="237"/>
                  </a:cubicBezTo>
                  <a:cubicBezTo>
                    <a:pt x="305" y="238"/>
                    <a:pt x="307" y="238"/>
                    <a:pt x="309" y="238"/>
                  </a:cubicBezTo>
                  <a:cubicBezTo>
                    <a:pt x="318" y="238"/>
                    <a:pt x="328" y="238"/>
                    <a:pt x="338" y="238"/>
                  </a:cubicBezTo>
                  <a:cubicBezTo>
                    <a:pt x="341" y="237"/>
                    <a:pt x="343" y="238"/>
                    <a:pt x="345" y="242"/>
                  </a:cubicBezTo>
                  <a:cubicBezTo>
                    <a:pt x="374" y="302"/>
                    <a:pt x="404" y="363"/>
                    <a:pt x="434" y="424"/>
                  </a:cubicBezTo>
                  <a:cubicBezTo>
                    <a:pt x="436" y="428"/>
                    <a:pt x="435" y="429"/>
                    <a:pt x="430" y="429"/>
                  </a:cubicBezTo>
                  <a:cubicBezTo>
                    <a:pt x="366" y="429"/>
                    <a:pt x="301" y="429"/>
                    <a:pt x="237" y="429"/>
                  </a:cubicBezTo>
                  <a:cubicBezTo>
                    <a:pt x="160" y="429"/>
                    <a:pt x="83" y="429"/>
                    <a:pt x="6" y="429"/>
                  </a:cubicBezTo>
                  <a:cubicBezTo>
                    <a:pt x="4" y="429"/>
                    <a:pt x="2" y="428"/>
                    <a:pt x="0" y="428"/>
                  </a:cubicBezTo>
                  <a:cubicBezTo>
                    <a:pt x="0" y="428"/>
                    <a:pt x="0" y="427"/>
                    <a:pt x="0" y="427"/>
                  </a:cubicBezTo>
                  <a:close/>
                  <a:moveTo>
                    <a:pt x="315" y="120"/>
                  </a:moveTo>
                  <a:cubicBezTo>
                    <a:pt x="316" y="110"/>
                    <a:pt x="311" y="91"/>
                    <a:pt x="300" y="75"/>
                  </a:cubicBezTo>
                  <a:cubicBezTo>
                    <a:pt x="277" y="42"/>
                    <a:pt x="246" y="27"/>
                    <a:pt x="205" y="31"/>
                  </a:cubicBezTo>
                  <a:cubicBezTo>
                    <a:pt x="180" y="34"/>
                    <a:pt x="158" y="46"/>
                    <a:pt x="142" y="66"/>
                  </a:cubicBezTo>
                  <a:cubicBezTo>
                    <a:pt x="128" y="83"/>
                    <a:pt x="121" y="102"/>
                    <a:pt x="120" y="123"/>
                  </a:cubicBezTo>
                  <a:cubicBezTo>
                    <a:pt x="119" y="149"/>
                    <a:pt x="126" y="172"/>
                    <a:pt x="137" y="195"/>
                  </a:cubicBezTo>
                  <a:cubicBezTo>
                    <a:pt x="156" y="234"/>
                    <a:pt x="184" y="267"/>
                    <a:pt x="215" y="297"/>
                  </a:cubicBezTo>
                  <a:cubicBezTo>
                    <a:pt x="217" y="299"/>
                    <a:pt x="219" y="298"/>
                    <a:pt x="220" y="297"/>
                  </a:cubicBezTo>
                  <a:cubicBezTo>
                    <a:pt x="227" y="290"/>
                    <a:pt x="233" y="284"/>
                    <a:pt x="239" y="278"/>
                  </a:cubicBezTo>
                  <a:cubicBezTo>
                    <a:pt x="260" y="256"/>
                    <a:pt x="278" y="233"/>
                    <a:pt x="292" y="207"/>
                  </a:cubicBezTo>
                  <a:cubicBezTo>
                    <a:pt x="305" y="182"/>
                    <a:pt x="315" y="157"/>
                    <a:pt x="315" y="120"/>
                  </a:cubicBezTo>
                  <a:close/>
                </a:path>
              </a:pathLst>
            </a:custGeom>
            <a:grpFill/>
            <a:ln w="9525">
              <a:solidFill>
                <a:srgbClr val="14678F"/>
              </a:solidFill>
              <a:round/>
              <a:headEnd/>
              <a:tailEnd/>
            </a:ln>
          </p:spPr>
          <p:txBody>
            <a:bodyPr vert="horz" wrap="square" lIns="91440" tIns="45720" rIns="91440" bIns="45720" numCol="1" anchor="t" anchorCtr="0" compatLnSpc="1">
              <a:prstTxWarp prst="textNoShape">
                <a:avLst/>
              </a:prstTxWarp>
            </a:bodyPr>
            <a:lstStyle/>
            <a:p>
              <a:endParaRPr lang="en-US">
                <a:solidFill>
                  <a:srgbClr val="14678F"/>
                </a:solidFill>
              </a:endParaRPr>
            </a:p>
          </p:txBody>
        </p:sp>
        <p:sp>
          <p:nvSpPr>
            <p:cNvPr id="18" name="Freeform 236">
              <a:extLst>
                <a:ext uri="{FF2B5EF4-FFF2-40B4-BE49-F238E27FC236}">
                  <a16:creationId xmlns:a16="http://schemas.microsoft.com/office/drawing/2014/main" id="{B282539A-1A93-9FA0-1D95-2F7C641BA908}"/>
                </a:ext>
              </a:extLst>
            </p:cNvPr>
            <p:cNvSpPr>
              <a:spLocks/>
            </p:cNvSpPr>
            <p:nvPr/>
          </p:nvSpPr>
          <p:spPr bwMode="auto">
            <a:xfrm>
              <a:off x="3043238" y="3049588"/>
              <a:ext cx="271463" cy="274638"/>
            </a:xfrm>
            <a:custGeom>
              <a:avLst/>
              <a:gdLst>
                <a:gd name="T0" fmla="*/ 99 w 99"/>
                <a:gd name="T1" fmla="*/ 50 h 100"/>
                <a:gd name="T2" fmla="*/ 49 w 99"/>
                <a:gd name="T3" fmla="*/ 100 h 100"/>
                <a:gd name="T4" fmla="*/ 0 w 99"/>
                <a:gd name="T5" fmla="*/ 49 h 100"/>
                <a:gd name="T6" fmla="*/ 50 w 99"/>
                <a:gd name="T7" fmla="*/ 0 h 100"/>
                <a:gd name="T8" fmla="*/ 99 w 99"/>
                <a:gd name="T9" fmla="*/ 50 h 100"/>
              </a:gdLst>
              <a:ahLst/>
              <a:cxnLst>
                <a:cxn ang="0">
                  <a:pos x="T0" y="T1"/>
                </a:cxn>
                <a:cxn ang="0">
                  <a:pos x="T2" y="T3"/>
                </a:cxn>
                <a:cxn ang="0">
                  <a:pos x="T4" y="T5"/>
                </a:cxn>
                <a:cxn ang="0">
                  <a:pos x="T6" y="T7"/>
                </a:cxn>
                <a:cxn ang="0">
                  <a:pos x="T8" y="T9"/>
                </a:cxn>
              </a:cxnLst>
              <a:rect l="0" t="0" r="r" b="b"/>
              <a:pathLst>
                <a:path w="99" h="100">
                  <a:moveTo>
                    <a:pt x="99" y="50"/>
                  </a:moveTo>
                  <a:cubicBezTo>
                    <a:pt x="99" y="77"/>
                    <a:pt x="77" y="100"/>
                    <a:pt x="49" y="100"/>
                  </a:cubicBezTo>
                  <a:cubicBezTo>
                    <a:pt x="22" y="99"/>
                    <a:pt x="0" y="77"/>
                    <a:pt x="0" y="49"/>
                  </a:cubicBezTo>
                  <a:cubicBezTo>
                    <a:pt x="0" y="22"/>
                    <a:pt x="23" y="0"/>
                    <a:pt x="50" y="0"/>
                  </a:cubicBezTo>
                  <a:cubicBezTo>
                    <a:pt x="78" y="1"/>
                    <a:pt x="99" y="23"/>
                    <a:pt x="99" y="50"/>
                  </a:cubicBezTo>
                  <a:close/>
                </a:path>
              </a:pathLst>
            </a:custGeom>
            <a:grpFill/>
            <a:ln w="9525">
              <a:solidFill>
                <a:srgbClr val="14678F"/>
              </a:solidFill>
              <a:round/>
              <a:headEnd/>
              <a:tailEnd/>
            </a:ln>
          </p:spPr>
          <p:txBody>
            <a:bodyPr vert="horz" wrap="square" lIns="91440" tIns="45720" rIns="91440" bIns="45720" numCol="1" anchor="t" anchorCtr="0" compatLnSpc="1">
              <a:prstTxWarp prst="textNoShape">
                <a:avLst/>
              </a:prstTxWarp>
            </a:bodyPr>
            <a:lstStyle/>
            <a:p>
              <a:endParaRPr lang="en-US">
                <a:solidFill>
                  <a:srgbClr val="14678F"/>
                </a:solidFill>
              </a:endParaRPr>
            </a:p>
          </p:txBody>
        </p:sp>
      </p:grpSp>
      <p:sp>
        <p:nvSpPr>
          <p:cNvPr id="19" name="Freeform 32">
            <a:extLst>
              <a:ext uri="{FF2B5EF4-FFF2-40B4-BE49-F238E27FC236}">
                <a16:creationId xmlns:a16="http://schemas.microsoft.com/office/drawing/2014/main" id="{CE808D8A-C086-1FCD-4C54-484DF4C8FBAB}"/>
              </a:ext>
            </a:extLst>
          </p:cNvPr>
          <p:cNvSpPr>
            <a:spLocks/>
          </p:cNvSpPr>
          <p:nvPr/>
        </p:nvSpPr>
        <p:spPr bwMode="auto">
          <a:xfrm>
            <a:off x="6647023" y="3533995"/>
            <a:ext cx="365760" cy="365760"/>
          </a:xfrm>
          <a:custGeom>
            <a:avLst/>
            <a:gdLst>
              <a:gd name="T0" fmla="*/ 822 w 1038"/>
              <a:gd name="T1" fmla="*/ 1388 h 1391"/>
              <a:gd name="T2" fmla="*/ 578 w 1038"/>
              <a:gd name="T3" fmla="*/ 1313 h 1391"/>
              <a:gd name="T4" fmla="*/ 269 w 1038"/>
              <a:gd name="T5" fmla="*/ 1005 h 1391"/>
              <a:gd name="T6" fmla="*/ 103 w 1038"/>
              <a:gd name="T7" fmla="*/ 727 h 1391"/>
              <a:gd name="T8" fmla="*/ 1 w 1038"/>
              <a:gd name="T9" fmla="*/ 336 h 1391"/>
              <a:gd name="T10" fmla="*/ 49 w 1038"/>
              <a:gd name="T11" fmla="*/ 140 h 1391"/>
              <a:gd name="T12" fmla="*/ 99 w 1038"/>
              <a:gd name="T13" fmla="*/ 84 h 1391"/>
              <a:gd name="T14" fmla="*/ 172 w 1038"/>
              <a:gd name="T15" fmla="*/ 28 h 1391"/>
              <a:gd name="T16" fmla="*/ 262 w 1038"/>
              <a:gd name="T17" fmla="*/ 44 h 1391"/>
              <a:gd name="T18" fmla="*/ 329 w 1038"/>
              <a:gd name="T19" fmla="*/ 150 h 1391"/>
              <a:gd name="T20" fmla="*/ 439 w 1038"/>
              <a:gd name="T21" fmla="*/ 322 h 1391"/>
              <a:gd name="T22" fmla="*/ 412 w 1038"/>
              <a:gd name="T23" fmla="*/ 418 h 1391"/>
              <a:gd name="T24" fmla="*/ 326 w 1038"/>
              <a:gd name="T25" fmla="*/ 464 h 1391"/>
              <a:gd name="T26" fmla="*/ 296 w 1038"/>
              <a:gd name="T27" fmla="*/ 526 h 1391"/>
              <a:gd name="T28" fmla="*/ 362 w 1038"/>
              <a:gd name="T29" fmla="*/ 677 h 1391"/>
              <a:gd name="T30" fmla="*/ 489 w 1038"/>
              <a:gd name="T31" fmla="*/ 875 h 1391"/>
              <a:gd name="T32" fmla="*/ 589 w 1038"/>
              <a:gd name="T33" fmla="*/ 992 h 1391"/>
              <a:gd name="T34" fmla="*/ 621 w 1038"/>
              <a:gd name="T35" fmla="*/ 1011 h 1391"/>
              <a:gd name="T36" fmla="*/ 668 w 1038"/>
              <a:gd name="T37" fmla="*/ 1002 h 1391"/>
              <a:gd name="T38" fmla="*/ 738 w 1038"/>
              <a:gd name="T39" fmla="*/ 943 h 1391"/>
              <a:gd name="T40" fmla="*/ 838 w 1038"/>
              <a:gd name="T41" fmla="*/ 959 h 1391"/>
              <a:gd name="T42" fmla="*/ 1009 w 1038"/>
              <a:gd name="T43" fmla="*/ 1229 h 1391"/>
              <a:gd name="T44" fmla="*/ 980 w 1038"/>
              <a:gd name="T45" fmla="*/ 1328 h 1391"/>
              <a:gd name="T46" fmla="*/ 910 w 1038"/>
              <a:gd name="T47" fmla="*/ 1362 h 1391"/>
              <a:gd name="T48" fmla="*/ 822 w 1038"/>
              <a:gd name="T49" fmla="*/ 1388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8" h="1391">
                <a:moveTo>
                  <a:pt x="822" y="1388"/>
                </a:moveTo>
                <a:cubicBezTo>
                  <a:pt x="722" y="1385"/>
                  <a:pt x="647" y="1356"/>
                  <a:pt x="578" y="1313"/>
                </a:cubicBezTo>
                <a:cubicBezTo>
                  <a:pt x="451" y="1234"/>
                  <a:pt x="354" y="1125"/>
                  <a:pt x="269" y="1005"/>
                </a:cubicBezTo>
                <a:cubicBezTo>
                  <a:pt x="206" y="916"/>
                  <a:pt x="150" y="824"/>
                  <a:pt x="103" y="727"/>
                </a:cubicBezTo>
                <a:cubicBezTo>
                  <a:pt x="45" y="603"/>
                  <a:pt x="0" y="475"/>
                  <a:pt x="1" y="336"/>
                </a:cubicBezTo>
                <a:cubicBezTo>
                  <a:pt x="1" y="267"/>
                  <a:pt x="13" y="200"/>
                  <a:pt x="49" y="140"/>
                </a:cubicBezTo>
                <a:cubicBezTo>
                  <a:pt x="63" y="119"/>
                  <a:pt x="79" y="100"/>
                  <a:pt x="99" y="84"/>
                </a:cubicBezTo>
                <a:cubicBezTo>
                  <a:pt x="123" y="65"/>
                  <a:pt x="147" y="46"/>
                  <a:pt x="172" y="28"/>
                </a:cubicBezTo>
                <a:cubicBezTo>
                  <a:pt x="209" y="0"/>
                  <a:pt x="237" y="5"/>
                  <a:pt x="262" y="44"/>
                </a:cubicBezTo>
                <a:cubicBezTo>
                  <a:pt x="285" y="79"/>
                  <a:pt x="307" y="115"/>
                  <a:pt x="329" y="150"/>
                </a:cubicBezTo>
                <a:cubicBezTo>
                  <a:pt x="366" y="208"/>
                  <a:pt x="402" y="265"/>
                  <a:pt x="439" y="322"/>
                </a:cubicBezTo>
                <a:cubicBezTo>
                  <a:pt x="465" y="363"/>
                  <a:pt x="455" y="396"/>
                  <a:pt x="412" y="418"/>
                </a:cubicBezTo>
                <a:cubicBezTo>
                  <a:pt x="383" y="432"/>
                  <a:pt x="355" y="448"/>
                  <a:pt x="326" y="464"/>
                </a:cubicBezTo>
                <a:cubicBezTo>
                  <a:pt x="302" y="477"/>
                  <a:pt x="292" y="499"/>
                  <a:pt x="296" y="526"/>
                </a:cubicBezTo>
                <a:cubicBezTo>
                  <a:pt x="305" y="582"/>
                  <a:pt x="332" y="630"/>
                  <a:pt x="362" y="677"/>
                </a:cubicBezTo>
                <a:cubicBezTo>
                  <a:pt x="405" y="743"/>
                  <a:pt x="445" y="810"/>
                  <a:pt x="489" y="875"/>
                </a:cubicBezTo>
                <a:cubicBezTo>
                  <a:pt x="517" y="918"/>
                  <a:pt x="549" y="958"/>
                  <a:pt x="589" y="992"/>
                </a:cubicBezTo>
                <a:cubicBezTo>
                  <a:pt x="599" y="1000"/>
                  <a:pt x="609" y="1007"/>
                  <a:pt x="621" y="1011"/>
                </a:cubicBezTo>
                <a:cubicBezTo>
                  <a:pt x="638" y="1016"/>
                  <a:pt x="654" y="1015"/>
                  <a:pt x="668" y="1002"/>
                </a:cubicBezTo>
                <a:cubicBezTo>
                  <a:pt x="691" y="982"/>
                  <a:pt x="715" y="963"/>
                  <a:pt x="738" y="943"/>
                </a:cubicBezTo>
                <a:cubicBezTo>
                  <a:pt x="778" y="909"/>
                  <a:pt x="811" y="914"/>
                  <a:pt x="838" y="959"/>
                </a:cubicBezTo>
                <a:cubicBezTo>
                  <a:pt x="895" y="1049"/>
                  <a:pt x="952" y="1139"/>
                  <a:pt x="1009" y="1229"/>
                </a:cubicBezTo>
                <a:cubicBezTo>
                  <a:pt x="1038" y="1275"/>
                  <a:pt x="1029" y="1306"/>
                  <a:pt x="980" y="1328"/>
                </a:cubicBezTo>
                <a:cubicBezTo>
                  <a:pt x="957" y="1339"/>
                  <a:pt x="934" y="1351"/>
                  <a:pt x="910" y="1362"/>
                </a:cubicBezTo>
                <a:cubicBezTo>
                  <a:pt x="877" y="1378"/>
                  <a:pt x="843" y="1391"/>
                  <a:pt x="822" y="1388"/>
                </a:cubicBezTo>
                <a:close/>
              </a:path>
            </a:pathLst>
          </a:custGeom>
          <a:solidFill>
            <a:srgbClr val="14678F"/>
          </a:solidFill>
          <a:ln>
            <a:solidFill>
              <a:srgbClr val="14678F"/>
            </a:solidFill>
          </a:ln>
        </p:spPr>
        <p:txBody>
          <a:bodyPr vert="horz" wrap="square" lIns="91440" tIns="45720" rIns="91440" bIns="45720" numCol="1" anchor="t" anchorCtr="0" compatLnSpc="1">
            <a:prstTxWarp prst="textNoShape">
              <a:avLst/>
            </a:prstTxWarp>
          </a:bodyPr>
          <a:lstStyle/>
          <a:p>
            <a:endParaRPr lang="en-US" dirty="0">
              <a:solidFill>
                <a:srgbClr val="14678F"/>
              </a:solidFill>
            </a:endParaRPr>
          </a:p>
        </p:txBody>
      </p:sp>
      <p:grpSp>
        <p:nvGrpSpPr>
          <p:cNvPr id="20" name="Group 19">
            <a:extLst>
              <a:ext uri="{FF2B5EF4-FFF2-40B4-BE49-F238E27FC236}">
                <a16:creationId xmlns:a16="http://schemas.microsoft.com/office/drawing/2014/main" id="{706CCEB8-585E-03B5-42DF-8F2AE68E3DFF}"/>
              </a:ext>
            </a:extLst>
          </p:cNvPr>
          <p:cNvGrpSpPr/>
          <p:nvPr/>
        </p:nvGrpSpPr>
        <p:grpSpPr>
          <a:xfrm>
            <a:off x="6650856" y="4532415"/>
            <a:ext cx="365760" cy="268166"/>
            <a:chOff x="1763713" y="3557588"/>
            <a:chExt cx="3967162" cy="2454275"/>
          </a:xfrm>
          <a:solidFill>
            <a:srgbClr val="14678F"/>
          </a:solidFill>
        </p:grpSpPr>
        <p:sp>
          <p:nvSpPr>
            <p:cNvPr id="21" name="Freeform 179">
              <a:extLst>
                <a:ext uri="{FF2B5EF4-FFF2-40B4-BE49-F238E27FC236}">
                  <a16:creationId xmlns:a16="http://schemas.microsoft.com/office/drawing/2014/main" id="{F6F57381-DF17-0EEF-36D5-CAB1B89A4144}"/>
                </a:ext>
              </a:extLst>
            </p:cNvPr>
            <p:cNvSpPr>
              <a:spLocks noEditPoints="1"/>
            </p:cNvSpPr>
            <p:nvPr/>
          </p:nvSpPr>
          <p:spPr bwMode="auto">
            <a:xfrm>
              <a:off x="1763713" y="3557588"/>
              <a:ext cx="3967162" cy="2454275"/>
            </a:xfrm>
            <a:custGeom>
              <a:avLst/>
              <a:gdLst>
                <a:gd name="T0" fmla="*/ 1398 w 1458"/>
                <a:gd name="T1" fmla="*/ 715 h 901"/>
                <a:gd name="T2" fmla="*/ 1295 w 1458"/>
                <a:gd name="T3" fmla="*/ 787 h 901"/>
                <a:gd name="T4" fmla="*/ 378 w 1458"/>
                <a:gd name="T5" fmla="*/ 901 h 901"/>
                <a:gd name="T6" fmla="*/ 48 w 1458"/>
                <a:gd name="T7" fmla="*/ 867 h 901"/>
                <a:gd name="T8" fmla="*/ 0 w 1458"/>
                <a:gd name="T9" fmla="*/ 790 h 901"/>
                <a:gd name="T10" fmla="*/ 25 w 1458"/>
                <a:gd name="T11" fmla="*/ 58 h 901"/>
                <a:gd name="T12" fmla="*/ 882 w 1458"/>
                <a:gd name="T13" fmla="*/ 1 h 901"/>
                <a:gd name="T14" fmla="*/ 1246 w 1458"/>
                <a:gd name="T15" fmla="*/ 32 h 901"/>
                <a:gd name="T16" fmla="*/ 1298 w 1458"/>
                <a:gd name="T17" fmla="*/ 328 h 901"/>
                <a:gd name="T18" fmla="*/ 1453 w 1458"/>
                <a:gd name="T19" fmla="*/ 511 h 901"/>
                <a:gd name="T20" fmla="*/ 1458 w 1458"/>
                <a:gd name="T21" fmla="*/ 593 h 901"/>
                <a:gd name="T22" fmla="*/ 145 w 1458"/>
                <a:gd name="T23" fmla="*/ 53 h 901"/>
                <a:gd name="T24" fmla="*/ 105 w 1458"/>
                <a:gd name="T25" fmla="*/ 75 h 901"/>
                <a:gd name="T26" fmla="*/ 581 w 1458"/>
                <a:gd name="T27" fmla="*/ 552 h 901"/>
                <a:gd name="T28" fmla="*/ 717 w 1458"/>
                <a:gd name="T29" fmla="*/ 551 h 901"/>
                <a:gd name="T30" fmla="*/ 1196 w 1458"/>
                <a:gd name="T31" fmla="*/ 72 h 901"/>
                <a:gd name="T32" fmla="*/ 1152 w 1458"/>
                <a:gd name="T33" fmla="*/ 53 h 901"/>
                <a:gd name="T34" fmla="*/ 649 w 1458"/>
                <a:gd name="T35" fmla="*/ 849 h 901"/>
                <a:gd name="T36" fmla="*/ 1156 w 1458"/>
                <a:gd name="T37" fmla="*/ 849 h 901"/>
                <a:gd name="T38" fmla="*/ 1240 w 1458"/>
                <a:gd name="T39" fmla="*/ 790 h 901"/>
                <a:gd name="T40" fmla="*/ 1041 w 1458"/>
                <a:gd name="T41" fmla="*/ 677 h 901"/>
                <a:gd name="T42" fmla="*/ 865 w 1458"/>
                <a:gd name="T43" fmla="*/ 495 h 901"/>
                <a:gd name="T44" fmla="*/ 750 w 1458"/>
                <a:gd name="T45" fmla="*/ 591 h 901"/>
                <a:gd name="T46" fmla="*/ 450 w 1458"/>
                <a:gd name="T47" fmla="*/ 493 h 901"/>
                <a:gd name="T48" fmla="*/ 223 w 1458"/>
                <a:gd name="T49" fmla="*/ 697 h 901"/>
                <a:gd name="T50" fmla="*/ 101 w 1458"/>
                <a:gd name="T51" fmla="*/ 841 h 901"/>
                <a:gd name="T52" fmla="*/ 649 w 1458"/>
                <a:gd name="T53" fmla="*/ 849 h 901"/>
                <a:gd name="T54" fmla="*/ 49 w 1458"/>
                <a:gd name="T55" fmla="*/ 751 h 901"/>
                <a:gd name="T56" fmla="*/ 56 w 1458"/>
                <a:gd name="T57" fmla="*/ 788 h 901"/>
                <a:gd name="T58" fmla="*/ 390 w 1458"/>
                <a:gd name="T59" fmla="*/ 458 h 901"/>
                <a:gd name="T60" fmla="*/ 69 w 1458"/>
                <a:gd name="T61" fmla="*/ 112 h 901"/>
                <a:gd name="T62" fmla="*/ 54 w 1458"/>
                <a:gd name="T63" fmla="*/ 114 h 901"/>
                <a:gd name="T64" fmla="*/ 49 w 1458"/>
                <a:gd name="T65" fmla="*/ 451 h 901"/>
                <a:gd name="T66" fmla="*/ 1408 w 1458"/>
                <a:gd name="T67" fmla="*/ 562 h 901"/>
                <a:gd name="T68" fmla="*/ 1060 w 1458"/>
                <a:gd name="T69" fmla="*/ 562 h 901"/>
                <a:gd name="T70" fmla="*/ 1246 w 1458"/>
                <a:gd name="T71" fmla="*/ 224 h 901"/>
                <a:gd name="T72" fmla="*/ 1237 w 1458"/>
                <a:gd name="T73" fmla="*/ 107 h 901"/>
                <a:gd name="T74" fmla="*/ 1072 w 1458"/>
                <a:gd name="T75" fmla="*/ 268 h 901"/>
                <a:gd name="T76" fmla="*/ 902 w 1458"/>
                <a:gd name="T77" fmla="*/ 461 h 901"/>
                <a:gd name="T78" fmla="*/ 998 w 1458"/>
                <a:gd name="T79" fmla="*/ 556 h 901"/>
                <a:gd name="T80" fmla="*/ 1009 w 1458"/>
                <a:gd name="T81" fmla="*/ 553 h 901"/>
                <a:gd name="T82" fmla="*/ 1231 w 1458"/>
                <a:gd name="T83" fmla="*/ 336 h 901"/>
                <a:gd name="T84" fmla="*/ 1246 w 1458"/>
                <a:gd name="T85" fmla="*/ 224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8" h="901">
                  <a:moveTo>
                    <a:pt x="1458" y="593"/>
                  </a:moveTo>
                  <a:cubicBezTo>
                    <a:pt x="1449" y="639"/>
                    <a:pt x="1431" y="681"/>
                    <a:pt x="1398" y="715"/>
                  </a:cubicBezTo>
                  <a:cubicBezTo>
                    <a:pt x="1373" y="741"/>
                    <a:pt x="1344" y="761"/>
                    <a:pt x="1310" y="773"/>
                  </a:cubicBezTo>
                  <a:cubicBezTo>
                    <a:pt x="1303" y="776"/>
                    <a:pt x="1297" y="778"/>
                    <a:pt x="1295" y="787"/>
                  </a:cubicBezTo>
                  <a:cubicBezTo>
                    <a:pt x="1283" y="855"/>
                    <a:pt x="1226" y="901"/>
                    <a:pt x="1147" y="901"/>
                  </a:cubicBezTo>
                  <a:cubicBezTo>
                    <a:pt x="891" y="901"/>
                    <a:pt x="635" y="901"/>
                    <a:pt x="378" y="901"/>
                  </a:cubicBezTo>
                  <a:cubicBezTo>
                    <a:pt x="302" y="901"/>
                    <a:pt x="226" y="901"/>
                    <a:pt x="149" y="901"/>
                  </a:cubicBezTo>
                  <a:cubicBezTo>
                    <a:pt x="112" y="901"/>
                    <a:pt x="77" y="892"/>
                    <a:pt x="48" y="867"/>
                  </a:cubicBezTo>
                  <a:cubicBezTo>
                    <a:pt x="28" y="851"/>
                    <a:pt x="14" y="831"/>
                    <a:pt x="6" y="807"/>
                  </a:cubicBezTo>
                  <a:cubicBezTo>
                    <a:pt x="4" y="801"/>
                    <a:pt x="2" y="795"/>
                    <a:pt x="0" y="790"/>
                  </a:cubicBezTo>
                  <a:cubicBezTo>
                    <a:pt x="0" y="564"/>
                    <a:pt x="0" y="338"/>
                    <a:pt x="0" y="112"/>
                  </a:cubicBezTo>
                  <a:cubicBezTo>
                    <a:pt x="7" y="94"/>
                    <a:pt x="13" y="74"/>
                    <a:pt x="25" y="58"/>
                  </a:cubicBezTo>
                  <a:cubicBezTo>
                    <a:pt x="57" y="16"/>
                    <a:pt x="100" y="1"/>
                    <a:pt x="151" y="1"/>
                  </a:cubicBezTo>
                  <a:cubicBezTo>
                    <a:pt x="395" y="1"/>
                    <a:pt x="639" y="1"/>
                    <a:pt x="882" y="1"/>
                  </a:cubicBezTo>
                  <a:cubicBezTo>
                    <a:pt x="971" y="1"/>
                    <a:pt x="1060" y="0"/>
                    <a:pt x="1149" y="1"/>
                  </a:cubicBezTo>
                  <a:cubicBezTo>
                    <a:pt x="1184" y="1"/>
                    <a:pt x="1217" y="9"/>
                    <a:pt x="1246" y="32"/>
                  </a:cubicBezTo>
                  <a:cubicBezTo>
                    <a:pt x="1285" y="63"/>
                    <a:pt x="1298" y="106"/>
                    <a:pt x="1298" y="154"/>
                  </a:cubicBezTo>
                  <a:cubicBezTo>
                    <a:pt x="1298" y="212"/>
                    <a:pt x="1298" y="270"/>
                    <a:pt x="1298" y="328"/>
                  </a:cubicBezTo>
                  <a:cubicBezTo>
                    <a:pt x="1298" y="340"/>
                    <a:pt x="1302" y="346"/>
                    <a:pt x="1314" y="351"/>
                  </a:cubicBezTo>
                  <a:cubicBezTo>
                    <a:pt x="1387" y="382"/>
                    <a:pt x="1434" y="434"/>
                    <a:pt x="1453" y="511"/>
                  </a:cubicBezTo>
                  <a:cubicBezTo>
                    <a:pt x="1455" y="517"/>
                    <a:pt x="1456" y="522"/>
                    <a:pt x="1458" y="528"/>
                  </a:cubicBezTo>
                  <a:cubicBezTo>
                    <a:pt x="1458" y="550"/>
                    <a:pt x="1458" y="571"/>
                    <a:pt x="1458" y="593"/>
                  </a:cubicBezTo>
                  <a:close/>
                  <a:moveTo>
                    <a:pt x="649" y="53"/>
                  </a:moveTo>
                  <a:cubicBezTo>
                    <a:pt x="481" y="53"/>
                    <a:pt x="313" y="53"/>
                    <a:pt x="145" y="53"/>
                  </a:cubicBezTo>
                  <a:cubicBezTo>
                    <a:pt x="133" y="53"/>
                    <a:pt x="121" y="53"/>
                    <a:pt x="109" y="57"/>
                  </a:cubicBezTo>
                  <a:cubicBezTo>
                    <a:pt x="94" y="63"/>
                    <a:pt x="93" y="64"/>
                    <a:pt x="105" y="75"/>
                  </a:cubicBezTo>
                  <a:cubicBezTo>
                    <a:pt x="176" y="146"/>
                    <a:pt x="246" y="217"/>
                    <a:pt x="317" y="288"/>
                  </a:cubicBezTo>
                  <a:cubicBezTo>
                    <a:pt x="405" y="376"/>
                    <a:pt x="493" y="464"/>
                    <a:pt x="581" y="552"/>
                  </a:cubicBezTo>
                  <a:cubicBezTo>
                    <a:pt x="595" y="565"/>
                    <a:pt x="609" y="577"/>
                    <a:pt x="629" y="581"/>
                  </a:cubicBezTo>
                  <a:cubicBezTo>
                    <a:pt x="664" y="589"/>
                    <a:pt x="693" y="576"/>
                    <a:pt x="717" y="551"/>
                  </a:cubicBezTo>
                  <a:cubicBezTo>
                    <a:pt x="876" y="393"/>
                    <a:pt x="1034" y="234"/>
                    <a:pt x="1192" y="76"/>
                  </a:cubicBezTo>
                  <a:cubicBezTo>
                    <a:pt x="1194" y="75"/>
                    <a:pt x="1195" y="73"/>
                    <a:pt x="1196" y="72"/>
                  </a:cubicBezTo>
                  <a:cubicBezTo>
                    <a:pt x="1204" y="66"/>
                    <a:pt x="1202" y="62"/>
                    <a:pt x="1194" y="59"/>
                  </a:cubicBezTo>
                  <a:cubicBezTo>
                    <a:pt x="1180" y="54"/>
                    <a:pt x="1166" y="53"/>
                    <a:pt x="1152" y="53"/>
                  </a:cubicBezTo>
                  <a:cubicBezTo>
                    <a:pt x="984" y="53"/>
                    <a:pt x="817" y="53"/>
                    <a:pt x="649" y="53"/>
                  </a:cubicBezTo>
                  <a:close/>
                  <a:moveTo>
                    <a:pt x="649" y="849"/>
                  </a:moveTo>
                  <a:cubicBezTo>
                    <a:pt x="696" y="849"/>
                    <a:pt x="743" y="849"/>
                    <a:pt x="790" y="849"/>
                  </a:cubicBezTo>
                  <a:cubicBezTo>
                    <a:pt x="912" y="849"/>
                    <a:pt x="1034" y="849"/>
                    <a:pt x="1156" y="849"/>
                  </a:cubicBezTo>
                  <a:cubicBezTo>
                    <a:pt x="1186" y="849"/>
                    <a:pt x="1211" y="839"/>
                    <a:pt x="1229" y="815"/>
                  </a:cubicBezTo>
                  <a:cubicBezTo>
                    <a:pt x="1235" y="807"/>
                    <a:pt x="1244" y="799"/>
                    <a:pt x="1240" y="790"/>
                  </a:cubicBezTo>
                  <a:cubicBezTo>
                    <a:pt x="1236" y="783"/>
                    <a:pt x="1224" y="786"/>
                    <a:pt x="1216" y="785"/>
                  </a:cubicBezTo>
                  <a:cubicBezTo>
                    <a:pt x="1139" y="778"/>
                    <a:pt x="1082" y="741"/>
                    <a:pt x="1041" y="677"/>
                  </a:cubicBezTo>
                  <a:cubicBezTo>
                    <a:pt x="1037" y="670"/>
                    <a:pt x="1032" y="663"/>
                    <a:pt x="1026" y="657"/>
                  </a:cubicBezTo>
                  <a:cubicBezTo>
                    <a:pt x="973" y="603"/>
                    <a:pt x="919" y="549"/>
                    <a:pt x="865" y="495"/>
                  </a:cubicBezTo>
                  <a:cubicBezTo>
                    <a:pt x="857" y="487"/>
                    <a:pt x="853" y="487"/>
                    <a:pt x="845" y="495"/>
                  </a:cubicBezTo>
                  <a:cubicBezTo>
                    <a:pt x="814" y="528"/>
                    <a:pt x="782" y="559"/>
                    <a:pt x="750" y="591"/>
                  </a:cubicBezTo>
                  <a:cubicBezTo>
                    <a:pt x="689" y="650"/>
                    <a:pt x="607" y="649"/>
                    <a:pt x="547" y="590"/>
                  </a:cubicBezTo>
                  <a:cubicBezTo>
                    <a:pt x="515" y="558"/>
                    <a:pt x="482" y="526"/>
                    <a:pt x="450" y="493"/>
                  </a:cubicBezTo>
                  <a:cubicBezTo>
                    <a:pt x="440" y="483"/>
                    <a:pt x="435" y="484"/>
                    <a:pt x="426" y="493"/>
                  </a:cubicBezTo>
                  <a:cubicBezTo>
                    <a:pt x="359" y="561"/>
                    <a:pt x="291" y="629"/>
                    <a:pt x="223" y="697"/>
                  </a:cubicBezTo>
                  <a:cubicBezTo>
                    <a:pt x="181" y="738"/>
                    <a:pt x="139" y="780"/>
                    <a:pt x="97" y="822"/>
                  </a:cubicBezTo>
                  <a:cubicBezTo>
                    <a:pt x="87" y="833"/>
                    <a:pt x="87" y="834"/>
                    <a:pt x="101" y="841"/>
                  </a:cubicBezTo>
                  <a:cubicBezTo>
                    <a:pt x="115" y="848"/>
                    <a:pt x="130" y="849"/>
                    <a:pt x="145" y="849"/>
                  </a:cubicBezTo>
                  <a:cubicBezTo>
                    <a:pt x="313" y="849"/>
                    <a:pt x="481" y="849"/>
                    <a:pt x="649" y="849"/>
                  </a:cubicBezTo>
                  <a:close/>
                  <a:moveTo>
                    <a:pt x="49" y="451"/>
                  </a:moveTo>
                  <a:cubicBezTo>
                    <a:pt x="49" y="551"/>
                    <a:pt x="49" y="651"/>
                    <a:pt x="49" y="751"/>
                  </a:cubicBezTo>
                  <a:cubicBezTo>
                    <a:pt x="49" y="759"/>
                    <a:pt x="50" y="767"/>
                    <a:pt x="51" y="775"/>
                  </a:cubicBezTo>
                  <a:cubicBezTo>
                    <a:pt x="52" y="780"/>
                    <a:pt x="51" y="786"/>
                    <a:pt x="56" y="788"/>
                  </a:cubicBezTo>
                  <a:cubicBezTo>
                    <a:pt x="61" y="790"/>
                    <a:pt x="63" y="784"/>
                    <a:pt x="66" y="780"/>
                  </a:cubicBezTo>
                  <a:cubicBezTo>
                    <a:pt x="174" y="673"/>
                    <a:pt x="282" y="565"/>
                    <a:pt x="390" y="458"/>
                  </a:cubicBezTo>
                  <a:cubicBezTo>
                    <a:pt x="399" y="448"/>
                    <a:pt x="400" y="443"/>
                    <a:pt x="390" y="433"/>
                  </a:cubicBezTo>
                  <a:cubicBezTo>
                    <a:pt x="283" y="327"/>
                    <a:pt x="176" y="219"/>
                    <a:pt x="69" y="112"/>
                  </a:cubicBezTo>
                  <a:cubicBezTo>
                    <a:pt x="68" y="112"/>
                    <a:pt x="68" y="111"/>
                    <a:pt x="67" y="110"/>
                  </a:cubicBezTo>
                  <a:cubicBezTo>
                    <a:pt x="60" y="101"/>
                    <a:pt x="56" y="106"/>
                    <a:pt x="54" y="114"/>
                  </a:cubicBezTo>
                  <a:cubicBezTo>
                    <a:pt x="51" y="126"/>
                    <a:pt x="49" y="138"/>
                    <a:pt x="49" y="151"/>
                  </a:cubicBezTo>
                  <a:cubicBezTo>
                    <a:pt x="49" y="251"/>
                    <a:pt x="49" y="351"/>
                    <a:pt x="49" y="451"/>
                  </a:cubicBezTo>
                  <a:close/>
                  <a:moveTo>
                    <a:pt x="1234" y="735"/>
                  </a:moveTo>
                  <a:cubicBezTo>
                    <a:pt x="1330" y="735"/>
                    <a:pt x="1408" y="657"/>
                    <a:pt x="1408" y="562"/>
                  </a:cubicBezTo>
                  <a:cubicBezTo>
                    <a:pt x="1409" y="474"/>
                    <a:pt x="1342" y="387"/>
                    <a:pt x="1234" y="387"/>
                  </a:cubicBezTo>
                  <a:cubicBezTo>
                    <a:pt x="1125" y="387"/>
                    <a:pt x="1060" y="475"/>
                    <a:pt x="1060" y="562"/>
                  </a:cubicBezTo>
                  <a:cubicBezTo>
                    <a:pt x="1060" y="658"/>
                    <a:pt x="1138" y="735"/>
                    <a:pt x="1234" y="735"/>
                  </a:cubicBezTo>
                  <a:close/>
                  <a:moveTo>
                    <a:pt x="1246" y="224"/>
                  </a:moveTo>
                  <a:cubicBezTo>
                    <a:pt x="1244" y="194"/>
                    <a:pt x="1249" y="157"/>
                    <a:pt x="1243" y="120"/>
                  </a:cubicBezTo>
                  <a:cubicBezTo>
                    <a:pt x="1243" y="115"/>
                    <a:pt x="1243" y="108"/>
                    <a:pt x="1237" y="107"/>
                  </a:cubicBezTo>
                  <a:cubicBezTo>
                    <a:pt x="1232" y="105"/>
                    <a:pt x="1229" y="111"/>
                    <a:pt x="1226" y="114"/>
                  </a:cubicBezTo>
                  <a:cubicBezTo>
                    <a:pt x="1175" y="166"/>
                    <a:pt x="1123" y="217"/>
                    <a:pt x="1072" y="268"/>
                  </a:cubicBezTo>
                  <a:cubicBezTo>
                    <a:pt x="1016" y="325"/>
                    <a:pt x="960" y="381"/>
                    <a:pt x="903" y="437"/>
                  </a:cubicBezTo>
                  <a:cubicBezTo>
                    <a:pt x="894" y="446"/>
                    <a:pt x="892" y="452"/>
                    <a:pt x="902" y="461"/>
                  </a:cubicBezTo>
                  <a:cubicBezTo>
                    <a:pt x="913" y="469"/>
                    <a:pt x="921" y="479"/>
                    <a:pt x="931" y="489"/>
                  </a:cubicBezTo>
                  <a:cubicBezTo>
                    <a:pt x="953" y="511"/>
                    <a:pt x="976" y="534"/>
                    <a:pt x="998" y="556"/>
                  </a:cubicBezTo>
                  <a:cubicBezTo>
                    <a:pt x="1000" y="558"/>
                    <a:pt x="1003" y="561"/>
                    <a:pt x="1005" y="561"/>
                  </a:cubicBezTo>
                  <a:cubicBezTo>
                    <a:pt x="1009" y="560"/>
                    <a:pt x="1009" y="555"/>
                    <a:pt x="1009" y="553"/>
                  </a:cubicBezTo>
                  <a:cubicBezTo>
                    <a:pt x="1010" y="545"/>
                    <a:pt x="1010" y="537"/>
                    <a:pt x="1011" y="530"/>
                  </a:cubicBezTo>
                  <a:cubicBezTo>
                    <a:pt x="1028" y="418"/>
                    <a:pt x="1118" y="339"/>
                    <a:pt x="1231" y="336"/>
                  </a:cubicBezTo>
                  <a:cubicBezTo>
                    <a:pt x="1244" y="336"/>
                    <a:pt x="1247" y="332"/>
                    <a:pt x="1246" y="320"/>
                  </a:cubicBezTo>
                  <a:cubicBezTo>
                    <a:pt x="1246" y="291"/>
                    <a:pt x="1246" y="261"/>
                    <a:pt x="1246" y="224"/>
                  </a:cubicBezTo>
                  <a:close/>
                </a:path>
              </a:pathLst>
            </a:custGeom>
            <a:grpFill/>
            <a:ln w="9525">
              <a:solidFill>
                <a:srgbClr val="14678F"/>
              </a:solidFill>
              <a:round/>
              <a:headEnd/>
              <a:tailEnd/>
            </a:ln>
          </p:spPr>
          <p:txBody>
            <a:bodyPr vert="horz" wrap="square" lIns="91440" tIns="45720" rIns="91440" bIns="45720" numCol="1" anchor="t" anchorCtr="0" compatLnSpc="1">
              <a:prstTxWarp prst="textNoShape">
                <a:avLst/>
              </a:prstTxWarp>
            </a:bodyPr>
            <a:lstStyle/>
            <a:p>
              <a:endParaRPr lang="en-US">
                <a:solidFill>
                  <a:srgbClr val="14678F"/>
                </a:solidFill>
              </a:endParaRPr>
            </a:p>
          </p:txBody>
        </p:sp>
        <p:sp>
          <p:nvSpPr>
            <p:cNvPr id="22" name="Freeform 180">
              <a:extLst>
                <a:ext uri="{FF2B5EF4-FFF2-40B4-BE49-F238E27FC236}">
                  <a16:creationId xmlns:a16="http://schemas.microsoft.com/office/drawing/2014/main" id="{6D8C4A3B-0A41-44B2-4338-5E7EBDC0EC52}"/>
                </a:ext>
              </a:extLst>
            </p:cNvPr>
            <p:cNvSpPr>
              <a:spLocks/>
            </p:cNvSpPr>
            <p:nvPr/>
          </p:nvSpPr>
          <p:spPr bwMode="auto">
            <a:xfrm>
              <a:off x="4740275" y="4702175"/>
              <a:ext cx="573087" cy="773113"/>
            </a:xfrm>
            <a:custGeom>
              <a:avLst/>
              <a:gdLst>
                <a:gd name="T0" fmla="*/ 2 w 211"/>
                <a:gd name="T1" fmla="*/ 144 h 284"/>
                <a:gd name="T2" fmla="*/ 2 w 211"/>
                <a:gd name="T3" fmla="*/ 130 h 284"/>
                <a:gd name="T4" fmla="*/ 12 w 211"/>
                <a:gd name="T5" fmla="*/ 119 h 284"/>
                <a:gd name="T6" fmla="*/ 27 w 211"/>
                <a:gd name="T7" fmla="*/ 105 h 284"/>
                <a:gd name="T8" fmla="*/ 191 w 211"/>
                <a:gd name="T9" fmla="*/ 27 h 284"/>
                <a:gd name="T10" fmla="*/ 200 w 211"/>
                <a:gd name="T11" fmla="*/ 53 h 284"/>
                <a:gd name="T12" fmla="*/ 186 w 211"/>
                <a:gd name="T13" fmla="*/ 75 h 284"/>
                <a:gd name="T14" fmla="*/ 161 w 211"/>
                <a:gd name="T15" fmla="*/ 71 h 284"/>
                <a:gd name="T16" fmla="*/ 83 w 211"/>
                <a:gd name="T17" fmla="*/ 104 h 284"/>
                <a:gd name="T18" fmla="*/ 79 w 211"/>
                <a:gd name="T19" fmla="*/ 116 h 284"/>
                <a:gd name="T20" fmla="*/ 91 w 211"/>
                <a:gd name="T21" fmla="*/ 118 h 284"/>
                <a:gd name="T22" fmla="*/ 135 w 211"/>
                <a:gd name="T23" fmla="*/ 118 h 284"/>
                <a:gd name="T24" fmla="*/ 148 w 211"/>
                <a:gd name="T25" fmla="*/ 132 h 284"/>
                <a:gd name="T26" fmla="*/ 112 w 211"/>
                <a:gd name="T27" fmla="*/ 171 h 284"/>
                <a:gd name="T28" fmla="*/ 91 w 211"/>
                <a:gd name="T29" fmla="*/ 171 h 284"/>
                <a:gd name="T30" fmla="*/ 80 w 211"/>
                <a:gd name="T31" fmla="*/ 173 h 284"/>
                <a:gd name="T32" fmla="*/ 84 w 211"/>
                <a:gd name="T33" fmla="*/ 183 h 284"/>
                <a:gd name="T34" fmla="*/ 171 w 211"/>
                <a:gd name="T35" fmla="*/ 211 h 284"/>
                <a:gd name="T36" fmla="*/ 192 w 211"/>
                <a:gd name="T37" fmla="*/ 219 h 284"/>
                <a:gd name="T38" fmla="*/ 200 w 211"/>
                <a:gd name="T39" fmla="*/ 233 h 284"/>
                <a:gd name="T40" fmla="*/ 191 w 211"/>
                <a:gd name="T41" fmla="*/ 259 h 284"/>
                <a:gd name="T42" fmla="*/ 28 w 211"/>
                <a:gd name="T43" fmla="*/ 183 h 284"/>
                <a:gd name="T44" fmla="*/ 18 w 211"/>
                <a:gd name="T45" fmla="*/ 171 h 284"/>
                <a:gd name="T46" fmla="*/ 1 w 211"/>
                <a:gd name="T47" fmla="*/ 150 h 284"/>
                <a:gd name="T48" fmla="*/ 1 w 211"/>
                <a:gd name="T49" fmla="*/ 144 h 284"/>
                <a:gd name="T50" fmla="*/ 2 w 211"/>
                <a:gd name="T51" fmla="*/ 1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284">
                  <a:moveTo>
                    <a:pt x="2" y="144"/>
                  </a:moveTo>
                  <a:cubicBezTo>
                    <a:pt x="2" y="140"/>
                    <a:pt x="2" y="135"/>
                    <a:pt x="2" y="130"/>
                  </a:cubicBezTo>
                  <a:cubicBezTo>
                    <a:pt x="1" y="123"/>
                    <a:pt x="4" y="118"/>
                    <a:pt x="12" y="119"/>
                  </a:cubicBezTo>
                  <a:cubicBezTo>
                    <a:pt x="22" y="119"/>
                    <a:pt x="25" y="113"/>
                    <a:pt x="27" y="105"/>
                  </a:cubicBezTo>
                  <a:cubicBezTo>
                    <a:pt x="48" y="37"/>
                    <a:pt x="125" y="0"/>
                    <a:pt x="191" y="27"/>
                  </a:cubicBezTo>
                  <a:cubicBezTo>
                    <a:pt x="210" y="34"/>
                    <a:pt x="211" y="35"/>
                    <a:pt x="200" y="53"/>
                  </a:cubicBezTo>
                  <a:cubicBezTo>
                    <a:pt x="196" y="60"/>
                    <a:pt x="192" y="69"/>
                    <a:pt x="186" y="75"/>
                  </a:cubicBezTo>
                  <a:cubicBezTo>
                    <a:pt x="178" y="82"/>
                    <a:pt x="169" y="72"/>
                    <a:pt x="161" y="71"/>
                  </a:cubicBezTo>
                  <a:cubicBezTo>
                    <a:pt x="128" y="66"/>
                    <a:pt x="99" y="78"/>
                    <a:pt x="83" y="104"/>
                  </a:cubicBezTo>
                  <a:cubicBezTo>
                    <a:pt x="81" y="107"/>
                    <a:pt x="77" y="111"/>
                    <a:pt x="79" y="116"/>
                  </a:cubicBezTo>
                  <a:cubicBezTo>
                    <a:pt x="81" y="120"/>
                    <a:pt x="87" y="118"/>
                    <a:pt x="91" y="118"/>
                  </a:cubicBezTo>
                  <a:cubicBezTo>
                    <a:pt x="106" y="119"/>
                    <a:pt x="120" y="119"/>
                    <a:pt x="135" y="118"/>
                  </a:cubicBezTo>
                  <a:cubicBezTo>
                    <a:pt x="145" y="118"/>
                    <a:pt x="149" y="122"/>
                    <a:pt x="148" y="132"/>
                  </a:cubicBezTo>
                  <a:cubicBezTo>
                    <a:pt x="148" y="177"/>
                    <a:pt x="155" y="170"/>
                    <a:pt x="112" y="171"/>
                  </a:cubicBezTo>
                  <a:cubicBezTo>
                    <a:pt x="105" y="171"/>
                    <a:pt x="98" y="170"/>
                    <a:pt x="91" y="171"/>
                  </a:cubicBezTo>
                  <a:cubicBezTo>
                    <a:pt x="87" y="171"/>
                    <a:pt x="82" y="169"/>
                    <a:pt x="80" y="173"/>
                  </a:cubicBezTo>
                  <a:cubicBezTo>
                    <a:pt x="79" y="177"/>
                    <a:pt x="82" y="180"/>
                    <a:pt x="84" y="183"/>
                  </a:cubicBezTo>
                  <a:cubicBezTo>
                    <a:pt x="103" y="212"/>
                    <a:pt x="139" y="224"/>
                    <a:pt x="171" y="211"/>
                  </a:cubicBezTo>
                  <a:cubicBezTo>
                    <a:pt x="182" y="207"/>
                    <a:pt x="188" y="209"/>
                    <a:pt x="192" y="219"/>
                  </a:cubicBezTo>
                  <a:cubicBezTo>
                    <a:pt x="194" y="224"/>
                    <a:pt x="197" y="228"/>
                    <a:pt x="200" y="233"/>
                  </a:cubicBezTo>
                  <a:cubicBezTo>
                    <a:pt x="211" y="251"/>
                    <a:pt x="211" y="252"/>
                    <a:pt x="191" y="259"/>
                  </a:cubicBezTo>
                  <a:cubicBezTo>
                    <a:pt x="124" y="284"/>
                    <a:pt x="51" y="250"/>
                    <a:pt x="28" y="183"/>
                  </a:cubicBezTo>
                  <a:cubicBezTo>
                    <a:pt x="26" y="178"/>
                    <a:pt x="25" y="171"/>
                    <a:pt x="18" y="171"/>
                  </a:cubicBezTo>
                  <a:cubicBezTo>
                    <a:pt x="2" y="172"/>
                    <a:pt x="0" y="162"/>
                    <a:pt x="1" y="150"/>
                  </a:cubicBezTo>
                  <a:cubicBezTo>
                    <a:pt x="2" y="148"/>
                    <a:pt x="1" y="146"/>
                    <a:pt x="1" y="144"/>
                  </a:cubicBezTo>
                  <a:cubicBezTo>
                    <a:pt x="2" y="144"/>
                    <a:pt x="2" y="144"/>
                    <a:pt x="2" y="144"/>
                  </a:cubicBezTo>
                  <a:close/>
                </a:path>
              </a:pathLst>
            </a:custGeom>
            <a:grpFill/>
            <a:ln w="9525">
              <a:solidFill>
                <a:srgbClr val="14678F"/>
              </a:solidFill>
              <a:round/>
              <a:headEnd/>
              <a:tailEnd/>
            </a:ln>
          </p:spPr>
          <p:txBody>
            <a:bodyPr vert="horz" wrap="square" lIns="91440" tIns="45720" rIns="91440" bIns="45720" numCol="1" anchor="t" anchorCtr="0" compatLnSpc="1">
              <a:prstTxWarp prst="textNoShape">
                <a:avLst/>
              </a:prstTxWarp>
            </a:bodyPr>
            <a:lstStyle/>
            <a:p>
              <a:endParaRPr lang="en-US">
                <a:solidFill>
                  <a:srgbClr val="14678F"/>
                </a:solidFill>
              </a:endParaRPr>
            </a:p>
          </p:txBody>
        </p:sp>
      </p:grpSp>
      <p:grpSp>
        <p:nvGrpSpPr>
          <p:cNvPr id="23" name="Group 22">
            <a:extLst>
              <a:ext uri="{FF2B5EF4-FFF2-40B4-BE49-F238E27FC236}">
                <a16:creationId xmlns:a16="http://schemas.microsoft.com/office/drawing/2014/main" id="{7F8EF575-8A42-88EA-1B12-CD0108E9C62B}"/>
              </a:ext>
            </a:extLst>
          </p:cNvPr>
          <p:cNvGrpSpPr/>
          <p:nvPr/>
        </p:nvGrpSpPr>
        <p:grpSpPr>
          <a:xfrm>
            <a:off x="6647023" y="5410360"/>
            <a:ext cx="365760" cy="365760"/>
            <a:chOff x="2201863" y="3059113"/>
            <a:chExt cx="1182688" cy="1128713"/>
          </a:xfrm>
          <a:solidFill>
            <a:srgbClr val="14678F"/>
          </a:solidFill>
        </p:grpSpPr>
        <p:sp>
          <p:nvSpPr>
            <p:cNvPr id="24" name="Freeform 225">
              <a:extLst>
                <a:ext uri="{FF2B5EF4-FFF2-40B4-BE49-F238E27FC236}">
                  <a16:creationId xmlns:a16="http://schemas.microsoft.com/office/drawing/2014/main" id="{B628A6F9-2BDF-377B-913C-321C7772DF69}"/>
                </a:ext>
              </a:extLst>
            </p:cNvPr>
            <p:cNvSpPr>
              <a:spLocks noEditPoints="1"/>
            </p:cNvSpPr>
            <p:nvPr/>
          </p:nvSpPr>
          <p:spPr bwMode="auto">
            <a:xfrm>
              <a:off x="2201863" y="3059113"/>
              <a:ext cx="1182688" cy="1128713"/>
            </a:xfrm>
            <a:custGeom>
              <a:avLst/>
              <a:gdLst>
                <a:gd name="T0" fmla="*/ 1 w 433"/>
                <a:gd name="T1" fmla="*/ 220 h 412"/>
                <a:gd name="T2" fmla="*/ 20 w 433"/>
                <a:gd name="T3" fmla="*/ 284 h 412"/>
                <a:gd name="T4" fmla="*/ 248 w 433"/>
                <a:gd name="T5" fmla="*/ 5 h 412"/>
                <a:gd name="T6" fmla="*/ 427 w 433"/>
                <a:gd name="T7" fmla="*/ 233 h 412"/>
                <a:gd name="T8" fmla="*/ 245 w 433"/>
                <a:gd name="T9" fmla="*/ 410 h 412"/>
                <a:gd name="T10" fmla="*/ 113 w 433"/>
                <a:gd name="T11" fmla="*/ 385 h 412"/>
                <a:gd name="T12" fmla="*/ 83 w 433"/>
                <a:gd name="T13" fmla="*/ 368 h 412"/>
                <a:gd name="T14" fmla="*/ 10 w 433"/>
                <a:gd name="T15" fmla="*/ 279 h 412"/>
                <a:gd name="T16" fmla="*/ 83 w 433"/>
                <a:gd name="T17" fmla="*/ 75 h 412"/>
                <a:gd name="T18" fmla="*/ 36 w 433"/>
                <a:gd name="T19" fmla="*/ 257 h 412"/>
                <a:gd name="T20" fmla="*/ 414 w 433"/>
                <a:gd name="T21" fmla="*/ 216 h 412"/>
                <a:gd name="T22" fmla="*/ 405 w 433"/>
                <a:gd name="T23" fmla="*/ 203 h 412"/>
                <a:gd name="T24" fmla="*/ 379 w 433"/>
                <a:gd name="T25" fmla="*/ 182 h 412"/>
                <a:gd name="T26" fmla="*/ 368 w 433"/>
                <a:gd name="T27" fmla="*/ 204 h 412"/>
                <a:gd name="T28" fmla="*/ 344 w 433"/>
                <a:gd name="T29" fmla="*/ 172 h 412"/>
                <a:gd name="T30" fmla="*/ 309 w 433"/>
                <a:gd name="T31" fmla="*/ 149 h 412"/>
                <a:gd name="T32" fmla="*/ 335 w 433"/>
                <a:gd name="T33" fmla="*/ 177 h 412"/>
                <a:gd name="T34" fmla="*/ 331 w 433"/>
                <a:gd name="T35" fmla="*/ 204 h 412"/>
                <a:gd name="T36" fmla="*/ 327 w 433"/>
                <a:gd name="T37" fmla="*/ 231 h 412"/>
                <a:gd name="T38" fmla="*/ 310 w 433"/>
                <a:gd name="T39" fmla="*/ 264 h 412"/>
                <a:gd name="T40" fmla="*/ 279 w 433"/>
                <a:gd name="T41" fmla="*/ 297 h 412"/>
                <a:gd name="T42" fmla="*/ 273 w 433"/>
                <a:gd name="T43" fmla="*/ 246 h 412"/>
                <a:gd name="T44" fmla="*/ 255 w 433"/>
                <a:gd name="T45" fmla="*/ 216 h 412"/>
                <a:gd name="T46" fmla="*/ 228 w 433"/>
                <a:gd name="T47" fmla="*/ 156 h 412"/>
                <a:gd name="T48" fmla="*/ 258 w 433"/>
                <a:gd name="T49" fmla="*/ 135 h 412"/>
                <a:gd name="T50" fmla="*/ 276 w 433"/>
                <a:gd name="T51" fmla="*/ 127 h 412"/>
                <a:gd name="T52" fmla="*/ 261 w 433"/>
                <a:gd name="T53" fmla="*/ 119 h 412"/>
                <a:gd name="T54" fmla="*/ 255 w 433"/>
                <a:gd name="T55" fmla="*/ 121 h 412"/>
                <a:gd name="T56" fmla="*/ 227 w 433"/>
                <a:gd name="T57" fmla="*/ 122 h 412"/>
                <a:gd name="T58" fmla="*/ 237 w 433"/>
                <a:gd name="T59" fmla="*/ 76 h 412"/>
                <a:gd name="T60" fmla="*/ 301 w 433"/>
                <a:gd name="T61" fmla="*/ 58 h 412"/>
                <a:gd name="T62" fmla="*/ 339 w 433"/>
                <a:gd name="T63" fmla="*/ 63 h 412"/>
                <a:gd name="T64" fmla="*/ 348 w 433"/>
                <a:gd name="T65" fmla="*/ 62 h 412"/>
                <a:gd name="T66" fmla="*/ 246 w 433"/>
                <a:gd name="T67" fmla="*/ 17 h 412"/>
                <a:gd name="T68" fmla="*/ 109 w 433"/>
                <a:gd name="T69" fmla="*/ 52 h 412"/>
                <a:gd name="T70" fmla="*/ 150 w 433"/>
                <a:gd name="T71" fmla="*/ 46 h 412"/>
                <a:gd name="T72" fmla="*/ 158 w 433"/>
                <a:gd name="T73" fmla="*/ 38 h 412"/>
                <a:gd name="T74" fmla="*/ 179 w 433"/>
                <a:gd name="T75" fmla="*/ 45 h 412"/>
                <a:gd name="T76" fmla="*/ 200 w 433"/>
                <a:gd name="T77" fmla="*/ 33 h 412"/>
                <a:gd name="T78" fmla="*/ 209 w 433"/>
                <a:gd name="T79" fmla="*/ 54 h 412"/>
                <a:gd name="T80" fmla="*/ 194 w 433"/>
                <a:gd name="T81" fmla="*/ 68 h 412"/>
                <a:gd name="T82" fmla="*/ 210 w 433"/>
                <a:gd name="T83" fmla="*/ 89 h 412"/>
                <a:gd name="T84" fmla="*/ 189 w 433"/>
                <a:gd name="T85" fmla="*/ 99 h 412"/>
                <a:gd name="T86" fmla="*/ 133 w 433"/>
                <a:gd name="T87" fmla="*/ 122 h 412"/>
                <a:gd name="T88" fmla="*/ 120 w 433"/>
                <a:gd name="T89" fmla="*/ 134 h 412"/>
                <a:gd name="T90" fmla="*/ 90 w 433"/>
                <a:gd name="T91" fmla="*/ 143 h 412"/>
                <a:gd name="T92" fmla="*/ 97 w 433"/>
                <a:gd name="T93" fmla="*/ 156 h 412"/>
                <a:gd name="T94" fmla="*/ 110 w 433"/>
                <a:gd name="T95" fmla="*/ 172 h 412"/>
                <a:gd name="T96" fmla="*/ 114 w 433"/>
                <a:gd name="T97" fmla="*/ 186 h 412"/>
                <a:gd name="T98" fmla="*/ 96 w 433"/>
                <a:gd name="T99" fmla="*/ 170 h 412"/>
                <a:gd name="T100" fmla="*/ 80 w 433"/>
                <a:gd name="T101" fmla="*/ 161 h 412"/>
                <a:gd name="T102" fmla="*/ 59 w 433"/>
                <a:gd name="T103" fmla="*/ 115 h 412"/>
                <a:gd name="T104" fmla="*/ 83 w 433"/>
                <a:gd name="T105" fmla="*/ 75 h 412"/>
                <a:gd name="T106" fmla="*/ 64 w 433"/>
                <a:gd name="T107" fmla="*/ 333 h 412"/>
                <a:gd name="T108" fmla="*/ 29 w 433"/>
                <a:gd name="T109" fmla="*/ 277 h 412"/>
                <a:gd name="T110" fmla="*/ 17 w 433"/>
                <a:gd name="T111" fmla="*/ 248 h 412"/>
                <a:gd name="T112" fmla="*/ 22 w 433"/>
                <a:gd name="T113" fmla="*/ 179 h 412"/>
                <a:gd name="T114" fmla="*/ 30 w 433"/>
                <a:gd name="T115" fmla="*/ 14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 h="412">
                  <a:moveTo>
                    <a:pt x="0" y="242"/>
                  </a:moveTo>
                  <a:cubicBezTo>
                    <a:pt x="0" y="235"/>
                    <a:pt x="0" y="228"/>
                    <a:pt x="0" y="221"/>
                  </a:cubicBezTo>
                  <a:cubicBezTo>
                    <a:pt x="0" y="220"/>
                    <a:pt x="0" y="219"/>
                    <a:pt x="1" y="220"/>
                  </a:cubicBezTo>
                  <a:cubicBezTo>
                    <a:pt x="3" y="220"/>
                    <a:pt x="2" y="222"/>
                    <a:pt x="3" y="223"/>
                  </a:cubicBezTo>
                  <a:cubicBezTo>
                    <a:pt x="3" y="236"/>
                    <a:pt x="6" y="248"/>
                    <a:pt x="10" y="260"/>
                  </a:cubicBezTo>
                  <a:cubicBezTo>
                    <a:pt x="13" y="269"/>
                    <a:pt x="16" y="277"/>
                    <a:pt x="20" y="284"/>
                  </a:cubicBezTo>
                  <a:cubicBezTo>
                    <a:pt x="5" y="247"/>
                    <a:pt x="0" y="208"/>
                    <a:pt x="8" y="169"/>
                  </a:cubicBezTo>
                  <a:cubicBezTo>
                    <a:pt x="25" y="95"/>
                    <a:pt x="69" y="44"/>
                    <a:pt x="139" y="16"/>
                  </a:cubicBezTo>
                  <a:cubicBezTo>
                    <a:pt x="174" y="2"/>
                    <a:pt x="211" y="0"/>
                    <a:pt x="248" y="5"/>
                  </a:cubicBezTo>
                  <a:cubicBezTo>
                    <a:pt x="294" y="11"/>
                    <a:pt x="333" y="29"/>
                    <a:pt x="366" y="61"/>
                  </a:cubicBezTo>
                  <a:cubicBezTo>
                    <a:pt x="375" y="70"/>
                    <a:pt x="384" y="80"/>
                    <a:pt x="391" y="90"/>
                  </a:cubicBezTo>
                  <a:cubicBezTo>
                    <a:pt x="421" y="133"/>
                    <a:pt x="433" y="181"/>
                    <a:pt x="427" y="233"/>
                  </a:cubicBezTo>
                  <a:cubicBezTo>
                    <a:pt x="422" y="269"/>
                    <a:pt x="409" y="301"/>
                    <a:pt x="387" y="330"/>
                  </a:cubicBezTo>
                  <a:cubicBezTo>
                    <a:pt x="368" y="356"/>
                    <a:pt x="343" y="376"/>
                    <a:pt x="313" y="391"/>
                  </a:cubicBezTo>
                  <a:cubicBezTo>
                    <a:pt x="291" y="401"/>
                    <a:pt x="269" y="408"/>
                    <a:pt x="245" y="410"/>
                  </a:cubicBezTo>
                  <a:cubicBezTo>
                    <a:pt x="230" y="412"/>
                    <a:pt x="216" y="411"/>
                    <a:pt x="201" y="410"/>
                  </a:cubicBezTo>
                  <a:cubicBezTo>
                    <a:pt x="188" y="409"/>
                    <a:pt x="174" y="407"/>
                    <a:pt x="161" y="404"/>
                  </a:cubicBezTo>
                  <a:cubicBezTo>
                    <a:pt x="144" y="399"/>
                    <a:pt x="128" y="392"/>
                    <a:pt x="113" y="385"/>
                  </a:cubicBezTo>
                  <a:cubicBezTo>
                    <a:pt x="112" y="384"/>
                    <a:pt x="110" y="383"/>
                    <a:pt x="110" y="384"/>
                  </a:cubicBezTo>
                  <a:cubicBezTo>
                    <a:pt x="109" y="386"/>
                    <a:pt x="108" y="385"/>
                    <a:pt x="107" y="385"/>
                  </a:cubicBezTo>
                  <a:cubicBezTo>
                    <a:pt x="98" y="381"/>
                    <a:pt x="90" y="376"/>
                    <a:pt x="83" y="368"/>
                  </a:cubicBezTo>
                  <a:cubicBezTo>
                    <a:pt x="81" y="366"/>
                    <a:pt x="80" y="364"/>
                    <a:pt x="77" y="362"/>
                  </a:cubicBezTo>
                  <a:cubicBezTo>
                    <a:pt x="62" y="352"/>
                    <a:pt x="48" y="340"/>
                    <a:pt x="36" y="326"/>
                  </a:cubicBezTo>
                  <a:cubicBezTo>
                    <a:pt x="24" y="312"/>
                    <a:pt x="18" y="295"/>
                    <a:pt x="10" y="279"/>
                  </a:cubicBezTo>
                  <a:cubicBezTo>
                    <a:pt x="10" y="279"/>
                    <a:pt x="10" y="278"/>
                    <a:pt x="10" y="278"/>
                  </a:cubicBezTo>
                  <a:cubicBezTo>
                    <a:pt x="5" y="267"/>
                    <a:pt x="2" y="254"/>
                    <a:pt x="0" y="242"/>
                  </a:cubicBezTo>
                  <a:close/>
                  <a:moveTo>
                    <a:pt x="83" y="75"/>
                  </a:moveTo>
                  <a:cubicBezTo>
                    <a:pt x="81" y="76"/>
                    <a:pt x="80" y="78"/>
                    <a:pt x="78" y="79"/>
                  </a:cubicBezTo>
                  <a:cubicBezTo>
                    <a:pt x="66" y="93"/>
                    <a:pt x="56" y="108"/>
                    <a:pt x="48" y="124"/>
                  </a:cubicBezTo>
                  <a:cubicBezTo>
                    <a:pt x="28" y="167"/>
                    <a:pt x="24" y="211"/>
                    <a:pt x="36" y="257"/>
                  </a:cubicBezTo>
                  <a:cubicBezTo>
                    <a:pt x="61" y="349"/>
                    <a:pt x="147" y="409"/>
                    <a:pt x="242" y="400"/>
                  </a:cubicBezTo>
                  <a:cubicBezTo>
                    <a:pt x="279" y="396"/>
                    <a:pt x="313" y="383"/>
                    <a:pt x="341" y="360"/>
                  </a:cubicBezTo>
                  <a:cubicBezTo>
                    <a:pt x="387" y="323"/>
                    <a:pt x="411" y="274"/>
                    <a:pt x="414" y="216"/>
                  </a:cubicBezTo>
                  <a:cubicBezTo>
                    <a:pt x="415" y="211"/>
                    <a:pt x="416" y="207"/>
                    <a:pt x="410" y="205"/>
                  </a:cubicBezTo>
                  <a:cubicBezTo>
                    <a:pt x="409" y="205"/>
                    <a:pt x="408" y="204"/>
                    <a:pt x="408" y="203"/>
                  </a:cubicBezTo>
                  <a:cubicBezTo>
                    <a:pt x="407" y="203"/>
                    <a:pt x="406" y="202"/>
                    <a:pt x="405" y="203"/>
                  </a:cubicBezTo>
                  <a:cubicBezTo>
                    <a:pt x="402" y="205"/>
                    <a:pt x="400" y="203"/>
                    <a:pt x="400" y="200"/>
                  </a:cubicBezTo>
                  <a:cubicBezTo>
                    <a:pt x="398" y="192"/>
                    <a:pt x="391" y="187"/>
                    <a:pt x="386" y="181"/>
                  </a:cubicBezTo>
                  <a:cubicBezTo>
                    <a:pt x="384" y="177"/>
                    <a:pt x="381" y="178"/>
                    <a:pt x="379" y="182"/>
                  </a:cubicBezTo>
                  <a:cubicBezTo>
                    <a:pt x="376" y="188"/>
                    <a:pt x="374" y="195"/>
                    <a:pt x="374" y="202"/>
                  </a:cubicBezTo>
                  <a:cubicBezTo>
                    <a:pt x="374" y="203"/>
                    <a:pt x="374" y="205"/>
                    <a:pt x="372" y="206"/>
                  </a:cubicBezTo>
                  <a:cubicBezTo>
                    <a:pt x="370" y="206"/>
                    <a:pt x="369" y="205"/>
                    <a:pt x="368" y="204"/>
                  </a:cubicBezTo>
                  <a:cubicBezTo>
                    <a:pt x="365" y="200"/>
                    <a:pt x="363" y="196"/>
                    <a:pt x="362" y="191"/>
                  </a:cubicBezTo>
                  <a:cubicBezTo>
                    <a:pt x="359" y="185"/>
                    <a:pt x="356" y="180"/>
                    <a:pt x="350" y="177"/>
                  </a:cubicBezTo>
                  <a:cubicBezTo>
                    <a:pt x="348" y="176"/>
                    <a:pt x="346" y="174"/>
                    <a:pt x="344" y="172"/>
                  </a:cubicBezTo>
                  <a:cubicBezTo>
                    <a:pt x="338" y="167"/>
                    <a:pt x="333" y="160"/>
                    <a:pt x="328" y="154"/>
                  </a:cubicBezTo>
                  <a:cubicBezTo>
                    <a:pt x="326" y="152"/>
                    <a:pt x="323" y="150"/>
                    <a:pt x="319" y="150"/>
                  </a:cubicBezTo>
                  <a:cubicBezTo>
                    <a:pt x="315" y="151"/>
                    <a:pt x="312" y="151"/>
                    <a:pt x="309" y="149"/>
                  </a:cubicBezTo>
                  <a:cubicBezTo>
                    <a:pt x="307" y="148"/>
                    <a:pt x="306" y="147"/>
                    <a:pt x="305" y="148"/>
                  </a:cubicBezTo>
                  <a:cubicBezTo>
                    <a:pt x="304" y="150"/>
                    <a:pt x="305" y="151"/>
                    <a:pt x="306" y="152"/>
                  </a:cubicBezTo>
                  <a:cubicBezTo>
                    <a:pt x="316" y="161"/>
                    <a:pt x="325" y="169"/>
                    <a:pt x="335" y="177"/>
                  </a:cubicBezTo>
                  <a:cubicBezTo>
                    <a:pt x="341" y="180"/>
                    <a:pt x="341" y="183"/>
                    <a:pt x="337" y="188"/>
                  </a:cubicBezTo>
                  <a:cubicBezTo>
                    <a:pt x="336" y="190"/>
                    <a:pt x="335" y="191"/>
                    <a:pt x="334" y="192"/>
                  </a:cubicBezTo>
                  <a:cubicBezTo>
                    <a:pt x="329" y="196"/>
                    <a:pt x="328" y="198"/>
                    <a:pt x="331" y="204"/>
                  </a:cubicBezTo>
                  <a:cubicBezTo>
                    <a:pt x="333" y="207"/>
                    <a:pt x="333" y="211"/>
                    <a:pt x="332" y="214"/>
                  </a:cubicBezTo>
                  <a:cubicBezTo>
                    <a:pt x="330" y="219"/>
                    <a:pt x="329" y="222"/>
                    <a:pt x="331" y="227"/>
                  </a:cubicBezTo>
                  <a:cubicBezTo>
                    <a:pt x="332" y="230"/>
                    <a:pt x="330" y="232"/>
                    <a:pt x="327" y="231"/>
                  </a:cubicBezTo>
                  <a:cubicBezTo>
                    <a:pt x="321" y="230"/>
                    <a:pt x="317" y="233"/>
                    <a:pt x="315" y="239"/>
                  </a:cubicBezTo>
                  <a:cubicBezTo>
                    <a:pt x="314" y="243"/>
                    <a:pt x="313" y="248"/>
                    <a:pt x="314" y="252"/>
                  </a:cubicBezTo>
                  <a:cubicBezTo>
                    <a:pt x="314" y="256"/>
                    <a:pt x="313" y="260"/>
                    <a:pt x="310" y="264"/>
                  </a:cubicBezTo>
                  <a:cubicBezTo>
                    <a:pt x="307" y="268"/>
                    <a:pt x="305" y="274"/>
                    <a:pt x="303" y="279"/>
                  </a:cubicBezTo>
                  <a:cubicBezTo>
                    <a:pt x="301" y="286"/>
                    <a:pt x="298" y="292"/>
                    <a:pt x="293" y="298"/>
                  </a:cubicBezTo>
                  <a:cubicBezTo>
                    <a:pt x="289" y="305"/>
                    <a:pt x="283" y="304"/>
                    <a:pt x="279" y="297"/>
                  </a:cubicBezTo>
                  <a:cubicBezTo>
                    <a:pt x="278" y="295"/>
                    <a:pt x="277" y="292"/>
                    <a:pt x="277" y="290"/>
                  </a:cubicBezTo>
                  <a:cubicBezTo>
                    <a:pt x="274" y="276"/>
                    <a:pt x="271" y="263"/>
                    <a:pt x="273" y="249"/>
                  </a:cubicBezTo>
                  <a:cubicBezTo>
                    <a:pt x="273" y="248"/>
                    <a:pt x="273" y="247"/>
                    <a:pt x="273" y="246"/>
                  </a:cubicBezTo>
                  <a:cubicBezTo>
                    <a:pt x="272" y="238"/>
                    <a:pt x="268" y="231"/>
                    <a:pt x="268" y="223"/>
                  </a:cubicBezTo>
                  <a:cubicBezTo>
                    <a:pt x="268" y="219"/>
                    <a:pt x="265" y="217"/>
                    <a:pt x="261" y="216"/>
                  </a:cubicBezTo>
                  <a:cubicBezTo>
                    <a:pt x="259" y="216"/>
                    <a:pt x="257" y="216"/>
                    <a:pt x="255" y="216"/>
                  </a:cubicBezTo>
                  <a:cubicBezTo>
                    <a:pt x="249" y="216"/>
                    <a:pt x="246" y="213"/>
                    <a:pt x="244" y="207"/>
                  </a:cubicBezTo>
                  <a:cubicBezTo>
                    <a:pt x="242" y="198"/>
                    <a:pt x="239" y="188"/>
                    <a:pt x="235" y="179"/>
                  </a:cubicBezTo>
                  <a:cubicBezTo>
                    <a:pt x="232" y="172"/>
                    <a:pt x="230" y="164"/>
                    <a:pt x="228" y="156"/>
                  </a:cubicBezTo>
                  <a:cubicBezTo>
                    <a:pt x="226" y="142"/>
                    <a:pt x="232" y="133"/>
                    <a:pt x="246" y="131"/>
                  </a:cubicBezTo>
                  <a:cubicBezTo>
                    <a:pt x="248" y="130"/>
                    <a:pt x="249" y="130"/>
                    <a:pt x="251" y="130"/>
                  </a:cubicBezTo>
                  <a:cubicBezTo>
                    <a:pt x="255" y="129"/>
                    <a:pt x="257" y="131"/>
                    <a:pt x="258" y="135"/>
                  </a:cubicBezTo>
                  <a:cubicBezTo>
                    <a:pt x="260" y="142"/>
                    <a:pt x="268" y="144"/>
                    <a:pt x="273" y="138"/>
                  </a:cubicBezTo>
                  <a:cubicBezTo>
                    <a:pt x="274" y="137"/>
                    <a:pt x="275" y="136"/>
                    <a:pt x="276" y="134"/>
                  </a:cubicBezTo>
                  <a:cubicBezTo>
                    <a:pt x="277" y="132"/>
                    <a:pt x="278" y="129"/>
                    <a:pt x="276" y="127"/>
                  </a:cubicBezTo>
                  <a:cubicBezTo>
                    <a:pt x="275" y="124"/>
                    <a:pt x="272" y="125"/>
                    <a:pt x="270" y="126"/>
                  </a:cubicBezTo>
                  <a:cubicBezTo>
                    <a:pt x="266" y="127"/>
                    <a:pt x="264" y="125"/>
                    <a:pt x="263" y="121"/>
                  </a:cubicBezTo>
                  <a:cubicBezTo>
                    <a:pt x="262" y="120"/>
                    <a:pt x="262" y="119"/>
                    <a:pt x="261" y="119"/>
                  </a:cubicBezTo>
                  <a:cubicBezTo>
                    <a:pt x="261" y="119"/>
                    <a:pt x="260" y="119"/>
                    <a:pt x="260" y="120"/>
                  </a:cubicBezTo>
                  <a:cubicBezTo>
                    <a:pt x="259" y="121"/>
                    <a:pt x="261" y="124"/>
                    <a:pt x="258" y="124"/>
                  </a:cubicBezTo>
                  <a:cubicBezTo>
                    <a:pt x="256" y="124"/>
                    <a:pt x="256" y="122"/>
                    <a:pt x="255" y="121"/>
                  </a:cubicBezTo>
                  <a:cubicBezTo>
                    <a:pt x="255" y="120"/>
                    <a:pt x="255" y="120"/>
                    <a:pt x="254" y="119"/>
                  </a:cubicBezTo>
                  <a:cubicBezTo>
                    <a:pt x="249" y="111"/>
                    <a:pt x="241" y="110"/>
                    <a:pt x="234" y="116"/>
                  </a:cubicBezTo>
                  <a:cubicBezTo>
                    <a:pt x="232" y="118"/>
                    <a:pt x="230" y="120"/>
                    <a:pt x="227" y="122"/>
                  </a:cubicBezTo>
                  <a:cubicBezTo>
                    <a:pt x="226" y="123"/>
                    <a:pt x="225" y="125"/>
                    <a:pt x="223" y="124"/>
                  </a:cubicBezTo>
                  <a:cubicBezTo>
                    <a:pt x="222" y="123"/>
                    <a:pt x="222" y="121"/>
                    <a:pt x="222" y="119"/>
                  </a:cubicBezTo>
                  <a:cubicBezTo>
                    <a:pt x="226" y="104"/>
                    <a:pt x="231" y="90"/>
                    <a:pt x="237" y="76"/>
                  </a:cubicBezTo>
                  <a:cubicBezTo>
                    <a:pt x="241" y="66"/>
                    <a:pt x="247" y="64"/>
                    <a:pt x="257" y="66"/>
                  </a:cubicBezTo>
                  <a:cubicBezTo>
                    <a:pt x="267" y="69"/>
                    <a:pt x="276" y="68"/>
                    <a:pt x="284" y="59"/>
                  </a:cubicBezTo>
                  <a:cubicBezTo>
                    <a:pt x="289" y="54"/>
                    <a:pt x="294" y="54"/>
                    <a:pt x="301" y="58"/>
                  </a:cubicBezTo>
                  <a:cubicBezTo>
                    <a:pt x="302" y="59"/>
                    <a:pt x="304" y="61"/>
                    <a:pt x="306" y="61"/>
                  </a:cubicBezTo>
                  <a:cubicBezTo>
                    <a:pt x="314" y="61"/>
                    <a:pt x="321" y="64"/>
                    <a:pt x="329" y="63"/>
                  </a:cubicBezTo>
                  <a:cubicBezTo>
                    <a:pt x="332" y="62"/>
                    <a:pt x="335" y="63"/>
                    <a:pt x="339" y="63"/>
                  </a:cubicBezTo>
                  <a:cubicBezTo>
                    <a:pt x="341" y="63"/>
                    <a:pt x="344" y="64"/>
                    <a:pt x="346" y="64"/>
                  </a:cubicBezTo>
                  <a:cubicBezTo>
                    <a:pt x="347" y="64"/>
                    <a:pt x="348" y="64"/>
                    <a:pt x="348" y="64"/>
                  </a:cubicBezTo>
                  <a:cubicBezTo>
                    <a:pt x="349" y="63"/>
                    <a:pt x="348" y="62"/>
                    <a:pt x="348" y="62"/>
                  </a:cubicBezTo>
                  <a:cubicBezTo>
                    <a:pt x="347" y="60"/>
                    <a:pt x="346" y="59"/>
                    <a:pt x="345" y="58"/>
                  </a:cubicBezTo>
                  <a:cubicBezTo>
                    <a:pt x="338" y="51"/>
                    <a:pt x="331" y="46"/>
                    <a:pt x="322" y="42"/>
                  </a:cubicBezTo>
                  <a:cubicBezTo>
                    <a:pt x="298" y="29"/>
                    <a:pt x="273" y="21"/>
                    <a:pt x="246" y="17"/>
                  </a:cubicBezTo>
                  <a:cubicBezTo>
                    <a:pt x="230" y="14"/>
                    <a:pt x="214" y="14"/>
                    <a:pt x="198" y="16"/>
                  </a:cubicBezTo>
                  <a:cubicBezTo>
                    <a:pt x="186" y="17"/>
                    <a:pt x="176" y="21"/>
                    <a:pt x="165" y="24"/>
                  </a:cubicBezTo>
                  <a:cubicBezTo>
                    <a:pt x="145" y="30"/>
                    <a:pt x="126" y="38"/>
                    <a:pt x="109" y="52"/>
                  </a:cubicBezTo>
                  <a:cubicBezTo>
                    <a:pt x="105" y="55"/>
                    <a:pt x="101" y="58"/>
                    <a:pt x="98" y="62"/>
                  </a:cubicBezTo>
                  <a:cubicBezTo>
                    <a:pt x="110" y="59"/>
                    <a:pt x="120" y="52"/>
                    <a:pt x="129" y="47"/>
                  </a:cubicBezTo>
                  <a:cubicBezTo>
                    <a:pt x="136" y="43"/>
                    <a:pt x="143" y="46"/>
                    <a:pt x="150" y="46"/>
                  </a:cubicBezTo>
                  <a:cubicBezTo>
                    <a:pt x="150" y="46"/>
                    <a:pt x="151" y="47"/>
                    <a:pt x="152" y="47"/>
                  </a:cubicBezTo>
                  <a:cubicBezTo>
                    <a:pt x="154" y="50"/>
                    <a:pt x="155" y="48"/>
                    <a:pt x="155" y="46"/>
                  </a:cubicBezTo>
                  <a:cubicBezTo>
                    <a:pt x="156" y="44"/>
                    <a:pt x="157" y="41"/>
                    <a:pt x="158" y="38"/>
                  </a:cubicBezTo>
                  <a:cubicBezTo>
                    <a:pt x="161" y="34"/>
                    <a:pt x="165" y="34"/>
                    <a:pt x="168" y="38"/>
                  </a:cubicBezTo>
                  <a:cubicBezTo>
                    <a:pt x="170" y="40"/>
                    <a:pt x="171" y="43"/>
                    <a:pt x="173" y="45"/>
                  </a:cubicBezTo>
                  <a:cubicBezTo>
                    <a:pt x="175" y="48"/>
                    <a:pt x="177" y="48"/>
                    <a:pt x="179" y="45"/>
                  </a:cubicBezTo>
                  <a:cubicBezTo>
                    <a:pt x="181" y="42"/>
                    <a:pt x="183" y="40"/>
                    <a:pt x="185" y="38"/>
                  </a:cubicBezTo>
                  <a:cubicBezTo>
                    <a:pt x="186" y="38"/>
                    <a:pt x="188" y="37"/>
                    <a:pt x="188" y="36"/>
                  </a:cubicBezTo>
                  <a:cubicBezTo>
                    <a:pt x="191" y="29"/>
                    <a:pt x="195" y="28"/>
                    <a:pt x="200" y="33"/>
                  </a:cubicBezTo>
                  <a:cubicBezTo>
                    <a:pt x="204" y="36"/>
                    <a:pt x="208" y="39"/>
                    <a:pt x="212" y="42"/>
                  </a:cubicBezTo>
                  <a:cubicBezTo>
                    <a:pt x="215" y="45"/>
                    <a:pt x="215" y="47"/>
                    <a:pt x="212" y="50"/>
                  </a:cubicBezTo>
                  <a:cubicBezTo>
                    <a:pt x="211" y="51"/>
                    <a:pt x="209" y="52"/>
                    <a:pt x="209" y="54"/>
                  </a:cubicBezTo>
                  <a:cubicBezTo>
                    <a:pt x="209" y="57"/>
                    <a:pt x="207" y="57"/>
                    <a:pt x="205" y="58"/>
                  </a:cubicBezTo>
                  <a:cubicBezTo>
                    <a:pt x="200" y="58"/>
                    <a:pt x="197" y="60"/>
                    <a:pt x="194" y="64"/>
                  </a:cubicBezTo>
                  <a:cubicBezTo>
                    <a:pt x="192" y="66"/>
                    <a:pt x="192" y="68"/>
                    <a:pt x="194" y="68"/>
                  </a:cubicBezTo>
                  <a:cubicBezTo>
                    <a:pt x="199" y="69"/>
                    <a:pt x="202" y="72"/>
                    <a:pt x="205" y="76"/>
                  </a:cubicBezTo>
                  <a:cubicBezTo>
                    <a:pt x="206" y="77"/>
                    <a:pt x="207" y="78"/>
                    <a:pt x="207" y="80"/>
                  </a:cubicBezTo>
                  <a:cubicBezTo>
                    <a:pt x="207" y="83"/>
                    <a:pt x="208" y="86"/>
                    <a:pt x="210" y="89"/>
                  </a:cubicBezTo>
                  <a:cubicBezTo>
                    <a:pt x="212" y="91"/>
                    <a:pt x="212" y="94"/>
                    <a:pt x="209" y="95"/>
                  </a:cubicBezTo>
                  <a:cubicBezTo>
                    <a:pt x="204" y="98"/>
                    <a:pt x="199" y="100"/>
                    <a:pt x="193" y="101"/>
                  </a:cubicBezTo>
                  <a:cubicBezTo>
                    <a:pt x="191" y="102"/>
                    <a:pt x="189" y="101"/>
                    <a:pt x="189" y="99"/>
                  </a:cubicBezTo>
                  <a:cubicBezTo>
                    <a:pt x="188" y="97"/>
                    <a:pt x="187" y="96"/>
                    <a:pt x="186" y="96"/>
                  </a:cubicBezTo>
                  <a:cubicBezTo>
                    <a:pt x="173" y="95"/>
                    <a:pt x="160" y="96"/>
                    <a:pt x="150" y="105"/>
                  </a:cubicBezTo>
                  <a:cubicBezTo>
                    <a:pt x="144" y="111"/>
                    <a:pt x="140" y="117"/>
                    <a:pt x="133" y="122"/>
                  </a:cubicBezTo>
                  <a:cubicBezTo>
                    <a:pt x="129" y="125"/>
                    <a:pt x="126" y="128"/>
                    <a:pt x="126" y="134"/>
                  </a:cubicBezTo>
                  <a:cubicBezTo>
                    <a:pt x="125" y="136"/>
                    <a:pt x="125" y="140"/>
                    <a:pt x="123" y="140"/>
                  </a:cubicBezTo>
                  <a:cubicBezTo>
                    <a:pt x="120" y="140"/>
                    <a:pt x="120" y="136"/>
                    <a:pt x="120" y="134"/>
                  </a:cubicBezTo>
                  <a:cubicBezTo>
                    <a:pt x="120" y="130"/>
                    <a:pt x="118" y="129"/>
                    <a:pt x="115" y="129"/>
                  </a:cubicBezTo>
                  <a:cubicBezTo>
                    <a:pt x="112" y="130"/>
                    <a:pt x="109" y="130"/>
                    <a:pt x="106" y="130"/>
                  </a:cubicBezTo>
                  <a:cubicBezTo>
                    <a:pt x="96" y="132"/>
                    <a:pt x="91" y="135"/>
                    <a:pt x="90" y="143"/>
                  </a:cubicBezTo>
                  <a:cubicBezTo>
                    <a:pt x="89" y="146"/>
                    <a:pt x="89" y="149"/>
                    <a:pt x="89" y="153"/>
                  </a:cubicBezTo>
                  <a:cubicBezTo>
                    <a:pt x="89" y="156"/>
                    <a:pt x="90" y="158"/>
                    <a:pt x="93" y="157"/>
                  </a:cubicBezTo>
                  <a:cubicBezTo>
                    <a:pt x="95" y="156"/>
                    <a:pt x="96" y="156"/>
                    <a:pt x="97" y="156"/>
                  </a:cubicBezTo>
                  <a:cubicBezTo>
                    <a:pt x="101" y="155"/>
                    <a:pt x="103" y="156"/>
                    <a:pt x="102" y="161"/>
                  </a:cubicBezTo>
                  <a:cubicBezTo>
                    <a:pt x="102" y="163"/>
                    <a:pt x="103" y="165"/>
                    <a:pt x="106" y="165"/>
                  </a:cubicBezTo>
                  <a:cubicBezTo>
                    <a:pt x="112" y="165"/>
                    <a:pt x="112" y="166"/>
                    <a:pt x="110" y="172"/>
                  </a:cubicBezTo>
                  <a:cubicBezTo>
                    <a:pt x="108" y="178"/>
                    <a:pt x="108" y="178"/>
                    <a:pt x="114" y="180"/>
                  </a:cubicBezTo>
                  <a:cubicBezTo>
                    <a:pt x="115" y="180"/>
                    <a:pt x="116" y="180"/>
                    <a:pt x="116" y="182"/>
                  </a:cubicBezTo>
                  <a:cubicBezTo>
                    <a:pt x="116" y="183"/>
                    <a:pt x="115" y="185"/>
                    <a:pt x="114" y="186"/>
                  </a:cubicBezTo>
                  <a:cubicBezTo>
                    <a:pt x="112" y="187"/>
                    <a:pt x="111" y="186"/>
                    <a:pt x="110" y="185"/>
                  </a:cubicBezTo>
                  <a:cubicBezTo>
                    <a:pt x="108" y="183"/>
                    <a:pt x="106" y="180"/>
                    <a:pt x="104" y="177"/>
                  </a:cubicBezTo>
                  <a:cubicBezTo>
                    <a:pt x="102" y="174"/>
                    <a:pt x="100" y="171"/>
                    <a:pt x="96" y="170"/>
                  </a:cubicBezTo>
                  <a:cubicBezTo>
                    <a:pt x="94" y="169"/>
                    <a:pt x="92" y="168"/>
                    <a:pt x="91" y="166"/>
                  </a:cubicBezTo>
                  <a:cubicBezTo>
                    <a:pt x="90" y="164"/>
                    <a:pt x="88" y="163"/>
                    <a:pt x="86" y="162"/>
                  </a:cubicBezTo>
                  <a:cubicBezTo>
                    <a:pt x="84" y="162"/>
                    <a:pt x="82" y="161"/>
                    <a:pt x="80" y="161"/>
                  </a:cubicBezTo>
                  <a:cubicBezTo>
                    <a:pt x="72" y="158"/>
                    <a:pt x="69" y="155"/>
                    <a:pt x="69" y="146"/>
                  </a:cubicBezTo>
                  <a:cubicBezTo>
                    <a:pt x="68" y="138"/>
                    <a:pt x="67" y="129"/>
                    <a:pt x="61" y="122"/>
                  </a:cubicBezTo>
                  <a:cubicBezTo>
                    <a:pt x="60" y="120"/>
                    <a:pt x="59" y="117"/>
                    <a:pt x="59" y="115"/>
                  </a:cubicBezTo>
                  <a:cubicBezTo>
                    <a:pt x="60" y="110"/>
                    <a:pt x="61" y="106"/>
                    <a:pt x="65" y="102"/>
                  </a:cubicBezTo>
                  <a:cubicBezTo>
                    <a:pt x="70" y="96"/>
                    <a:pt x="75" y="90"/>
                    <a:pt x="80" y="84"/>
                  </a:cubicBezTo>
                  <a:cubicBezTo>
                    <a:pt x="82" y="82"/>
                    <a:pt x="84" y="79"/>
                    <a:pt x="83" y="75"/>
                  </a:cubicBezTo>
                  <a:close/>
                  <a:moveTo>
                    <a:pt x="117" y="381"/>
                  </a:moveTo>
                  <a:cubicBezTo>
                    <a:pt x="108" y="375"/>
                    <a:pt x="98" y="368"/>
                    <a:pt x="89" y="359"/>
                  </a:cubicBezTo>
                  <a:cubicBezTo>
                    <a:pt x="80" y="351"/>
                    <a:pt x="71" y="343"/>
                    <a:pt x="64" y="333"/>
                  </a:cubicBezTo>
                  <a:cubicBezTo>
                    <a:pt x="56" y="323"/>
                    <a:pt x="50" y="313"/>
                    <a:pt x="44" y="303"/>
                  </a:cubicBezTo>
                  <a:cubicBezTo>
                    <a:pt x="38" y="292"/>
                    <a:pt x="34" y="281"/>
                    <a:pt x="30" y="270"/>
                  </a:cubicBezTo>
                  <a:cubicBezTo>
                    <a:pt x="29" y="272"/>
                    <a:pt x="31" y="274"/>
                    <a:pt x="29" y="277"/>
                  </a:cubicBezTo>
                  <a:cubicBezTo>
                    <a:pt x="26" y="272"/>
                    <a:pt x="25" y="267"/>
                    <a:pt x="23" y="262"/>
                  </a:cubicBezTo>
                  <a:cubicBezTo>
                    <a:pt x="21" y="257"/>
                    <a:pt x="20" y="252"/>
                    <a:pt x="19" y="247"/>
                  </a:cubicBezTo>
                  <a:cubicBezTo>
                    <a:pt x="18" y="247"/>
                    <a:pt x="18" y="247"/>
                    <a:pt x="17" y="248"/>
                  </a:cubicBezTo>
                  <a:cubicBezTo>
                    <a:pt x="30" y="308"/>
                    <a:pt x="65" y="351"/>
                    <a:pt x="117" y="381"/>
                  </a:cubicBezTo>
                  <a:close/>
                  <a:moveTo>
                    <a:pt x="20" y="207"/>
                  </a:moveTo>
                  <a:cubicBezTo>
                    <a:pt x="20" y="197"/>
                    <a:pt x="21" y="188"/>
                    <a:pt x="22" y="179"/>
                  </a:cubicBezTo>
                  <a:cubicBezTo>
                    <a:pt x="24" y="170"/>
                    <a:pt x="25" y="161"/>
                    <a:pt x="28" y="152"/>
                  </a:cubicBezTo>
                  <a:cubicBezTo>
                    <a:pt x="30" y="144"/>
                    <a:pt x="34" y="135"/>
                    <a:pt x="36" y="127"/>
                  </a:cubicBezTo>
                  <a:cubicBezTo>
                    <a:pt x="34" y="131"/>
                    <a:pt x="32" y="136"/>
                    <a:pt x="30" y="141"/>
                  </a:cubicBezTo>
                  <a:cubicBezTo>
                    <a:pt x="24" y="156"/>
                    <a:pt x="18" y="171"/>
                    <a:pt x="19" y="187"/>
                  </a:cubicBezTo>
                  <a:cubicBezTo>
                    <a:pt x="20" y="194"/>
                    <a:pt x="20" y="200"/>
                    <a:pt x="20" y="207"/>
                  </a:cubicBezTo>
                  <a:close/>
                </a:path>
              </a:pathLst>
            </a:custGeom>
            <a:grpFill/>
            <a:ln w="9525">
              <a:solidFill>
                <a:srgbClr val="14678F"/>
              </a:solidFill>
              <a:round/>
              <a:headEnd/>
              <a:tailEnd/>
            </a:ln>
          </p:spPr>
          <p:txBody>
            <a:bodyPr vert="horz" wrap="square" lIns="91440" tIns="45720" rIns="91440" bIns="45720" numCol="1" anchor="t" anchorCtr="0" compatLnSpc="1">
              <a:prstTxWarp prst="textNoShape">
                <a:avLst/>
              </a:prstTxWarp>
            </a:bodyPr>
            <a:lstStyle/>
            <a:p>
              <a:endParaRPr lang="en-US">
                <a:solidFill>
                  <a:srgbClr val="14678F"/>
                </a:solidFill>
              </a:endParaRPr>
            </a:p>
          </p:txBody>
        </p:sp>
        <p:sp>
          <p:nvSpPr>
            <p:cNvPr id="25" name="Freeform 226">
              <a:extLst>
                <a:ext uri="{FF2B5EF4-FFF2-40B4-BE49-F238E27FC236}">
                  <a16:creationId xmlns:a16="http://schemas.microsoft.com/office/drawing/2014/main" id="{175A315F-8677-9B46-3A76-AFA4D1658F67}"/>
                </a:ext>
              </a:extLst>
            </p:cNvPr>
            <p:cNvSpPr>
              <a:spLocks/>
            </p:cNvSpPr>
            <p:nvPr/>
          </p:nvSpPr>
          <p:spPr bwMode="auto">
            <a:xfrm>
              <a:off x="2505076" y="3530601"/>
              <a:ext cx="266700" cy="457200"/>
            </a:xfrm>
            <a:custGeom>
              <a:avLst/>
              <a:gdLst>
                <a:gd name="T0" fmla="*/ 0 w 98"/>
                <a:gd name="T1" fmla="*/ 41 h 167"/>
                <a:gd name="T2" fmla="*/ 4 w 98"/>
                <a:gd name="T3" fmla="*/ 29 h 167"/>
                <a:gd name="T4" fmla="*/ 8 w 98"/>
                <a:gd name="T5" fmla="*/ 13 h 167"/>
                <a:gd name="T6" fmla="*/ 19 w 98"/>
                <a:gd name="T7" fmla="*/ 1 h 167"/>
                <a:gd name="T8" fmla="*/ 24 w 98"/>
                <a:gd name="T9" fmla="*/ 3 h 167"/>
                <a:gd name="T10" fmla="*/ 32 w 98"/>
                <a:gd name="T11" fmla="*/ 5 h 167"/>
                <a:gd name="T12" fmla="*/ 47 w 98"/>
                <a:gd name="T13" fmla="*/ 13 h 167"/>
                <a:gd name="T14" fmla="*/ 53 w 98"/>
                <a:gd name="T15" fmla="*/ 17 h 167"/>
                <a:gd name="T16" fmla="*/ 63 w 98"/>
                <a:gd name="T17" fmla="*/ 25 h 167"/>
                <a:gd name="T18" fmla="*/ 73 w 98"/>
                <a:gd name="T19" fmla="*/ 35 h 167"/>
                <a:gd name="T20" fmla="*/ 88 w 98"/>
                <a:gd name="T21" fmla="*/ 42 h 167"/>
                <a:gd name="T22" fmla="*/ 93 w 98"/>
                <a:gd name="T23" fmla="*/ 61 h 167"/>
                <a:gd name="T24" fmla="*/ 88 w 98"/>
                <a:gd name="T25" fmla="*/ 78 h 167"/>
                <a:gd name="T26" fmla="*/ 87 w 98"/>
                <a:gd name="T27" fmla="*/ 87 h 167"/>
                <a:gd name="T28" fmla="*/ 81 w 98"/>
                <a:gd name="T29" fmla="*/ 94 h 167"/>
                <a:gd name="T30" fmla="*/ 74 w 98"/>
                <a:gd name="T31" fmla="*/ 103 h 167"/>
                <a:gd name="T32" fmla="*/ 65 w 98"/>
                <a:gd name="T33" fmla="*/ 127 h 167"/>
                <a:gd name="T34" fmla="*/ 63 w 98"/>
                <a:gd name="T35" fmla="*/ 129 h 167"/>
                <a:gd name="T36" fmla="*/ 59 w 98"/>
                <a:gd name="T37" fmla="*/ 146 h 167"/>
                <a:gd name="T38" fmla="*/ 62 w 98"/>
                <a:gd name="T39" fmla="*/ 154 h 167"/>
                <a:gd name="T40" fmla="*/ 67 w 98"/>
                <a:gd name="T41" fmla="*/ 162 h 167"/>
                <a:gd name="T42" fmla="*/ 69 w 98"/>
                <a:gd name="T43" fmla="*/ 166 h 167"/>
                <a:gd name="T44" fmla="*/ 65 w 98"/>
                <a:gd name="T45" fmla="*/ 167 h 167"/>
                <a:gd name="T46" fmla="*/ 57 w 98"/>
                <a:gd name="T47" fmla="*/ 163 h 167"/>
                <a:gd name="T48" fmla="*/ 36 w 98"/>
                <a:gd name="T49" fmla="*/ 126 h 167"/>
                <a:gd name="T50" fmla="*/ 30 w 98"/>
                <a:gd name="T51" fmla="*/ 94 h 167"/>
                <a:gd name="T52" fmla="*/ 22 w 98"/>
                <a:gd name="T53" fmla="*/ 78 h 167"/>
                <a:gd name="T54" fmla="*/ 1 w 98"/>
                <a:gd name="T55" fmla="*/ 47 h 167"/>
                <a:gd name="T56" fmla="*/ 0 w 98"/>
                <a:gd name="T57" fmla="*/ 4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67">
                  <a:moveTo>
                    <a:pt x="0" y="41"/>
                  </a:moveTo>
                  <a:cubicBezTo>
                    <a:pt x="0" y="38"/>
                    <a:pt x="1" y="33"/>
                    <a:pt x="4" y="29"/>
                  </a:cubicBezTo>
                  <a:cubicBezTo>
                    <a:pt x="6" y="24"/>
                    <a:pt x="8" y="19"/>
                    <a:pt x="8" y="13"/>
                  </a:cubicBezTo>
                  <a:cubicBezTo>
                    <a:pt x="8" y="9"/>
                    <a:pt x="15" y="1"/>
                    <a:pt x="19" y="1"/>
                  </a:cubicBezTo>
                  <a:cubicBezTo>
                    <a:pt x="21" y="0"/>
                    <a:pt x="22" y="1"/>
                    <a:pt x="24" y="3"/>
                  </a:cubicBezTo>
                  <a:cubicBezTo>
                    <a:pt x="26" y="5"/>
                    <a:pt x="29" y="6"/>
                    <a:pt x="32" y="5"/>
                  </a:cubicBezTo>
                  <a:cubicBezTo>
                    <a:pt x="39" y="4"/>
                    <a:pt x="43" y="8"/>
                    <a:pt x="47" y="13"/>
                  </a:cubicBezTo>
                  <a:cubicBezTo>
                    <a:pt x="48" y="15"/>
                    <a:pt x="50" y="16"/>
                    <a:pt x="53" y="17"/>
                  </a:cubicBezTo>
                  <a:cubicBezTo>
                    <a:pt x="58" y="17"/>
                    <a:pt x="61" y="20"/>
                    <a:pt x="63" y="25"/>
                  </a:cubicBezTo>
                  <a:cubicBezTo>
                    <a:pt x="64" y="30"/>
                    <a:pt x="68" y="33"/>
                    <a:pt x="73" y="35"/>
                  </a:cubicBezTo>
                  <a:cubicBezTo>
                    <a:pt x="78" y="37"/>
                    <a:pt x="83" y="39"/>
                    <a:pt x="88" y="42"/>
                  </a:cubicBezTo>
                  <a:cubicBezTo>
                    <a:pt x="96" y="47"/>
                    <a:pt x="98" y="53"/>
                    <a:pt x="93" y="61"/>
                  </a:cubicBezTo>
                  <a:cubicBezTo>
                    <a:pt x="89" y="66"/>
                    <a:pt x="88" y="72"/>
                    <a:pt x="88" y="78"/>
                  </a:cubicBezTo>
                  <a:cubicBezTo>
                    <a:pt x="88" y="81"/>
                    <a:pt x="88" y="84"/>
                    <a:pt x="87" y="87"/>
                  </a:cubicBezTo>
                  <a:cubicBezTo>
                    <a:pt x="86" y="90"/>
                    <a:pt x="84" y="93"/>
                    <a:pt x="81" y="94"/>
                  </a:cubicBezTo>
                  <a:cubicBezTo>
                    <a:pt x="76" y="95"/>
                    <a:pt x="74" y="98"/>
                    <a:pt x="74" y="103"/>
                  </a:cubicBezTo>
                  <a:cubicBezTo>
                    <a:pt x="73" y="112"/>
                    <a:pt x="69" y="120"/>
                    <a:pt x="65" y="127"/>
                  </a:cubicBezTo>
                  <a:cubicBezTo>
                    <a:pt x="65" y="128"/>
                    <a:pt x="64" y="129"/>
                    <a:pt x="63" y="129"/>
                  </a:cubicBezTo>
                  <a:cubicBezTo>
                    <a:pt x="58" y="134"/>
                    <a:pt x="56" y="139"/>
                    <a:pt x="59" y="146"/>
                  </a:cubicBezTo>
                  <a:cubicBezTo>
                    <a:pt x="60" y="149"/>
                    <a:pt x="61" y="151"/>
                    <a:pt x="62" y="154"/>
                  </a:cubicBezTo>
                  <a:cubicBezTo>
                    <a:pt x="62" y="158"/>
                    <a:pt x="65" y="160"/>
                    <a:pt x="67" y="162"/>
                  </a:cubicBezTo>
                  <a:cubicBezTo>
                    <a:pt x="69" y="163"/>
                    <a:pt x="70" y="164"/>
                    <a:pt x="69" y="166"/>
                  </a:cubicBezTo>
                  <a:cubicBezTo>
                    <a:pt x="69" y="167"/>
                    <a:pt x="67" y="167"/>
                    <a:pt x="65" y="167"/>
                  </a:cubicBezTo>
                  <a:cubicBezTo>
                    <a:pt x="62" y="167"/>
                    <a:pt x="60" y="165"/>
                    <a:pt x="57" y="163"/>
                  </a:cubicBezTo>
                  <a:cubicBezTo>
                    <a:pt x="46" y="153"/>
                    <a:pt x="40" y="140"/>
                    <a:pt x="36" y="126"/>
                  </a:cubicBezTo>
                  <a:cubicBezTo>
                    <a:pt x="32" y="116"/>
                    <a:pt x="31" y="105"/>
                    <a:pt x="30" y="94"/>
                  </a:cubicBezTo>
                  <a:cubicBezTo>
                    <a:pt x="30" y="87"/>
                    <a:pt x="28" y="82"/>
                    <a:pt x="22" y="78"/>
                  </a:cubicBezTo>
                  <a:cubicBezTo>
                    <a:pt x="11" y="70"/>
                    <a:pt x="8" y="57"/>
                    <a:pt x="1" y="47"/>
                  </a:cubicBezTo>
                  <a:cubicBezTo>
                    <a:pt x="0" y="45"/>
                    <a:pt x="0" y="45"/>
                    <a:pt x="0" y="41"/>
                  </a:cubicBezTo>
                  <a:close/>
                </a:path>
              </a:pathLst>
            </a:custGeom>
            <a:grpFill/>
            <a:ln w="9525">
              <a:solidFill>
                <a:srgbClr val="14678F"/>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14678F"/>
                </a:solidFill>
              </a:endParaRPr>
            </a:p>
          </p:txBody>
        </p:sp>
        <p:sp>
          <p:nvSpPr>
            <p:cNvPr id="26" name="Freeform 227">
              <a:extLst>
                <a:ext uri="{FF2B5EF4-FFF2-40B4-BE49-F238E27FC236}">
                  <a16:creationId xmlns:a16="http://schemas.microsoft.com/office/drawing/2014/main" id="{B2B5D515-6E96-E5AC-9C83-E5CF6FB6DC3C}"/>
                </a:ext>
              </a:extLst>
            </p:cNvPr>
            <p:cNvSpPr>
              <a:spLocks/>
            </p:cNvSpPr>
            <p:nvPr/>
          </p:nvSpPr>
          <p:spPr bwMode="auto">
            <a:xfrm>
              <a:off x="3081338" y="3805238"/>
              <a:ext cx="174625" cy="171450"/>
            </a:xfrm>
            <a:custGeom>
              <a:avLst/>
              <a:gdLst>
                <a:gd name="T0" fmla="*/ 49 w 64"/>
                <a:gd name="T1" fmla="*/ 0 h 63"/>
                <a:gd name="T2" fmla="*/ 52 w 64"/>
                <a:gd name="T3" fmla="*/ 0 h 63"/>
                <a:gd name="T4" fmla="*/ 59 w 64"/>
                <a:gd name="T5" fmla="*/ 12 h 63"/>
                <a:gd name="T6" fmla="*/ 61 w 64"/>
                <a:gd name="T7" fmla="*/ 25 h 63"/>
                <a:gd name="T8" fmla="*/ 61 w 64"/>
                <a:gd name="T9" fmla="*/ 36 h 63"/>
                <a:gd name="T10" fmla="*/ 39 w 64"/>
                <a:gd name="T11" fmla="*/ 59 h 63"/>
                <a:gd name="T12" fmla="*/ 30 w 64"/>
                <a:gd name="T13" fmla="*/ 59 h 63"/>
                <a:gd name="T14" fmla="*/ 11 w 64"/>
                <a:gd name="T15" fmla="*/ 58 h 63"/>
                <a:gd name="T16" fmla="*/ 6 w 64"/>
                <a:gd name="T17" fmla="*/ 61 h 63"/>
                <a:gd name="T18" fmla="*/ 1 w 64"/>
                <a:gd name="T19" fmla="*/ 57 h 63"/>
                <a:gd name="T20" fmla="*/ 8 w 64"/>
                <a:gd name="T21" fmla="*/ 49 h 63"/>
                <a:gd name="T22" fmla="*/ 14 w 64"/>
                <a:gd name="T23" fmla="*/ 36 h 63"/>
                <a:gd name="T24" fmla="*/ 16 w 64"/>
                <a:gd name="T25" fmla="*/ 23 h 63"/>
                <a:gd name="T26" fmla="*/ 40 w 64"/>
                <a:gd name="T27" fmla="*/ 2 h 63"/>
                <a:gd name="T28" fmla="*/ 49 w 64"/>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3">
                  <a:moveTo>
                    <a:pt x="49" y="0"/>
                  </a:moveTo>
                  <a:cubicBezTo>
                    <a:pt x="49" y="0"/>
                    <a:pt x="51" y="0"/>
                    <a:pt x="52" y="0"/>
                  </a:cubicBezTo>
                  <a:cubicBezTo>
                    <a:pt x="60" y="2"/>
                    <a:pt x="61" y="4"/>
                    <a:pt x="59" y="12"/>
                  </a:cubicBezTo>
                  <a:cubicBezTo>
                    <a:pt x="58" y="16"/>
                    <a:pt x="58" y="21"/>
                    <a:pt x="61" y="25"/>
                  </a:cubicBezTo>
                  <a:cubicBezTo>
                    <a:pt x="64" y="29"/>
                    <a:pt x="64" y="32"/>
                    <a:pt x="61" y="36"/>
                  </a:cubicBezTo>
                  <a:cubicBezTo>
                    <a:pt x="55" y="45"/>
                    <a:pt x="47" y="52"/>
                    <a:pt x="39" y="59"/>
                  </a:cubicBezTo>
                  <a:cubicBezTo>
                    <a:pt x="36" y="62"/>
                    <a:pt x="33" y="61"/>
                    <a:pt x="30" y="59"/>
                  </a:cubicBezTo>
                  <a:cubicBezTo>
                    <a:pt x="20" y="50"/>
                    <a:pt x="20" y="53"/>
                    <a:pt x="11" y="58"/>
                  </a:cubicBezTo>
                  <a:cubicBezTo>
                    <a:pt x="9" y="60"/>
                    <a:pt x="8" y="61"/>
                    <a:pt x="6" y="61"/>
                  </a:cubicBezTo>
                  <a:cubicBezTo>
                    <a:pt x="2" y="63"/>
                    <a:pt x="0" y="61"/>
                    <a:pt x="1" y="57"/>
                  </a:cubicBezTo>
                  <a:cubicBezTo>
                    <a:pt x="2" y="53"/>
                    <a:pt x="5" y="51"/>
                    <a:pt x="8" y="49"/>
                  </a:cubicBezTo>
                  <a:cubicBezTo>
                    <a:pt x="15" y="45"/>
                    <a:pt x="15" y="45"/>
                    <a:pt x="14" y="36"/>
                  </a:cubicBezTo>
                  <a:cubicBezTo>
                    <a:pt x="13" y="31"/>
                    <a:pt x="13" y="27"/>
                    <a:pt x="16" y="23"/>
                  </a:cubicBezTo>
                  <a:cubicBezTo>
                    <a:pt x="23" y="15"/>
                    <a:pt x="29" y="6"/>
                    <a:pt x="40" y="2"/>
                  </a:cubicBezTo>
                  <a:cubicBezTo>
                    <a:pt x="42" y="1"/>
                    <a:pt x="45" y="0"/>
                    <a:pt x="49" y="0"/>
                  </a:cubicBezTo>
                  <a:close/>
                </a:path>
              </a:pathLst>
            </a:custGeom>
            <a:grpFill/>
            <a:ln w="9525">
              <a:solidFill>
                <a:srgbClr val="14678F"/>
              </a:solidFill>
              <a:round/>
              <a:headEnd/>
              <a:tailEnd/>
            </a:ln>
          </p:spPr>
          <p:txBody>
            <a:bodyPr vert="horz" wrap="square" lIns="91440" tIns="45720" rIns="91440" bIns="45720" numCol="1" anchor="t" anchorCtr="0" compatLnSpc="1">
              <a:prstTxWarp prst="textNoShape">
                <a:avLst/>
              </a:prstTxWarp>
            </a:bodyPr>
            <a:lstStyle/>
            <a:p>
              <a:endParaRPr lang="en-US">
                <a:solidFill>
                  <a:srgbClr val="14678F"/>
                </a:solidFill>
              </a:endParaRPr>
            </a:p>
          </p:txBody>
        </p:sp>
      </p:grpSp>
      <p:sp>
        <p:nvSpPr>
          <p:cNvPr id="27" name="TextBox 26">
            <a:extLst>
              <a:ext uri="{FF2B5EF4-FFF2-40B4-BE49-F238E27FC236}">
                <a16:creationId xmlns:a16="http://schemas.microsoft.com/office/drawing/2014/main" id="{1D85622A-901B-5599-A9AA-0A6A41D3BFAC}"/>
              </a:ext>
            </a:extLst>
          </p:cNvPr>
          <p:cNvSpPr txBox="1"/>
          <p:nvPr/>
        </p:nvSpPr>
        <p:spPr>
          <a:xfrm>
            <a:off x="7271641" y="2463786"/>
            <a:ext cx="1119217" cy="338554"/>
          </a:xfrm>
          <a:prstGeom prst="rect">
            <a:avLst/>
          </a:prstGeom>
          <a:noFill/>
        </p:spPr>
        <p:txBody>
          <a:bodyPr wrap="none" rtlCol="0">
            <a:spAutoFit/>
          </a:bodyPr>
          <a:lstStyle/>
          <a:p>
            <a:r>
              <a:rPr lang="en-US" sz="1600" b="1" dirty="0">
                <a:latin typeface="Montserrat" panose="00000500000000000000" pitchFamily="2" charset="0"/>
              </a:rPr>
              <a:t>Location</a:t>
            </a:r>
            <a:endParaRPr lang="en-US" sz="1400" b="1" dirty="0">
              <a:latin typeface="Montserrat" panose="00000500000000000000" pitchFamily="2" charset="0"/>
            </a:endParaRPr>
          </a:p>
        </p:txBody>
      </p:sp>
      <p:sp>
        <p:nvSpPr>
          <p:cNvPr id="28" name="TextBox 27">
            <a:extLst>
              <a:ext uri="{FF2B5EF4-FFF2-40B4-BE49-F238E27FC236}">
                <a16:creationId xmlns:a16="http://schemas.microsoft.com/office/drawing/2014/main" id="{1D06C5E0-F869-6418-210E-45135EE11170}"/>
              </a:ext>
            </a:extLst>
          </p:cNvPr>
          <p:cNvSpPr txBox="1"/>
          <p:nvPr/>
        </p:nvSpPr>
        <p:spPr>
          <a:xfrm>
            <a:off x="7271641" y="2812716"/>
            <a:ext cx="5033750" cy="276999"/>
          </a:xfrm>
          <a:prstGeom prst="rect">
            <a:avLst/>
          </a:prstGeom>
          <a:noFill/>
        </p:spPr>
        <p:txBody>
          <a:bodyPr wrap="none" rtlCol="0">
            <a:spAutoFit/>
          </a:bodyPr>
          <a:lstStyle/>
          <a:p>
            <a:r>
              <a:rPr lang="en-US" sz="1200" dirty="0">
                <a:latin typeface="Montserrat" panose="00000500000000000000" pitchFamily="2" charset="0"/>
                <a:cs typeface="Poppins" panose="00000500000000000000" pitchFamily="2" charset="0"/>
              </a:rPr>
              <a:t>455 Massachusetts Avenue, Suite 310, Washington, DC 20001</a:t>
            </a:r>
          </a:p>
        </p:txBody>
      </p:sp>
      <p:sp>
        <p:nvSpPr>
          <p:cNvPr id="29" name="TextBox 28">
            <a:extLst>
              <a:ext uri="{FF2B5EF4-FFF2-40B4-BE49-F238E27FC236}">
                <a16:creationId xmlns:a16="http://schemas.microsoft.com/office/drawing/2014/main" id="{2A8C9590-984E-7A8C-E406-20C7EF75F9CA}"/>
              </a:ext>
            </a:extLst>
          </p:cNvPr>
          <p:cNvSpPr txBox="1"/>
          <p:nvPr/>
        </p:nvSpPr>
        <p:spPr>
          <a:xfrm>
            <a:off x="7271641" y="3409669"/>
            <a:ext cx="881973" cy="338554"/>
          </a:xfrm>
          <a:prstGeom prst="rect">
            <a:avLst/>
          </a:prstGeom>
          <a:noFill/>
        </p:spPr>
        <p:txBody>
          <a:bodyPr wrap="none" rtlCol="0">
            <a:spAutoFit/>
          </a:bodyPr>
          <a:lstStyle/>
          <a:p>
            <a:r>
              <a:rPr lang="en-US" sz="1600" b="1" dirty="0">
                <a:latin typeface="Montserrat" panose="00000500000000000000" pitchFamily="2" charset="0"/>
              </a:rPr>
              <a:t>Phone</a:t>
            </a:r>
            <a:endParaRPr lang="en-US" sz="1400" b="1" dirty="0">
              <a:latin typeface="Montserrat" panose="00000500000000000000" pitchFamily="2" charset="0"/>
            </a:endParaRPr>
          </a:p>
        </p:txBody>
      </p:sp>
      <p:sp>
        <p:nvSpPr>
          <p:cNvPr id="30" name="TextBox 29">
            <a:extLst>
              <a:ext uri="{FF2B5EF4-FFF2-40B4-BE49-F238E27FC236}">
                <a16:creationId xmlns:a16="http://schemas.microsoft.com/office/drawing/2014/main" id="{CB297F4B-3868-0F3B-D4BD-F43E98151903}"/>
              </a:ext>
            </a:extLst>
          </p:cNvPr>
          <p:cNvSpPr txBox="1"/>
          <p:nvPr/>
        </p:nvSpPr>
        <p:spPr>
          <a:xfrm>
            <a:off x="7312517" y="4434175"/>
            <a:ext cx="788999" cy="338554"/>
          </a:xfrm>
          <a:prstGeom prst="rect">
            <a:avLst/>
          </a:prstGeom>
          <a:noFill/>
        </p:spPr>
        <p:txBody>
          <a:bodyPr wrap="none" rtlCol="0">
            <a:spAutoFit/>
          </a:bodyPr>
          <a:lstStyle/>
          <a:p>
            <a:r>
              <a:rPr lang="en-US" sz="1600" b="1" dirty="0">
                <a:latin typeface="Montserrat" panose="00000500000000000000" pitchFamily="2" charset="0"/>
              </a:rPr>
              <a:t>Email</a:t>
            </a:r>
            <a:endParaRPr lang="en-US" sz="1400" b="1" dirty="0">
              <a:latin typeface="Montserrat" panose="00000500000000000000" pitchFamily="2" charset="0"/>
            </a:endParaRPr>
          </a:p>
        </p:txBody>
      </p:sp>
      <p:sp>
        <p:nvSpPr>
          <p:cNvPr id="31" name="TextBox 30">
            <a:extLst>
              <a:ext uri="{FF2B5EF4-FFF2-40B4-BE49-F238E27FC236}">
                <a16:creationId xmlns:a16="http://schemas.microsoft.com/office/drawing/2014/main" id="{082C24D6-E384-AB51-8990-F6101D668024}"/>
              </a:ext>
            </a:extLst>
          </p:cNvPr>
          <p:cNvSpPr txBox="1"/>
          <p:nvPr/>
        </p:nvSpPr>
        <p:spPr>
          <a:xfrm>
            <a:off x="7286067" y="5329447"/>
            <a:ext cx="1085554" cy="338554"/>
          </a:xfrm>
          <a:prstGeom prst="rect">
            <a:avLst/>
          </a:prstGeom>
          <a:noFill/>
        </p:spPr>
        <p:txBody>
          <a:bodyPr wrap="none" rtlCol="0">
            <a:spAutoFit/>
          </a:bodyPr>
          <a:lstStyle/>
          <a:p>
            <a:r>
              <a:rPr lang="en-US" sz="1600" b="1" dirty="0">
                <a:latin typeface="Montserrat" panose="00000500000000000000" pitchFamily="2" charset="0"/>
              </a:rPr>
              <a:t>Website</a:t>
            </a:r>
            <a:endParaRPr lang="en-US" sz="1400" b="1" dirty="0">
              <a:latin typeface="Montserrat" panose="00000500000000000000" pitchFamily="2" charset="0"/>
            </a:endParaRPr>
          </a:p>
        </p:txBody>
      </p:sp>
      <p:sp>
        <p:nvSpPr>
          <p:cNvPr id="32" name="TextBox 31">
            <a:extLst>
              <a:ext uri="{FF2B5EF4-FFF2-40B4-BE49-F238E27FC236}">
                <a16:creationId xmlns:a16="http://schemas.microsoft.com/office/drawing/2014/main" id="{E1483B6A-65C9-9366-276A-A1B70FC9C607}"/>
              </a:ext>
            </a:extLst>
          </p:cNvPr>
          <p:cNvSpPr txBox="1"/>
          <p:nvPr/>
        </p:nvSpPr>
        <p:spPr>
          <a:xfrm>
            <a:off x="7286067" y="3749886"/>
            <a:ext cx="1340432" cy="276999"/>
          </a:xfrm>
          <a:prstGeom prst="rect">
            <a:avLst/>
          </a:prstGeom>
          <a:noFill/>
        </p:spPr>
        <p:txBody>
          <a:bodyPr wrap="none" rtlCol="0">
            <a:spAutoFit/>
          </a:bodyPr>
          <a:lstStyle/>
          <a:p>
            <a:r>
              <a:rPr lang="en-US" sz="1200" dirty="0">
                <a:latin typeface="Montserrat" panose="00000500000000000000" pitchFamily="2" charset="0"/>
                <a:cs typeface="Poppins" panose="00000500000000000000" pitchFamily="2" charset="0"/>
              </a:rPr>
              <a:t>866.653.NRMP</a:t>
            </a:r>
          </a:p>
        </p:txBody>
      </p:sp>
      <p:sp>
        <p:nvSpPr>
          <p:cNvPr id="33" name="TextBox 32">
            <a:extLst>
              <a:ext uri="{FF2B5EF4-FFF2-40B4-BE49-F238E27FC236}">
                <a16:creationId xmlns:a16="http://schemas.microsoft.com/office/drawing/2014/main" id="{6074C54B-4481-D417-9DB5-C7F00061D6AB}"/>
              </a:ext>
            </a:extLst>
          </p:cNvPr>
          <p:cNvSpPr txBox="1"/>
          <p:nvPr/>
        </p:nvSpPr>
        <p:spPr>
          <a:xfrm>
            <a:off x="7312517" y="4743009"/>
            <a:ext cx="1524776" cy="276999"/>
          </a:xfrm>
          <a:prstGeom prst="rect">
            <a:avLst/>
          </a:prstGeom>
          <a:noFill/>
        </p:spPr>
        <p:txBody>
          <a:bodyPr wrap="none" rtlCol="0">
            <a:spAutoFit/>
          </a:bodyPr>
          <a:lstStyle/>
          <a:p>
            <a:r>
              <a:rPr lang="en-US" sz="1200" dirty="0">
                <a:latin typeface="Montserrat" panose="00000500000000000000" pitchFamily="2" charset="0"/>
                <a:cs typeface="Poppins" panose="00000500000000000000" pitchFamily="2" charset="0"/>
              </a:rPr>
              <a:t>policy@nrmp.org</a:t>
            </a:r>
          </a:p>
        </p:txBody>
      </p:sp>
      <p:sp>
        <p:nvSpPr>
          <p:cNvPr id="34" name="TextBox 33">
            <a:extLst>
              <a:ext uri="{FF2B5EF4-FFF2-40B4-BE49-F238E27FC236}">
                <a16:creationId xmlns:a16="http://schemas.microsoft.com/office/drawing/2014/main" id="{73CFF624-9E2C-9D73-F5B0-AF1BC326B3A7}"/>
              </a:ext>
            </a:extLst>
          </p:cNvPr>
          <p:cNvSpPr txBox="1"/>
          <p:nvPr/>
        </p:nvSpPr>
        <p:spPr>
          <a:xfrm>
            <a:off x="7312517" y="5675151"/>
            <a:ext cx="1980029" cy="276999"/>
          </a:xfrm>
          <a:prstGeom prst="rect">
            <a:avLst/>
          </a:prstGeom>
          <a:noFill/>
        </p:spPr>
        <p:txBody>
          <a:bodyPr wrap="none" rtlCol="0">
            <a:spAutoFit/>
          </a:bodyPr>
          <a:lstStyle/>
          <a:p>
            <a:r>
              <a:rPr lang="en-US" sz="1200" dirty="0">
                <a:latin typeface="Montserrat" panose="00000500000000000000" pitchFamily="2" charset="0"/>
                <a:cs typeface="Poppins" panose="00000500000000000000" pitchFamily="2" charset="0"/>
              </a:rPr>
              <a:t>www.nrmp.org/policies</a:t>
            </a:r>
          </a:p>
        </p:txBody>
      </p:sp>
    </p:spTree>
    <p:extLst>
      <p:ext uri="{BB962C8B-B14F-4D97-AF65-F5344CB8AC3E}">
        <p14:creationId xmlns:p14="http://schemas.microsoft.com/office/powerpoint/2010/main" val="24875481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EEC28F-0622-4FDB-401C-2BB694255EF8}"/>
              </a:ext>
            </a:extLst>
          </p:cNvPr>
          <p:cNvSpPr txBox="1">
            <a:spLocks/>
          </p:cNvSpPr>
          <p:nvPr/>
        </p:nvSpPr>
        <p:spPr>
          <a:xfrm>
            <a:off x="246445" y="4265415"/>
            <a:ext cx="5130227" cy="21901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14678F"/>
                </a:solidFill>
              </a:rPr>
              <a:t>Also central to maintaining equity and transparency throughout the transition to residency</a:t>
            </a:r>
            <a:r>
              <a:rPr lang="en-US" sz="3000" dirty="0"/>
              <a:t> </a:t>
            </a:r>
          </a:p>
          <a:p>
            <a:pPr marL="0" indent="0">
              <a:buNone/>
            </a:pPr>
            <a:r>
              <a:rPr lang="en-US" sz="3000" dirty="0"/>
              <a:t>	</a:t>
            </a:r>
          </a:p>
          <a:p>
            <a:pPr marL="0" indent="0">
              <a:buNone/>
            </a:pPr>
            <a:endParaRPr lang="en-US" sz="3000" dirty="0"/>
          </a:p>
          <a:p>
            <a:pPr marL="0" indent="0">
              <a:buNone/>
            </a:pPr>
            <a:endParaRPr lang="en-US" sz="3000" dirty="0"/>
          </a:p>
        </p:txBody>
      </p:sp>
      <p:sp>
        <p:nvSpPr>
          <p:cNvPr id="4" name="Title 1">
            <a:extLst>
              <a:ext uri="{FF2B5EF4-FFF2-40B4-BE49-F238E27FC236}">
                <a16:creationId xmlns:a16="http://schemas.microsoft.com/office/drawing/2014/main" id="{9F18C4FE-719A-E95B-74F3-D7BB9ABCC0FC}"/>
              </a:ext>
            </a:extLst>
          </p:cNvPr>
          <p:cNvSpPr txBox="1">
            <a:spLocks/>
          </p:cNvSpPr>
          <p:nvPr/>
        </p:nvSpPr>
        <p:spPr>
          <a:xfrm>
            <a:off x="445839" y="475179"/>
            <a:ext cx="10515600" cy="8537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8089"/>
                </a:solidFill>
              </a:rPr>
              <a:t>NRMP Policy</a:t>
            </a:r>
          </a:p>
        </p:txBody>
      </p:sp>
      <p:sp>
        <p:nvSpPr>
          <p:cNvPr id="5" name="TextBox 4">
            <a:extLst>
              <a:ext uri="{FF2B5EF4-FFF2-40B4-BE49-F238E27FC236}">
                <a16:creationId xmlns:a16="http://schemas.microsoft.com/office/drawing/2014/main" id="{3A24E9CC-7D46-07A5-A1C4-D05EB0DE40B0}"/>
              </a:ext>
            </a:extLst>
          </p:cNvPr>
          <p:cNvSpPr txBox="1"/>
          <p:nvPr/>
        </p:nvSpPr>
        <p:spPr>
          <a:xfrm>
            <a:off x="7652060" y="6545931"/>
            <a:ext cx="4679725" cy="221649"/>
          </a:xfrm>
          <a:prstGeom prst="rect">
            <a:avLst/>
          </a:prstGeom>
          <a:noFill/>
        </p:spPr>
        <p:txBody>
          <a:bodyPr wrap="square" rtlCol="0">
            <a:spAutoFit/>
          </a:bodyPr>
          <a:lstStyle/>
          <a:p>
            <a:r>
              <a:rPr lang="en-US" sz="1000" dirty="0"/>
              <a:t>Reproduction of slides and data prohibited without permission from the NRMP</a:t>
            </a:r>
          </a:p>
        </p:txBody>
      </p:sp>
      <p:graphicFrame>
        <p:nvGraphicFramePr>
          <p:cNvPr id="3" name="Diagram 2">
            <a:extLst>
              <a:ext uri="{FF2B5EF4-FFF2-40B4-BE49-F238E27FC236}">
                <a16:creationId xmlns:a16="http://schemas.microsoft.com/office/drawing/2014/main" id="{D486BD29-7435-8A2B-0335-FF6A2930B3E0}"/>
              </a:ext>
            </a:extLst>
          </p:cNvPr>
          <p:cNvGraphicFramePr/>
          <p:nvPr>
            <p:extLst>
              <p:ext uri="{D42A27DB-BD31-4B8C-83A1-F6EECF244321}">
                <p14:modId xmlns:p14="http://schemas.microsoft.com/office/powerpoint/2010/main" val="2721355017"/>
              </p:ext>
            </p:extLst>
          </p:nvPr>
        </p:nvGraphicFramePr>
        <p:xfrm>
          <a:off x="4380842" y="657967"/>
          <a:ext cx="7564713" cy="5182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7458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53633C-C833-5A23-688B-BB37EAF970A3}"/>
              </a:ext>
            </a:extLst>
          </p:cNvPr>
          <p:cNvSpPr txBox="1"/>
          <p:nvPr/>
        </p:nvSpPr>
        <p:spPr>
          <a:xfrm>
            <a:off x="541421" y="420292"/>
            <a:ext cx="6113495" cy="769441"/>
          </a:xfrm>
          <a:prstGeom prst="rect">
            <a:avLst/>
          </a:prstGeom>
          <a:noFill/>
        </p:spPr>
        <p:txBody>
          <a:bodyPr wrap="square">
            <a:spAutoFit/>
          </a:bodyPr>
          <a:lstStyle/>
          <a:p>
            <a:pPr defTabSz="411480"/>
            <a:r>
              <a:rPr lang="en-US" sz="4400" b="1" dirty="0">
                <a:solidFill>
                  <a:srgbClr val="008089"/>
                </a:solidFill>
              </a:rPr>
              <a:t>Why Policy Matters </a:t>
            </a:r>
            <a:endParaRPr lang="en-US" sz="4800" b="1" dirty="0">
              <a:solidFill>
                <a:srgbClr val="008089"/>
              </a:solidFill>
            </a:endParaRPr>
          </a:p>
        </p:txBody>
      </p:sp>
      <p:sp>
        <p:nvSpPr>
          <p:cNvPr id="2" name="Content Placeholder 1">
            <a:extLst>
              <a:ext uri="{FF2B5EF4-FFF2-40B4-BE49-F238E27FC236}">
                <a16:creationId xmlns:a16="http://schemas.microsoft.com/office/drawing/2014/main" id="{B2EEC28F-0622-4FDB-401C-2BB694255EF8}"/>
              </a:ext>
            </a:extLst>
          </p:cNvPr>
          <p:cNvSpPr txBox="1">
            <a:spLocks/>
          </p:cNvSpPr>
          <p:nvPr/>
        </p:nvSpPr>
        <p:spPr>
          <a:xfrm>
            <a:off x="789546" y="2572062"/>
            <a:ext cx="11043678" cy="4634854"/>
          </a:xfrm>
          <a:prstGeom prst="rect">
            <a:avLst/>
          </a:prstGeom>
        </p:spPr>
        <p:txBody>
          <a:bodyPr vert="horz" lIns="91383" tIns="45691" rIns="91383" bIns="456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22960">
              <a:spcBef>
                <a:spcPts val="900"/>
              </a:spcBef>
              <a:buNone/>
            </a:pPr>
            <a:r>
              <a:rPr lang="en-US" sz="3200" b="1" dirty="0">
                <a:solidFill>
                  <a:srgbClr val="146790"/>
                </a:solidFill>
                <a:latin typeface="Arial" panose="020B0604020202020204"/>
              </a:rPr>
              <a:t>						</a:t>
            </a:r>
            <a:br>
              <a:rPr lang="en-US" sz="3200" dirty="0">
                <a:solidFill>
                  <a:srgbClr val="146790"/>
                </a:solidFill>
                <a:latin typeface="Arial" panose="020B0604020202020204"/>
              </a:rPr>
            </a:br>
            <a:endParaRPr lang="en-US" sz="3200" dirty="0">
              <a:solidFill>
                <a:srgbClr val="146790"/>
              </a:solidFill>
              <a:latin typeface="Arial" panose="020B0604020202020204"/>
            </a:endParaRPr>
          </a:p>
          <a:p>
            <a:pPr marL="205740" indent="-205740" defTabSz="822960">
              <a:spcBef>
                <a:spcPts val="900"/>
              </a:spcBef>
            </a:pPr>
            <a:endParaRPr lang="en-US" sz="2798" dirty="0">
              <a:solidFill>
                <a:prstClr val="black"/>
              </a:solidFill>
              <a:latin typeface="Arial" panose="020B0604020202020204"/>
            </a:endParaRPr>
          </a:p>
        </p:txBody>
      </p:sp>
      <p:sp>
        <p:nvSpPr>
          <p:cNvPr id="5" name="TextBox 4">
            <a:extLst>
              <a:ext uri="{FF2B5EF4-FFF2-40B4-BE49-F238E27FC236}">
                <a16:creationId xmlns:a16="http://schemas.microsoft.com/office/drawing/2014/main" id="{694F77CE-51A0-62CD-7E9E-482923DBA511}"/>
              </a:ext>
            </a:extLst>
          </p:cNvPr>
          <p:cNvSpPr txBox="1"/>
          <p:nvPr/>
        </p:nvSpPr>
        <p:spPr>
          <a:xfrm>
            <a:off x="7376160" y="6448395"/>
            <a:ext cx="4577379" cy="246221"/>
          </a:xfrm>
          <a:prstGeom prst="rect">
            <a:avLst/>
          </a:prstGeom>
          <a:noFill/>
        </p:spPr>
        <p:txBody>
          <a:bodyPr wrap="square" rtlCol="0">
            <a:spAutoFit/>
          </a:bodyPr>
          <a:lstStyle/>
          <a:p>
            <a:r>
              <a:rPr lang="en-US" sz="1000" dirty="0"/>
              <a:t>Reproduction of slides and data prohibited without permission from the NRMP</a:t>
            </a:r>
          </a:p>
        </p:txBody>
      </p:sp>
      <p:graphicFrame>
        <p:nvGraphicFramePr>
          <p:cNvPr id="6" name="Table 5">
            <a:extLst>
              <a:ext uri="{FF2B5EF4-FFF2-40B4-BE49-F238E27FC236}">
                <a16:creationId xmlns:a16="http://schemas.microsoft.com/office/drawing/2014/main" id="{A41BA220-FB2A-FE9D-5E9A-A3A7A56DBF26}"/>
              </a:ext>
            </a:extLst>
          </p:cNvPr>
          <p:cNvGraphicFramePr>
            <a:graphicFrameLocks noGrp="1"/>
          </p:cNvGraphicFramePr>
          <p:nvPr>
            <p:extLst>
              <p:ext uri="{D42A27DB-BD31-4B8C-83A1-F6EECF244321}">
                <p14:modId xmlns:p14="http://schemas.microsoft.com/office/powerpoint/2010/main" val="3414646673"/>
              </p:ext>
            </p:extLst>
          </p:nvPr>
        </p:nvGraphicFramePr>
        <p:xfrm>
          <a:off x="669232" y="1588357"/>
          <a:ext cx="10733222" cy="3669444"/>
        </p:xfrm>
        <a:graphic>
          <a:graphicData uri="http://schemas.openxmlformats.org/drawingml/2006/table">
            <a:tbl>
              <a:tblPr firstRow="1" bandRow="1">
                <a:tableStyleId>{5C22544A-7EE6-4342-B048-85BDC9FD1C3A}</a:tableStyleId>
              </a:tblPr>
              <a:tblGrid>
                <a:gridCol w="3433536">
                  <a:extLst>
                    <a:ext uri="{9D8B030D-6E8A-4147-A177-3AD203B41FA5}">
                      <a16:colId xmlns:a16="http://schemas.microsoft.com/office/drawing/2014/main" val="1404204336"/>
                    </a:ext>
                  </a:extLst>
                </a:gridCol>
                <a:gridCol w="3296653">
                  <a:extLst>
                    <a:ext uri="{9D8B030D-6E8A-4147-A177-3AD203B41FA5}">
                      <a16:colId xmlns:a16="http://schemas.microsoft.com/office/drawing/2014/main" val="2674434820"/>
                    </a:ext>
                  </a:extLst>
                </a:gridCol>
                <a:gridCol w="4003033">
                  <a:extLst>
                    <a:ext uri="{9D8B030D-6E8A-4147-A177-3AD203B41FA5}">
                      <a16:colId xmlns:a16="http://schemas.microsoft.com/office/drawing/2014/main" val="2178119641"/>
                    </a:ext>
                  </a:extLst>
                </a:gridCol>
              </a:tblGrid>
              <a:tr h="742072">
                <a:tc>
                  <a:txBody>
                    <a:bodyPr/>
                    <a:lstStyle/>
                    <a:p>
                      <a:pPr algn="ctr"/>
                      <a:r>
                        <a:rPr lang="en-US" sz="2800" b="1" dirty="0">
                          <a:solidFill>
                            <a:schemeClr val="bg1"/>
                          </a:solidFill>
                          <a:latin typeface="+mn-lt"/>
                        </a:rPr>
                        <a:t>PARITY</a:t>
                      </a:r>
                      <a:endParaRPr lang="en-US" sz="2800" dirty="0">
                        <a:solidFill>
                          <a:schemeClr val="bg1"/>
                        </a:solidFill>
                      </a:endParaRPr>
                    </a:p>
                  </a:txBody>
                  <a:tcPr/>
                </a:tc>
                <a:tc>
                  <a:txBody>
                    <a:bodyPr/>
                    <a:lstStyle/>
                    <a:p>
                      <a:pPr algn="ctr"/>
                      <a:r>
                        <a:rPr lang="en-US" sz="2800" b="1" dirty="0">
                          <a:solidFill>
                            <a:schemeClr val="bg1"/>
                          </a:solidFill>
                          <a:latin typeface="+mn-lt"/>
                        </a:rPr>
                        <a:t>EQUITY</a:t>
                      </a:r>
                      <a:endParaRPr lang="en-US" sz="2800" dirty="0">
                        <a:solidFill>
                          <a:schemeClr val="bg1"/>
                        </a:solidFill>
                      </a:endParaRPr>
                    </a:p>
                  </a:txBody>
                  <a:tcPr/>
                </a:tc>
                <a:tc>
                  <a:txBody>
                    <a:bodyPr/>
                    <a:lstStyle/>
                    <a:p>
                      <a:pPr algn="ctr"/>
                      <a:r>
                        <a:rPr lang="en-US" sz="2800" b="1" dirty="0">
                          <a:solidFill>
                            <a:schemeClr val="bg1"/>
                          </a:solidFill>
                          <a:latin typeface="+mn-lt"/>
                        </a:rPr>
                        <a:t>ACCOUNTABILITY</a:t>
                      </a:r>
                      <a:endParaRPr lang="en-US" sz="2800" dirty="0">
                        <a:solidFill>
                          <a:schemeClr val="bg1"/>
                        </a:solidFill>
                      </a:endParaRPr>
                    </a:p>
                  </a:txBody>
                  <a:tcPr/>
                </a:tc>
                <a:extLst>
                  <a:ext uri="{0D108BD9-81ED-4DB2-BD59-A6C34878D82A}">
                    <a16:rowId xmlns:a16="http://schemas.microsoft.com/office/drawing/2014/main" val="3993970901"/>
                  </a:ext>
                </a:extLst>
              </a:tr>
              <a:tr h="2927372">
                <a:tc>
                  <a:txBody>
                    <a:bodyPr/>
                    <a:lstStyle/>
                    <a:p>
                      <a:pPr algn="ctr"/>
                      <a:r>
                        <a:rPr lang="en-US" sz="2800" dirty="0"/>
                        <a:t>Participants should follow the same timelines and processes for the Match</a:t>
                      </a:r>
                    </a:p>
                  </a:txBody>
                  <a:tcPr/>
                </a:tc>
                <a:tc>
                  <a:txBody>
                    <a:bodyPr/>
                    <a:lstStyle/>
                    <a:p>
                      <a:pPr marL="0" marR="0" lvl="0" indent="0" algn="ctr" defTabSz="913815"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mn-lt"/>
                        </a:rPr>
                        <a:t>Participants should have access to an impartial venue for matching preferences</a:t>
                      </a:r>
                    </a:p>
                  </a:txBody>
                  <a:tcPr/>
                </a:tc>
                <a:tc>
                  <a:txBody>
                    <a:bodyPr/>
                    <a:lstStyle/>
                    <a:p>
                      <a:pPr marL="0" marR="0" lvl="0" indent="0" algn="ctr" defTabSz="913815"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mn-lt"/>
                        </a:rPr>
                        <a:t>Participants should be responsible for ethical and professionally responsible behavior</a:t>
                      </a:r>
                      <a:endParaRPr lang="en-US" sz="2800" dirty="0"/>
                    </a:p>
                  </a:txBody>
                  <a:tcPr/>
                </a:tc>
                <a:extLst>
                  <a:ext uri="{0D108BD9-81ED-4DB2-BD59-A6C34878D82A}">
                    <a16:rowId xmlns:a16="http://schemas.microsoft.com/office/drawing/2014/main" val="3653416454"/>
                  </a:ext>
                </a:extLst>
              </a:tr>
            </a:tbl>
          </a:graphicData>
        </a:graphic>
      </p:graphicFrame>
    </p:spTree>
    <p:extLst>
      <p:ext uri="{BB962C8B-B14F-4D97-AF65-F5344CB8AC3E}">
        <p14:creationId xmlns:p14="http://schemas.microsoft.com/office/powerpoint/2010/main" val="194874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DF6F4-CA22-E95B-22D5-A9CAEC5EE451}"/>
            </a:ext>
          </a:extLst>
        </p:cNvPr>
        <p:cNvGrpSpPr/>
        <p:nvPr/>
      </p:nvGrpSpPr>
      <p:grpSpPr>
        <a:xfrm>
          <a:off x="0" y="0"/>
          <a:ext cx="0" cy="0"/>
          <a:chOff x="0" y="0"/>
          <a:chExt cx="0" cy="0"/>
        </a:xfrm>
      </p:grpSpPr>
      <p:pic>
        <p:nvPicPr>
          <p:cNvPr id="4" name="Picture Placeholder 8" descr="Circle&#10;&#10;Description automatically generated">
            <a:extLst>
              <a:ext uri="{FF2B5EF4-FFF2-40B4-BE49-F238E27FC236}">
                <a16:creationId xmlns:a16="http://schemas.microsoft.com/office/drawing/2014/main" id="{B3D563C3-D30E-3474-842C-F619BFDAFD7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4616" b="14616"/>
          <a:stretch/>
        </p:blipFill>
        <p:spPr>
          <a:xfrm>
            <a:off x="5744870" y="341152"/>
            <a:ext cx="6354973" cy="5055176"/>
          </a:xfrm>
        </p:spPr>
      </p:pic>
      <p:sp>
        <p:nvSpPr>
          <p:cNvPr id="5" name="TextBox 4">
            <a:extLst>
              <a:ext uri="{FF2B5EF4-FFF2-40B4-BE49-F238E27FC236}">
                <a16:creationId xmlns:a16="http://schemas.microsoft.com/office/drawing/2014/main" id="{5C97526F-B4ED-0B41-62AF-B9A8B6D0BB51}"/>
              </a:ext>
            </a:extLst>
          </p:cNvPr>
          <p:cNvSpPr txBox="1"/>
          <p:nvPr/>
        </p:nvSpPr>
        <p:spPr>
          <a:xfrm>
            <a:off x="573024" y="1640424"/>
            <a:ext cx="6205728" cy="4308872"/>
          </a:xfrm>
          <a:prstGeom prst="rect">
            <a:avLst/>
          </a:prstGeom>
          <a:noFill/>
        </p:spPr>
        <p:txBody>
          <a:bodyPr wrap="square" lIns="91440" tIns="45720" rIns="91440" bIns="45720" rtlCol="0" anchor="t">
            <a:spAutoFit/>
          </a:bodyPr>
          <a:lstStyle/>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Why Policy Matters</a:t>
            </a:r>
          </a:p>
          <a:p>
            <a:pPr marL="457200" indent="-457200">
              <a:spcAft>
                <a:spcPts val="1200"/>
              </a:spcAft>
              <a:buFont typeface="Arial" panose="020B0604020202020204" pitchFamily="34" charset="0"/>
              <a:buChar char="•"/>
            </a:pPr>
            <a:r>
              <a:rPr lang="en-ID" sz="3200" b="1" dirty="0">
                <a:solidFill>
                  <a:srgbClr val="14678F"/>
                </a:solidFill>
                <a:latin typeface="+mj-lt"/>
                <a:cs typeface="Calibri Light"/>
              </a:rPr>
              <a:t>New Policies/Process for      SMS 2025</a:t>
            </a:r>
          </a:p>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Policy Refreshers</a:t>
            </a:r>
          </a:p>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Bumps in the Road</a:t>
            </a:r>
          </a:p>
          <a:p>
            <a:pPr marL="457200" indent="-457200">
              <a:spcAft>
                <a:spcPts val="1200"/>
              </a:spcAft>
              <a:buFont typeface="Arial" panose="020B0604020202020204" pitchFamily="34" charset="0"/>
              <a:buChar char="•"/>
            </a:pPr>
            <a:r>
              <a:rPr lang="en-ID" sz="3200" b="1" dirty="0">
                <a:solidFill>
                  <a:schemeClr val="bg1">
                    <a:lumMod val="75000"/>
                  </a:schemeClr>
                </a:solidFill>
                <a:latin typeface="+mj-lt"/>
                <a:cs typeface="Calibri Light"/>
              </a:rPr>
              <a:t>Updates and Goings-On</a:t>
            </a:r>
          </a:p>
          <a:p>
            <a:pPr marL="457200" indent="-457200">
              <a:spcAft>
                <a:spcPts val="1200"/>
              </a:spcAft>
              <a:buFont typeface="Arial" panose="020B0604020202020204" pitchFamily="34" charset="0"/>
              <a:buChar char="•"/>
            </a:pPr>
            <a:r>
              <a:rPr lang="en-US" sz="3200" b="1" dirty="0">
                <a:solidFill>
                  <a:schemeClr val="bg1">
                    <a:lumMod val="75000"/>
                  </a:schemeClr>
                </a:solidFill>
                <a:latin typeface="+mj-lt"/>
              </a:rPr>
              <a:t>Q&amp;A </a:t>
            </a:r>
          </a:p>
        </p:txBody>
      </p:sp>
      <p:sp>
        <p:nvSpPr>
          <p:cNvPr id="6" name="Title 1">
            <a:extLst>
              <a:ext uri="{FF2B5EF4-FFF2-40B4-BE49-F238E27FC236}">
                <a16:creationId xmlns:a16="http://schemas.microsoft.com/office/drawing/2014/main" id="{4918F810-6046-7088-C10B-E610BB5C7045}"/>
              </a:ext>
            </a:extLst>
          </p:cNvPr>
          <p:cNvSpPr txBox="1">
            <a:spLocks/>
          </p:cNvSpPr>
          <p:nvPr/>
        </p:nvSpPr>
        <p:spPr>
          <a:xfrm>
            <a:off x="464820" y="600878"/>
            <a:ext cx="12627864" cy="661889"/>
          </a:xfrm>
          <a:prstGeom prst="rect">
            <a:avLst/>
          </a:prstGeom>
        </p:spPr>
        <p:txBody>
          <a:bodyPr>
            <a:normAutofit lnSpcReduction="10000"/>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dirty="0">
                <a:solidFill>
                  <a:srgbClr val="008089"/>
                </a:solidFill>
              </a:rPr>
              <a:t>Agenda</a:t>
            </a:r>
          </a:p>
        </p:txBody>
      </p:sp>
      <p:sp>
        <p:nvSpPr>
          <p:cNvPr id="7" name="TextBox 6">
            <a:extLst>
              <a:ext uri="{FF2B5EF4-FFF2-40B4-BE49-F238E27FC236}">
                <a16:creationId xmlns:a16="http://schemas.microsoft.com/office/drawing/2014/main" id="{6D7044D1-EA0B-0686-92A7-6C385595A817}"/>
              </a:ext>
            </a:extLst>
          </p:cNvPr>
          <p:cNvSpPr txBox="1"/>
          <p:nvPr/>
        </p:nvSpPr>
        <p:spPr>
          <a:xfrm>
            <a:off x="7092881" y="6449568"/>
            <a:ext cx="5006962" cy="246221"/>
          </a:xfrm>
          <a:prstGeom prst="rect">
            <a:avLst/>
          </a:prstGeom>
          <a:noFill/>
        </p:spPr>
        <p:txBody>
          <a:bodyPr wrap="square" rtlCol="0">
            <a:spAutoFit/>
          </a:bodyPr>
          <a:lstStyle/>
          <a:p>
            <a:r>
              <a:rPr lang="en-US" sz="1000" dirty="0"/>
              <a:t>Reproduction of slides and data prohibited without permission from the NRMP</a:t>
            </a:r>
          </a:p>
        </p:txBody>
      </p:sp>
    </p:spTree>
    <p:extLst>
      <p:ext uri="{BB962C8B-B14F-4D97-AF65-F5344CB8AC3E}">
        <p14:creationId xmlns:p14="http://schemas.microsoft.com/office/powerpoint/2010/main" val="203020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3D1A-B1C9-1344-2D9D-4010BA205D87}"/>
              </a:ext>
            </a:extLst>
          </p:cNvPr>
          <p:cNvSpPr>
            <a:spLocks noGrp="1"/>
          </p:cNvSpPr>
          <p:nvPr>
            <p:ph type="title"/>
          </p:nvPr>
        </p:nvSpPr>
        <p:spPr>
          <a:xfrm>
            <a:off x="507990" y="564189"/>
            <a:ext cx="11372185" cy="595700"/>
          </a:xfrm>
        </p:spPr>
        <p:txBody>
          <a:bodyPr>
            <a:noAutofit/>
          </a:bodyPr>
          <a:lstStyle/>
          <a:p>
            <a:r>
              <a:rPr lang="en-US" sz="4400" dirty="0">
                <a:solidFill>
                  <a:srgbClr val="008089"/>
                </a:solidFill>
              </a:rPr>
              <a:t>Specialties Matching Service</a:t>
            </a:r>
          </a:p>
        </p:txBody>
      </p:sp>
      <p:graphicFrame>
        <p:nvGraphicFramePr>
          <p:cNvPr id="3" name="Content Placeholder 2">
            <a:extLst>
              <a:ext uri="{FF2B5EF4-FFF2-40B4-BE49-F238E27FC236}">
                <a16:creationId xmlns:a16="http://schemas.microsoft.com/office/drawing/2014/main" id="{2FAD7B1D-59F5-4DBB-8ACB-90AF55ECB760}"/>
              </a:ext>
            </a:extLst>
          </p:cNvPr>
          <p:cNvGraphicFramePr>
            <a:graphicFrameLocks noGrp="1"/>
          </p:cNvGraphicFramePr>
          <p:nvPr>
            <p:ph idx="1"/>
          </p:nvPr>
        </p:nvGraphicFramePr>
        <p:xfrm>
          <a:off x="-130550" y="1245871"/>
          <a:ext cx="11910918" cy="5533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AD4A1A3-73F2-1C22-10C2-5F8BBDD4E27E}"/>
              </a:ext>
            </a:extLst>
          </p:cNvPr>
          <p:cNvSpPr txBox="1"/>
          <p:nvPr/>
        </p:nvSpPr>
        <p:spPr>
          <a:xfrm>
            <a:off x="7525033" y="6619022"/>
            <a:ext cx="4676801" cy="246093"/>
          </a:xfrm>
          <a:prstGeom prst="rect">
            <a:avLst/>
          </a:prstGeom>
          <a:noFill/>
        </p:spPr>
        <p:txBody>
          <a:bodyPr wrap="square" rtlCol="0">
            <a:spAutoFit/>
          </a:bodyPr>
          <a:lstStyle/>
          <a:p>
            <a:r>
              <a:rPr lang="en-US" sz="999" dirty="0"/>
              <a:t>Reproduction of slides and data prohibited without permission from the NRMP</a:t>
            </a:r>
          </a:p>
        </p:txBody>
      </p:sp>
    </p:spTree>
    <p:extLst>
      <p:ext uri="{BB962C8B-B14F-4D97-AF65-F5344CB8AC3E}">
        <p14:creationId xmlns:p14="http://schemas.microsoft.com/office/powerpoint/2010/main" val="19049258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66050-CF00-6785-94A4-BA610A8F0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523A2-562D-4442-055C-0BF11DFCDD98}"/>
              </a:ext>
            </a:extLst>
          </p:cNvPr>
          <p:cNvSpPr>
            <a:spLocks noGrp="1"/>
          </p:cNvSpPr>
          <p:nvPr>
            <p:ph type="title"/>
          </p:nvPr>
        </p:nvSpPr>
        <p:spPr>
          <a:xfrm>
            <a:off x="520021" y="571257"/>
            <a:ext cx="11372185" cy="595700"/>
          </a:xfrm>
        </p:spPr>
        <p:txBody>
          <a:bodyPr>
            <a:noAutofit/>
          </a:bodyPr>
          <a:lstStyle/>
          <a:p>
            <a:r>
              <a:rPr lang="en-US" sz="4400" dirty="0">
                <a:solidFill>
                  <a:srgbClr val="008089"/>
                </a:solidFill>
              </a:rPr>
              <a:t>Specialties Matching Service</a:t>
            </a:r>
          </a:p>
        </p:txBody>
      </p:sp>
      <p:sp>
        <p:nvSpPr>
          <p:cNvPr id="3" name="Content Placeholder 2">
            <a:extLst>
              <a:ext uri="{FF2B5EF4-FFF2-40B4-BE49-F238E27FC236}">
                <a16:creationId xmlns:a16="http://schemas.microsoft.com/office/drawing/2014/main" id="{151BD2B8-0764-10BC-F2ED-B414BEF9367A}"/>
              </a:ext>
            </a:extLst>
          </p:cNvPr>
          <p:cNvSpPr>
            <a:spLocks noGrp="1"/>
          </p:cNvSpPr>
          <p:nvPr>
            <p:ph idx="1"/>
          </p:nvPr>
        </p:nvSpPr>
        <p:spPr>
          <a:xfrm>
            <a:off x="611349" y="1567088"/>
            <a:ext cx="11365078" cy="4640974"/>
          </a:xfrm>
        </p:spPr>
        <p:txBody>
          <a:bodyPr>
            <a:normAutofit/>
          </a:bodyPr>
          <a:lstStyle/>
          <a:p>
            <a:r>
              <a:rPr lang="en-US" sz="3400" dirty="0">
                <a:solidFill>
                  <a:srgbClr val="146790"/>
                </a:solidFill>
              </a:rPr>
              <a:t>Growth and Expansion</a:t>
            </a:r>
          </a:p>
          <a:p>
            <a:endParaRPr lang="en-US" sz="3200" b="0" dirty="0">
              <a:solidFill>
                <a:schemeClr val="tx1"/>
              </a:solidFill>
            </a:endParaRPr>
          </a:p>
          <a:p>
            <a:r>
              <a:rPr lang="en-US" sz="3200" dirty="0">
                <a:solidFill>
                  <a:schemeClr val="tx1"/>
                </a:solidFill>
              </a:rPr>
              <a:t>2025 Appointments:</a:t>
            </a:r>
          </a:p>
          <a:p>
            <a:pPr marL="308610" indent="-308610">
              <a:buFont typeface="Arial" panose="020B0604020202020204" pitchFamily="34" charset="0"/>
              <a:buChar char="•"/>
            </a:pPr>
            <a:r>
              <a:rPr lang="en-US" sz="3200" b="0" dirty="0">
                <a:solidFill>
                  <a:schemeClr val="tx1"/>
                </a:solidFill>
              </a:rPr>
              <a:t>Interventional Cardiology (Medicine and Pediatrics Match)</a:t>
            </a:r>
          </a:p>
          <a:p>
            <a:endParaRPr lang="en-US" sz="3200" b="0" dirty="0">
              <a:solidFill>
                <a:schemeClr val="tx1"/>
              </a:solidFill>
            </a:endParaRPr>
          </a:p>
          <a:p>
            <a:r>
              <a:rPr lang="en-US" sz="3200" dirty="0">
                <a:solidFill>
                  <a:schemeClr val="tx1"/>
                </a:solidFill>
              </a:rPr>
              <a:t>2026 Appointments:</a:t>
            </a:r>
          </a:p>
          <a:p>
            <a:pPr marL="308610" indent="-308610">
              <a:buFont typeface="Arial" panose="020B0604020202020204" pitchFamily="34" charset="0"/>
              <a:buChar char="•"/>
            </a:pPr>
            <a:r>
              <a:rPr lang="en-US" sz="3200" b="0" dirty="0">
                <a:solidFill>
                  <a:schemeClr val="tx1"/>
                </a:solidFill>
              </a:rPr>
              <a:t>Hematopathology</a:t>
            </a:r>
          </a:p>
          <a:p>
            <a:pPr marL="308610" indent="-308610">
              <a:buFont typeface="Arial" panose="020B0604020202020204" pitchFamily="34" charset="0"/>
              <a:buChar char="•"/>
            </a:pPr>
            <a:r>
              <a:rPr lang="en-US" sz="3200" b="0" dirty="0">
                <a:solidFill>
                  <a:schemeClr val="tx1"/>
                </a:solidFill>
              </a:rPr>
              <a:t>Molecular Genetic Pathology</a:t>
            </a:r>
          </a:p>
          <a:p>
            <a:pPr marL="308610" indent="-308610">
              <a:buFont typeface="Arial" panose="020B0604020202020204" pitchFamily="34" charset="0"/>
              <a:buChar char="•"/>
            </a:pPr>
            <a:r>
              <a:rPr lang="en-US" sz="3200" b="0" dirty="0">
                <a:solidFill>
                  <a:schemeClr val="tx1"/>
                </a:solidFill>
              </a:rPr>
              <a:t>Bone and Soft Tissue Pathology</a:t>
            </a:r>
          </a:p>
          <a:p>
            <a:endParaRPr lang="en-US" sz="2520" b="0" dirty="0">
              <a:solidFill>
                <a:schemeClr val="tx1"/>
              </a:solidFill>
            </a:endParaRPr>
          </a:p>
          <a:p>
            <a:endParaRPr lang="en-US" b="0" dirty="0">
              <a:solidFill>
                <a:schemeClr val="tx1"/>
              </a:solidFill>
            </a:endParaRPr>
          </a:p>
          <a:p>
            <a:endParaRPr lang="en-US" b="0" dirty="0">
              <a:solidFill>
                <a:schemeClr val="tx2"/>
              </a:solidFill>
            </a:endParaRPr>
          </a:p>
          <a:p>
            <a:endParaRPr lang="en-US" b="0" dirty="0">
              <a:solidFill>
                <a:schemeClr val="tx2"/>
              </a:solidFill>
            </a:endParaRPr>
          </a:p>
          <a:p>
            <a:endParaRPr lang="en-US" b="0" dirty="0">
              <a:solidFill>
                <a:schemeClr val="tx2"/>
              </a:solidFill>
            </a:endParaRPr>
          </a:p>
        </p:txBody>
      </p:sp>
      <p:sp>
        <p:nvSpPr>
          <p:cNvPr id="5" name="TextBox 4">
            <a:extLst>
              <a:ext uri="{FF2B5EF4-FFF2-40B4-BE49-F238E27FC236}">
                <a16:creationId xmlns:a16="http://schemas.microsoft.com/office/drawing/2014/main" id="{3AFB9227-B54D-A110-487C-60DA7267BF4A}"/>
              </a:ext>
            </a:extLst>
          </p:cNvPr>
          <p:cNvSpPr txBox="1"/>
          <p:nvPr/>
        </p:nvSpPr>
        <p:spPr>
          <a:xfrm>
            <a:off x="7525033" y="6608194"/>
            <a:ext cx="4676801" cy="246093"/>
          </a:xfrm>
          <a:prstGeom prst="rect">
            <a:avLst/>
          </a:prstGeom>
          <a:noFill/>
        </p:spPr>
        <p:txBody>
          <a:bodyPr wrap="square" rtlCol="0">
            <a:spAutoFit/>
          </a:bodyPr>
          <a:lstStyle/>
          <a:p>
            <a:r>
              <a:rPr lang="en-US" sz="999" dirty="0"/>
              <a:t>Reproduction of slides and data prohibited without permission from the NRMP</a:t>
            </a:r>
          </a:p>
        </p:txBody>
      </p:sp>
    </p:spTree>
    <p:extLst>
      <p:ext uri="{BB962C8B-B14F-4D97-AF65-F5344CB8AC3E}">
        <p14:creationId xmlns:p14="http://schemas.microsoft.com/office/powerpoint/2010/main" val="29000334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B2DA33-8C2D-87DE-4F79-6EAA00BBE55F}"/>
              </a:ext>
            </a:extLst>
          </p:cNvPr>
          <p:cNvSpPr txBox="1"/>
          <p:nvPr/>
        </p:nvSpPr>
        <p:spPr>
          <a:xfrm>
            <a:off x="7710396" y="6492335"/>
            <a:ext cx="4659169" cy="246221"/>
          </a:xfrm>
          <a:prstGeom prst="rect">
            <a:avLst/>
          </a:prstGeom>
          <a:noFill/>
        </p:spPr>
        <p:txBody>
          <a:bodyPr wrap="square" rtlCol="0">
            <a:spAutoFit/>
          </a:bodyPr>
          <a:lstStyle/>
          <a:p>
            <a:r>
              <a:rPr lang="en-US" sz="1000" dirty="0"/>
              <a:t>Reproduction of slides and data prohibited without permission from the NRMP</a:t>
            </a:r>
          </a:p>
        </p:txBody>
      </p:sp>
      <p:sp>
        <p:nvSpPr>
          <p:cNvPr id="10" name="Title 1">
            <a:extLst>
              <a:ext uri="{FF2B5EF4-FFF2-40B4-BE49-F238E27FC236}">
                <a16:creationId xmlns:a16="http://schemas.microsoft.com/office/drawing/2014/main" id="{24D75935-63FF-F7D3-DC15-A32D124B316A}"/>
              </a:ext>
            </a:extLst>
          </p:cNvPr>
          <p:cNvSpPr txBox="1">
            <a:spLocks/>
          </p:cNvSpPr>
          <p:nvPr/>
        </p:nvSpPr>
        <p:spPr>
          <a:xfrm>
            <a:off x="520021" y="571257"/>
            <a:ext cx="11372185" cy="595700"/>
          </a:xfrm>
          <a:prstGeom prst="rect">
            <a:avLst/>
          </a:prstGeom>
        </p:spPr>
        <p:txBody>
          <a:bodyPr>
            <a:noAutofit/>
          </a:bodyPr>
          <a:lstStyle>
            <a:lvl1pPr algn="l" defTabSz="913815" rtl="0" eaLnBrk="1" latinLnBrk="0" hangingPunct="1">
              <a:lnSpc>
                <a:spcPct val="90000"/>
              </a:lnSpc>
              <a:spcBef>
                <a:spcPct val="0"/>
              </a:spcBef>
              <a:buNone/>
              <a:defRPr sz="4320" b="1" kern="1200">
                <a:solidFill>
                  <a:schemeClr val="accent1"/>
                </a:solidFill>
                <a:latin typeface="+mj-lt"/>
                <a:ea typeface="+mj-ea"/>
                <a:cs typeface="+mj-cs"/>
              </a:defRPr>
            </a:lvl1pPr>
          </a:lstStyle>
          <a:p>
            <a:r>
              <a:rPr lang="en-US" sz="4400">
                <a:solidFill>
                  <a:srgbClr val="008089"/>
                </a:solidFill>
              </a:rPr>
              <a:t>Specialties Matching Service</a:t>
            </a:r>
            <a:endParaRPr lang="en-US" sz="4400" dirty="0">
              <a:solidFill>
                <a:srgbClr val="008089"/>
              </a:solidFill>
            </a:endParaRPr>
          </a:p>
        </p:txBody>
      </p:sp>
      <p:pic>
        <p:nvPicPr>
          <p:cNvPr id="12" name="Picture 11">
            <a:extLst>
              <a:ext uri="{FF2B5EF4-FFF2-40B4-BE49-F238E27FC236}">
                <a16:creationId xmlns:a16="http://schemas.microsoft.com/office/drawing/2014/main" id="{106B6BA8-5BF9-D71F-A7E3-ADC380EF5B3F}"/>
              </a:ext>
            </a:extLst>
          </p:cNvPr>
          <p:cNvPicPr>
            <a:picLocks noChangeAspect="1"/>
          </p:cNvPicPr>
          <p:nvPr/>
        </p:nvPicPr>
        <p:blipFill>
          <a:blip r:embed="rId3"/>
          <a:stretch>
            <a:fillRect/>
          </a:stretch>
        </p:blipFill>
        <p:spPr>
          <a:xfrm>
            <a:off x="1249879" y="1365089"/>
            <a:ext cx="7431171" cy="4445627"/>
          </a:xfrm>
          <a:prstGeom prst="rect">
            <a:avLst/>
          </a:prstGeom>
          <a:ln>
            <a:solidFill>
              <a:schemeClr val="accent1"/>
            </a:solidFill>
          </a:ln>
        </p:spPr>
      </p:pic>
      <p:pic>
        <p:nvPicPr>
          <p:cNvPr id="9" name="Picture 8">
            <a:extLst>
              <a:ext uri="{FF2B5EF4-FFF2-40B4-BE49-F238E27FC236}">
                <a16:creationId xmlns:a16="http://schemas.microsoft.com/office/drawing/2014/main" id="{ED1F4FF1-8C0D-EC0A-8348-C1BF93CAFF38}"/>
              </a:ext>
            </a:extLst>
          </p:cNvPr>
          <p:cNvPicPr>
            <a:picLocks noChangeAspect="1"/>
          </p:cNvPicPr>
          <p:nvPr/>
        </p:nvPicPr>
        <p:blipFill>
          <a:blip r:embed="rId4"/>
          <a:stretch>
            <a:fillRect/>
          </a:stretch>
        </p:blipFill>
        <p:spPr>
          <a:xfrm>
            <a:off x="5173579" y="1815233"/>
            <a:ext cx="6475693" cy="4555388"/>
          </a:xfrm>
          <a:prstGeom prst="rect">
            <a:avLst/>
          </a:prstGeom>
          <a:noFill/>
          <a:ln>
            <a:solidFill>
              <a:schemeClr val="accent1"/>
            </a:solidFill>
          </a:ln>
        </p:spPr>
      </p:pic>
      <p:pic>
        <p:nvPicPr>
          <p:cNvPr id="7" name="Picture 5" descr="IOAgreementBottom">
            <a:extLst>
              <a:ext uri="{FF2B5EF4-FFF2-40B4-BE49-F238E27FC236}">
                <a16:creationId xmlns:a16="http://schemas.microsoft.com/office/drawing/2014/main" id="{583C7640-E769-1663-6FB8-86C73A9EFC2F}"/>
              </a:ext>
            </a:extLst>
          </p:cNvPr>
          <p:cNvPicPr>
            <a:picLocks noChangeAspect="1" noChangeArrowheads="1"/>
          </p:cNvPicPr>
          <p:nvPr/>
        </p:nvPicPr>
        <p:blipFill>
          <a:blip r:embed="rId5" cstate="print"/>
          <a:srcRect/>
          <a:stretch>
            <a:fillRect/>
          </a:stretch>
        </p:blipFill>
        <p:spPr bwMode="auto">
          <a:xfrm>
            <a:off x="1675820" y="4051890"/>
            <a:ext cx="4175836" cy="2440445"/>
          </a:xfrm>
          <a:prstGeom prst="rect">
            <a:avLst/>
          </a:prstGeom>
          <a:solidFill>
            <a:srgbClr val="146790"/>
          </a:solidFill>
          <a:ln w="9525">
            <a:solidFill>
              <a:srgbClr val="3E826E"/>
            </a:solidFill>
            <a:miter lim="800000"/>
            <a:headEnd/>
            <a:tailEnd/>
          </a:ln>
        </p:spPr>
      </p:pic>
    </p:spTree>
    <p:extLst>
      <p:ext uri="{BB962C8B-B14F-4D97-AF65-F5344CB8AC3E}">
        <p14:creationId xmlns:p14="http://schemas.microsoft.com/office/powerpoint/2010/main" val="2985487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41&quot;/&gt;&lt;lineCharCount val=&quot;1&quot;/&gt;&lt;lineCharCount val=&quot;57&quot;/&gt;&lt;lineCharCount val=&quot;56&quot;/&gt;&lt;lineCharCount val=&quot;51&quot;/&gt;&lt;lineCharCount val=&quot;48&quot;/&gt;&lt;lineCharCount val=&quot;53&quot;/&gt;&lt;lineCharCount val=&quot;58&quot;/&gt;&lt;lineCharCount val=&quot;50&quot;/&gt;&lt;lineCharCount val=&quot;48&quot;/&gt;&lt;lineCharCount val=&quot;49&quot;/&gt;&lt;lineCharCount val=&quot;56&quot;/&gt;&lt;lineCharCount val=&quot;50&quot;/&gt;&lt;lineCharCount val=&quot;58&quot;/&gt;&lt;lineCharCount val=&quot;1&quot;/&gt;&lt;lineCharCount val=&quot;1&quot;/&gt;&lt;lineCharCount val=&quot;1&quot;/&gt;&lt;lineCharCount val=&quot;1&quot;/&gt;&lt;lineCharCount val=&quot;1&quot;/&gt;&lt;/TableIndex&gt;&lt;/ShapeTextInfo&gt;"/>
  <p:tag name="HTML_SHAPEINFO" val="&lt;ThreeDShapeInfo&gt;&lt;uuid val=&quot;{887D8AB0-590A-4630-A810-495C1986E2C6}&quot;/&gt;&lt;isInvalidForFieldText val=&quot;0&quot;/&gt;&lt;Image&gt;&lt;filename val=&quot;C:\Users\lcurtin\AppData\Local\Temp\CP440810528812Session\CPTrustFolder440810528812\PPTImport440812230484\data\asimages\{887D8AB0-590A-4630-A810-495C1986E2C6}_5.png&quot;/&gt;&lt;left val=&quot;29&quot;/&gt;&lt;top val=&quot;103&quot;/&gt;&lt;width val=&quot;882&quot;/&gt;&lt;height val=&quot;538&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4&quot;/&gt;&lt;lineCharCount val=&quot;11&quot;/&gt;&lt;lineCharCount val=&quot;51&quot;/&gt;&lt;lineCharCount val=&quot;49&quot;/&gt;&lt;lineCharCount val=&quot;5&quot;/&gt;&lt;lineCharCount val=&quot;55&quot;/&gt;&lt;lineCharCount val=&quot;46&quot;/&gt;&lt;lineCharCount val=&quot;54&quot;/&gt;&lt;lineCharCount val=&quot;41&quot;/&gt;&lt;/TableIndex&gt;&lt;/ShapeTextInfo&gt;"/>
  <p:tag name="HTML_SHAPEINFO" val="&lt;TextEffect&gt;&lt;Image&gt;&lt;filename val=&quot;C:\Users\lcurtin\AppData\Local\Temp\CP440810528812Session\CPTrustFolder440810528812\PPTImport440812230484\data\asimages\{A7005FB1-2365-4945-A052-6FC3FE0F86A6}_1.png_crop.png&quot;/&gt;&lt;left val=&quot;85&quot;/&gt;&lt;top val=&quot;145&quot;/&gt;&lt;width val=&quot;653&quot;/&gt;&lt;height val=&quot;65&quot;/&gt;&lt;hasText val=&quot;1&quot;/&gt;&lt;paraId val=&quot;1&quot;/&gt;&lt;/Image&gt;&lt;Image&gt;&lt;filename val=&quot;C:\Users\lcurtin\AppData\Local\Temp\CP440810528812Session\CPTrustFolder440810528812\PPTImport440812230484\data\asimages\{39579AB6-9EF9-4C0C-A9B2-32CF30F0FA6C}_1.png_crop.png&quot;/&gt;&lt;left val=&quot;85&quot;/&gt;&lt;top val=&quot;245&quot;/&gt;&lt;width val=&quot;720&quot;/&gt;&lt;height val=&quot;107&quot;/&gt;&lt;hasText val=&quot;1&quot;/&gt;&lt;paraId val=&quot;2&quot;/&gt;&lt;/Image&gt;&lt;Image&gt;&lt;filename val=&quot;C:\Users\lcurtin\AppData\Local\Temp\CP440810528812Session\CPTrustFolder440810528812\PPTImport440812230484\data\asimages\{0C558B30-44D2-40F1-B383-82F02DEF8C8C}_1.png_crop.png&quot;/&gt;&lt;left val=&quot;85&quot;/&gt;&lt;top val=&quot;387&quot;/&gt;&lt;width val=&quot;793&quot;/&gt;&lt;height val=&quot;72&quot;/&gt;&lt;hasText val=&quot;1&quot;/&gt;&lt;paraId val=&quot;3&quot;/&gt;&lt;/Image&gt;&lt;Image&gt;&lt;filename val=&quot;C:\Users\lcurtin\AppData\Local\Temp\CP440810528812Session\CPTrustFolder440810528812\PPTImport440812230484\data\asimages\{CB503FC0-3516-414E-800F-6AFF373AB5BE}_1.png_crop.png&quot;/&gt;&lt;left val=&quot;85&quot;/&gt;&lt;top val=&quot;488&quot;/&gt;&lt;width val=&quot;776&quot;/&gt;&lt;height val=&quot;72&quot;/&gt;&lt;hasText val=&quot;1&quot;/&gt;&lt;paraId val=&quot;4&quot;/&gt;&lt;/Image&gt;&lt;/TextEffect&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5&quot;/&gt;&lt;lineCharCount val=&quot;45&quot;/&gt;&lt;lineCharCount val=&quot;54&quot;/&gt;&lt;lineCharCount val=&quot;29&quot;/&gt;&lt;lineCharCount val=&quot;1&quot;/&gt;&lt;lineCharCount val=&quot;29&quot;/&gt;&lt;lineCharCount val=&quot;53&quot;/&gt;&lt;lineCharCount val=&quot;24&quot;/&gt;&lt;lineCharCount val=&quot;56&quot;/&gt;&lt;lineCharCount val=&quot;57&quot;/&gt;&lt;lineCharCount val=&quot;13&quot;/&gt;&lt;/TableIndex&gt;&lt;/ShapeTextInfo&gt;"/>
  <p:tag name="HTML_SHAPEINFO" val="&lt;TextEffect&gt;&lt;Image&gt;&lt;filename val=&quot;C:\Users\lcurtin\AppData\Local\Temp\CP440810528812Session\CPTrustFolder440810528812\PPTImport440812230484\data\asimages\{2579E041-07DC-493A-A85B-ECCE3F130359}_1.png_crop.png&quot;/&gt;&lt;left val=&quot;45&quot;/&gt;&lt;top val=&quot;138&quot;/&gt;&lt;width val=&quot;350&quot;/&gt;&lt;height val=&quot;30&quot;/&gt;&lt;hasText val=&quot;1&quot;/&gt;&lt;paraId val=&quot;1&quot;/&gt;&lt;/Image&gt;&lt;Image&gt;&lt;filename val=&quot;C:\Users\lcurtin\AppData\Local\Temp\CP440810528812Session\CPTrustFolder440810528812\PPTImport440812230484\data\asimages\{438CC1E3-D98F-4B48-A61F-C9478A4F0AE5}_1.png_crop.png&quot;/&gt;&lt;left val=&quot;83&quot;/&gt;&lt;top val=&quot;189&quot;/&gt;&lt;width val=&quot;794&quot;/&gt;&lt;height val=&quot;98&quot;/&gt;&lt;hasText val=&quot;1&quot;/&gt;&lt;paraId val=&quot;2&quot;/&gt;&lt;/Image&gt;&lt;Image&gt;&lt;filename val=&quot;C:\Users\lcurtin\AppData\Local\Temp\CP440810528812Session\CPTrustFolder440810528812\PPTImport440812230484\data\asimages\{42A0F83B-4065-4EBC-8CB7-BAC5A8968728}_1.png_crop.png&quot;/&gt;&lt;left val=&quot;904&quot;/&gt;&lt;top val=&quot;630&quot;/&gt;&lt;width val=&quot;0&quot;/&gt;&lt;height val=&quot;0&quot;/&gt;&lt;hasText val=&quot;1&quot;/&gt;&lt;paraId val=&quot;3&quot;/&gt;&lt;/Image&gt;&lt;Image&gt;&lt;filename val=&quot;C:\Users\lcurtin\AppData\Local\Temp\CP440810528812Session\CPTrustFolder440810528812\PPTImport440812230484\data\asimages\{B55083BF-0619-480B-9B4B-DDD4EB86A474}_1.png_crop.png&quot;/&gt;&lt;left val=&quot;45&quot;/&gt;&lt;top val=&quot;358&quot;/&gt;&lt;width val=&quot;409&quot;/&gt;&lt;height val=&quot;30&quot;/&gt;&lt;hasText val=&quot;1&quot;/&gt;&lt;paraId val=&quot;4&quot;/&gt;&lt;/Image&gt;&lt;Image&gt;&lt;filename val=&quot;C:\Users\lcurtin\AppData\Local\Temp\CP440810528812Session\CPTrustFolder440810528812\PPTImport440812230484\data\asimages\{135C51E1-1C2B-4494-993F-A208D93B5752}_1.png_crop.png&quot;/&gt;&lt;left val=&quot;83&quot;/&gt;&lt;top val=&quot;409&quot;/&gt;&lt;width val=&quot;796&quot;/&gt;&lt;height val=&quot;64&quot;/&gt;&lt;hasText val=&quot;1&quot;/&gt;&lt;paraId val=&quot;5&quot;/&gt;&lt;/Image&gt;&lt;Image&gt;&lt;filename val=&quot;C:\Users\lcurtin\AppData\Local\Temp\CP440810528812Session\CPTrustFolder440810528812\PPTImport440812230484\data\asimages\{299EC556-5C12-409F-BB44-22A1092069EE}_1.png_crop.png&quot;/&gt;&lt;left val=&quot;83&quot;/&gt;&lt;top val=&quot;493&quot;/&gt;&lt;width val=&quot;805&quot;/&gt;&lt;height val=&quot;92&quot;/&gt;&lt;hasText val=&quot;1&quot;/&gt;&lt;paraId val=&quot;6&quot;/&gt;&lt;/Image&gt;&lt;/TextEffect&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63&quot;/&gt;&lt;lineCharCount val=&quot;12&quot;/&gt;&lt;lineCharCount val=&quot;66&quot;/&gt;&lt;lineCharCount val=&quot;61&quot;/&gt;&lt;lineCharCount val=&quot;37&quot;/&gt;&lt;lineCharCount val=&quot;68&quot;/&gt;&lt;lineCharCount val=&quot;66&quot;/&gt;&lt;lineCharCount val=&quot;69&quot;/&gt;&lt;lineCharCount val=&quot;67&quot;/&gt;&lt;lineCharCount val=&quot;60&quot;/&gt;&lt;lineCharCount val=&quot;64&quot;/&gt;&lt;lineCharCount val=&quot;66&quot;/&gt;&lt;lineCharCount val=&quot;29&quot;/&gt;&lt;lineCharCount val=&quot;56&quot;/&gt;&lt;lineCharCount val=&quot;62&quot;/&gt;&lt;lineCharCount val=&quot;25&quot;/&gt;&lt;lineCharCount val=&quot;1&quot;/&gt;&lt;/TableIndex&gt;&lt;/ShapeTextInfo&gt;"/>
  <p:tag name="HTML_SHAPEINFO" val="&lt;TextEffect&gt;&lt;Image&gt;&lt;filename val=&quot;C:\Users\lcurtin\AppData\Local\Temp\CP440810528812Session\CPTrustFolder440810528812\PPTImport440812230484\data\asimages\{FDF728A5-DEC7-4A02-8353-D98DC2C2F6DA}_1.png_crop.png&quot;/&gt;&lt;left val=&quot;72&quot;/&gt;&lt;top val=&quot;118&quot;/&gt;&lt;width val=&quot;806&quot;/&gt;&lt;height val=&quot;45&quot;/&gt;&lt;hasText val=&quot;1&quot;/&gt;&lt;paraId val=&quot;1&quot;/&gt;&lt;/Image&gt;&lt;Image&gt;&lt;filename val=&quot;C:\Users\lcurtin\AppData\Local\Temp\CP440810528812Session\CPTrustFolder440810528812\PPTImport440812230484\data\asimages\{9B3AC536-792F-4547-9F68-820D0438F1E0}_1.png_crop.png&quot;/&gt;&lt;left val=&quot;72&quot;/&gt;&lt;top val=&quot;184&quot;/&gt;&lt;width val=&quot;797&quot;/&gt;&lt;height val=&quot;71&quot;/&gt;&lt;hasText val=&quot;1&quot;/&gt;&lt;paraId val=&quot;2&quot;/&gt;&lt;/Image&gt;&lt;Image&gt;&lt;filename val=&quot;C:\Users\lcurtin\AppData\Local\Temp\CP440810528812Session\CPTrustFolder440810528812\PPTImport440812230484\data\asimages\{2E6567C4-D104-423C-9986-8B9BBD820A25}_1.png_crop.png&quot;/&gt;&lt;left val=&quot;72&quot;/&gt;&lt;top val=&quot;275&quot;/&gt;&lt;width val=&quot;819&quot;/&gt;&lt;height val=&quot;50&quot;/&gt;&lt;hasText val=&quot;1&quot;/&gt;&lt;paraId val=&quot;3&quot;/&gt;&lt;/Image&gt;&lt;Image&gt;&lt;filename val=&quot;C:\Users\lcurtin\AppData\Local\Temp\CP440810528812Session\CPTrustFolder440810528812\PPTImport440812230484\data\asimages\{01EC7F4B-B240-419C-AB53-43AD57CAAEEA}_1.png_crop.png&quot;/&gt;&lt;left val=&quot;72&quot;/&gt;&lt;top val=&quot;341&quot;/&gt;&lt;width val=&quot;833&quot;/&gt;&lt;height val=&quot;76&quot;/&gt;&lt;hasText val=&quot;1&quot;/&gt;&lt;paraId val=&quot;4&quot;/&gt;&lt;/Image&gt;&lt;Image&gt;&lt;filename val=&quot;C:\Users\lcurtin\AppData\Local\Temp\CP440810528812Session\CPTrustFolder440810528812\PPTImport440812230484\data\asimages\{DFC046F8-9F8F-4D77-8A21-751B5B60A782}_1.png_crop.png&quot;/&gt;&lt;left val=&quot;72&quot;/&gt;&lt;top val=&quot;433&quot;/&gt;&lt;width val=&quot;788&quot;/&gt;&lt;height val=&quot;70&quot;/&gt;&lt;hasText val=&quot;1&quot;/&gt;&lt;paraId val=&quot;5&quot;/&gt;&lt;/Image&gt;&lt;Image&gt;&lt;filename val=&quot;C:\Users\lcurtin\AppData\Local\Temp\CP440810528812Session\CPTrustFolder440810528812\PPTImport440812230484\data\asimages\{7E19AEE6-8BF5-4EF6-B7E8-4AB5E0562E7E}_1.png_crop.png&quot;/&gt;&lt;left val=&quot;72&quot;/&gt;&lt;top val=&quot;524&quot;/&gt;&lt;width val=&quot;688&quot;/&gt;&lt;height val=&quot;24&quot;/&gt;&lt;hasText val=&quot;1&quot;/&gt;&lt;paraId val=&quot;6&quot;/&gt;&lt;/Image&gt;&lt;Image&gt;&lt;filename val=&quot;C:\Users\lcurtin\AppData\Local\Temp\CP440810528812Session\CPTrustFolder440810528812\PPTImport440812230484\data\asimages\{62E27292-6C1C-4290-9B9C-3A624D8DC849}_1.png_crop.png&quot;/&gt;&lt;left val=&quot;110&quot;/&gt;&lt;top val=&quot;578&quot;/&gt;&lt;width val=&quot;759&quot;/&gt;&lt;height val=&quot;56&quot;/&gt;&lt;hasText val=&quot;1&quot;/&gt;&lt;paraId val=&quot;7&quot;/&gt;&lt;/Image&gt;&lt;Image&gt;&lt;filename val=&quot;C:\Users\lcurtin\AppData\Local\Temp\CP440810528812Session\CPTrustFolder440810528812\PPTImport440812230484\data\asimages\{18F05D07-F7CA-47E2-AE61-F5B2AFB608DB}_1.png_crop.png&quot;/&gt;&lt;left val=&quot;920&quot;/&gt;&lt;top val=&quot;668&quot;/&gt;&lt;width val=&quot;0&quot;/&gt;&lt;height val=&quot;0&quot;/&gt;&lt;hasText val=&quot;1&quot;/&gt;&lt;paraId val=&quot;8&quot;/&gt;&lt;/Image&gt;&lt;/TextEffect&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41&quot;/&gt;&lt;lineCharCount val=&quot;1&quot;/&gt;&lt;lineCharCount val=&quot;57&quot;/&gt;&lt;lineCharCount val=&quot;56&quot;/&gt;&lt;lineCharCount val=&quot;51&quot;/&gt;&lt;lineCharCount val=&quot;48&quot;/&gt;&lt;lineCharCount val=&quot;53&quot;/&gt;&lt;lineCharCount val=&quot;58&quot;/&gt;&lt;lineCharCount val=&quot;50&quot;/&gt;&lt;lineCharCount val=&quot;48&quot;/&gt;&lt;lineCharCount val=&quot;49&quot;/&gt;&lt;lineCharCount val=&quot;56&quot;/&gt;&lt;lineCharCount val=&quot;50&quot;/&gt;&lt;lineCharCount val=&quot;58&quot;/&gt;&lt;lineCharCount val=&quot;1&quot;/&gt;&lt;lineCharCount val=&quot;1&quot;/&gt;&lt;lineCharCount val=&quot;1&quot;/&gt;&lt;lineCharCount val=&quot;1&quot;/&gt;&lt;lineCharCount val=&quot;1&quot;/&gt;&lt;/TableIndex&gt;&lt;/ShapeTextInfo&gt;"/>
  <p:tag name="HTML_SHAPEINFO" val="&lt;ThreeDShapeInfo&gt;&lt;uuid val=&quot;{887D8AB0-590A-4630-A810-495C1986E2C6}&quot;/&gt;&lt;isInvalidForFieldText val=&quot;0&quot;/&gt;&lt;Image&gt;&lt;filename val=&quot;C:\Users\lcurtin\AppData\Local\Temp\CP440810528812Session\CPTrustFolder440810528812\PPTImport440812230484\data\asimages\{887D8AB0-590A-4630-A810-495C1986E2C6}_5.png&quot;/&gt;&lt;left val=&quot;29&quot;/&gt;&lt;top val=&quot;103&quot;/&gt;&lt;width val=&quot;882&quot;/&gt;&lt;height val=&quot;538&quot;/&gt;&lt;hasText val=&quot;1&quot;/&gt;&lt;/Image&gt;&lt;/ThreeDShapeInfo&gt;"/>
</p:tagLst>
</file>

<file path=ppt/theme/theme1.xml><?xml version="1.0" encoding="utf-8"?>
<a:theme xmlns:a="http://schemas.openxmlformats.org/drawingml/2006/main" name="1_Office Theme">
  <a:themeElements>
    <a:clrScheme name="NRMP">
      <a:dk1>
        <a:sysClr val="windowText" lastClr="000000"/>
      </a:dk1>
      <a:lt1>
        <a:sysClr val="window" lastClr="FFFFFF"/>
      </a:lt1>
      <a:dk2>
        <a:srgbClr val="14678F"/>
      </a:dk2>
      <a:lt2>
        <a:srgbClr val="F2F2F2"/>
      </a:lt2>
      <a:accent1>
        <a:srgbClr val="3E826E"/>
      </a:accent1>
      <a:accent2>
        <a:srgbClr val="FBDA68"/>
      </a:accent2>
      <a:accent3>
        <a:srgbClr val="011638"/>
      </a:accent3>
      <a:accent4>
        <a:srgbClr val="008089"/>
      </a:accent4>
      <a:accent5>
        <a:srgbClr val="D7DED5"/>
      </a:accent5>
      <a:accent6>
        <a:srgbClr val="547A82"/>
      </a:accent6>
      <a:hlink>
        <a:srgbClr val="14678F"/>
      </a:hlink>
      <a:folHlink>
        <a:srgbClr val="0116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96000"/>
          </a:lnSpc>
          <a:defRPr sz="2400" dirty="0" smtClean="0"/>
        </a:defPPr>
      </a:lstStyle>
    </a:txDef>
  </a:objectDefaults>
  <a:extraClrSchemeLst/>
  <a:extLst>
    <a:ext uri="{05A4C25C-085E-4340-85A3-A5531E510DB2}">
      <thm15:themeFamily xmlns:thm15="http://schemas.microsoft.com/office/thememl/2012/main" name="NRMP_PPT-Template" id="{C435D2E3-DE1F-408C-9E5F-CE146E6A560E}" vid="{C17A68AB-BBCB-41A8-99CD-23EA1DEBEA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2D361720409441A9172AE95CE4A6DF" ma:contentTypeVersion="6" ma:contentTypeDescription="Create a new document." ma:contentTypeScope="" ma:versionID="1d2abb9a42b6c3d166fed63f0d158e4c">
  <xsd:schema xmlns:xsd="http://www.w3.org/2001/XMLSchema" xmlns:xs="http://www.w3.org/2001/XMLSchema" xmlns:p="http://schemas.microsoft.com/office/2006/metadata/properties" xmlns:ns2="7e46accf-7d68-47dd-8641-0c0786296a09" xmlns:ns3="b35d1283-3a6e-40c4-914d-4de4477aa762" targetNamespace="http://schemas.microsoft.com/office/2006/metadata/properties" ma:root="true" ma:fieldsID="5426d7b16ae43ba0d404573578df8e9b" ns2:_="" ns3:_="">
    <xsd:import namespace="7e46accf-7d68-47dd-8641-0c0786296a09"/>
    <xsd:import namespace="b35d1283-3a6e-40c4-914d-4de4477aa7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46accf-7d68-47dd-8641-0c0786296a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5d1283-3a6e-40c4-914d-4de4477aa7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35d1283-3a6e-40c4-914d-4de4477aa762">
      <UserInfo>
        <DisplayName>David P. Dojcsak</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18BDE5-699F-47EF-AB80-4E17E842E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46accf-7d68-47dd-8641-0c0786296a09"/>
    <ds:schemaRef ds:uri="b35d1283-3a6e-40c4-914d-4de4477aa7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EC7BD2-5228-4908-A20F-8E9CE09B4402}">
  <ds:schemaRefs>
    <ds:schemaRef ds:uri="2b2cc718-b474-41b9-b975-0e0e68d0960c"/>
    <ds:schemaRef ds:uri="bf18df54-d6a6-40d8-9437-e3ff99dee4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35d1283-3a6e-40c4-914d-4de4477aa762"/>
  </ds:schemaRefs>
</ds:datastoreItem>
</file>

<file path=customXml/itemProps3.xml><?xml version="1.0" encoding="utf-8"?>
<ds:datastoreItem xmlns:ds="http://schemas.openxmlformats.org/officeDocument/2006/customXml" ds:itemID="{8B0524D2-D15B-449B-9A30-5258D86846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7445</TotalTime>
  <Words>6930</Words>
  <Application>Microsoft Office PowerPoint</Application>
  <PresentationFormat>Widescreen</PresentationFormat>
  <Paragraphs>485</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Aptos</vt:lpstr>
      <vt:lpstr>Arial</vt:lpstr>
      <vt:lpstr>Bebas Neue</vt:lpstr>
      <vt:lpstr>Calibri</vt:lpstr>
      <vt:lpstr>Courier New</vt:lpstr>
      <vt:lpstr>IBM Plex Serif</vt:lpstr>
      <vt:lpstr>Montserrat</vt:lpstr>
      <vt:lpstr>Times New Roman</vt:lpstr>
      <vt:lpstr>Wingdings</vt:lpstr>
      <vt:lpstr>1_Office Theme</vt:lpstr>
      <vt:lpstr>NRMP Policy:  Webinar for SMS Fellowship Programs</vt:lpstr>
      <vt:lpstr>PowerPoint Presentation</vt:lpstr>
      <vt:lpstr>PowerPoint Presentation</vt:lpstr>
      <vt:lpstr>PowerPoint Presentation</vt:lpstr>
      <vt:lpstr>PowerPoint Presentation</vt:lpstr>
      <vt:lpstr>PowerPoint Presentation</vt:lpstr>
      <vt:lpstr>Specialties Matching Service</vt:lpstr>
      <vt:lpstr>Specialties Matching Service</vt:lpstr>
      <vt:lpstr>PowerPoint Presentation</vt:lpstr>
      <vt:lpstr>Specialties Matching Service</vt:lpstr>
      <vt:lpstr>Specialties Matching Service</vt:lpstr>
      <vt:lpstr>Specialties Matching Service</vt:lpstr>
      <vt:lpstr>NEW! SMS Process Change - January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Vetting of Trainees for the Veterans Affairs (VA)</vt:lpstr>
      <vt:lpstr>VA Screening</vt:lpstr>
      <vt:lpstr>New Look for Policy!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Williams</dc:creator>
  <cp:lastModifiedBy>Laurie Curtin</cp:lastModifiedBy>
  <cp:revision>177</cp:revision>
  <dcterms:created xsi:type="dcterms:W3CDTF">2022-09-07T17:01:06Z</dcterms:created>
  <dcterms:modified xsi:type="dcterms:W3CDTF">2024-12-12T19:55:31Z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0x010100802D361720409441A9172AE95CE4A6DF</vt:lpwstr>
  </property>
</Properties>
</file>